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Lst>
  <p:sldSz cx="6858000" cy="9906000" type="A4"/>
  <p:notesSz cx="6646863" cy="97774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EC6CA"/>
    <a:srgbClr val="EAFFC9"/>
    <a:srgbClr val="FED6D9"/>
    <a:srgbClr val="D3FFFD"/>
    <a:srgbClr val="CAFDFE"/>
    <a:srgbClr val="FECACE"/>
    <a:srgbClr val="FEB4B9"/>
    <a:srgbClr val="FE9CA3"/>
    <a:srgbClr val="FE7A8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55" autoAdjust="0"/>
    <p:restoredTop sz="94660"/>
  </p:normalViewPr>
  <p:slideViewPr>
    <p:cSldViewPr snapToGrid="0" showGuides="1">
      <p:cViewPr varScale="1">
        <p:scale>
          <a:sx n="79" d="100"/>
          <a:sy n="79" d="100"/>
        </p:scale>
        <p:origin x="1980" y="90"/>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475BFF3-1937-4E21-8A48-6E3EFA79EEE9}" type="datetimeFigureOut">
              <a:rPr kumimoji="1" lang="ja-JP" altLang="en-US" smtClean="0"/>
              <a:t>2024/10/30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14D7A85-7A94-44CD-8AE3-662081F4F576}" type="slidenum">
              <a:rPr kumimoji="1" lang="ja-JP" altLang="en-US" smtClean="0"/>
              <a:t>‹#›</a:t>
            </a:fld>
            <a:endParaRPr kumimoji="1" lang="ja-JP" altLang="en-US"/>
          </a:p>
        </p:txBody>
      </p:sp>
    </p:spTree>
    <p:extLst>
      <p:ext uri="{BB962C8B-B14F-4D97-AF65-F5344CB8AC3E}">
        <p14:creationId xmlns:p14="http://schemas.microsoft.com/office/powerpoint/2010/main" val="1676450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475BFF3-1937-4E21-8A48-6E3EFA79EEE9}" type="datetimeFigureOut">
              <a:rPr kumimoji="1" lang="ja-JP" altLang="en-US" smtClean="0"/>
              <a:t>2024/10/30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14D7A85-7A94-44CD-8AE3-662081F4F576}" type="slidenum">
              <a:rPr kumimoji="1" lang="ja-JP" altLang="en-US" smtClean="0"/>
              <a:t>‹#›</a:t>
            </a:fld>
            <a:endParaRPr kumimoji="1" lang="ja-JP" altLang="en-US"/>
          </a:p>
        </p:txBody>
      </p:sp>
    </p:spTree>
    <p:extLst>
      <p:ext uri="{BB962C8B-B14F-4D97-AF65-F5344CB8AC3E}">
        <p14:creationId xmlns:p14="http://schemas.microsoft.com/office/powerpoint/2010/main" val="16180644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475BFF3-1937-4E21-8A48-6E3EFA79EEE9}" type="datetimeFigureOut">
              <a:rPr kumimoji="1" lang="ja-JP" altLang="en-US" smtClean="0"/>
              <a:t>2024/10/30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14D7A85-7A94-44CD-8AE3-662081F4F576}" type="slidenum">
              <a:rPr kumimoji="1" lang="ja-JP" altLang="en-US" smtClean="0"/>
              <a:t>‹#›</a:t>
            </a:fld>
            <a:endParaRPr kumimoji="1" lang="ja-JP" altLang="en-US"/>
          </a:p>
        </p:txBody>
      </p:sp>
    </p:spTree>
    <p:extLst>
      <p:ext uri="{BB962C8B-B14F-4D97-AF65-F5344CB8AC3E}">
        <p14:creationId xmlns:p14="http://schemas.microsoft.com/office/powerpoint/2010/main" val="8437857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475BFF3-1937-4E21-8A48-6E3EFA79EEE9}" type="datetimeFigureOut">
              <a:rPr kumimoji="1" lang="ja-JP" altLang="en-US" smtClean="0"/>
              <a:t>2024/10/30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14D7A85-7A94-44CD-8AE3-662081F4F576}" type="slidenum">
              <a:rPr kumimoji="1" lang="ja-JP" altLang="en-US" smtClean="0"/>
              <a:t>‹#›</a:t>
            </a:fld>
            <a:endParaRPr kumimoji="1" lang="ja-JP" altLang="en-US"/>
          </a:p>
        </p:txBody>
      </p:sp>
    </p:spTree>
    <p:extLst>
      <p:ext uri="{BB962C8B-B14F-4D97-AF65-F5344CB8AC3E}">
        <p14:creationId xmlns:p14="http://schemas.microsoft.com/office/powerpoint/2010/main" val="1249155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475BFF3-1937-4E21-8A48-6E3EFA79EEE9}" type="datetimeFigureOut">
              <a:rPr kumimoji="1" lang="ja-JP" altLang="en-US" smtClean="0"/>
              <a:t>2024/10/30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14D7A85-7A94-44CD-8AE3-662081F4F576}" type="slidenum">
              <a:rPr kumimoji="1" lang="ja-JP" altLang="en-US" smtClean="0"/>
              <a:t>‹#›</a:t>
            </a:fld>
            <a:endParaRPr kumimoji="1" lang="ja-JP" altLang="en-US"/>
          </a:p>
        </p:txBody>
      </p:sp>
    </p:spTree>
    <p:extLst>
      <p:ext uri="{BB962C8B-B14F-4D97-AF65-F5344CB8AC3E}">
        <p14:creationId xmlns:p14="http://schemas.microsoft.com/office/powerpoint/2010/main" val="8014220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E475BFF3-1937-4E21-8A48-6E3EFA79EEE9}" type="datetimeFigureOut">
              <a:rPr kumimoji="1" lang="ja-JP" altLang="en-US" smtClean="0"/>
              <a:t>2024/10/30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14D7A85-7A94-44CD-8AE3-662081F4F576}" type="slidenum">
              <a:rPr kumimoji="1" lang="ja-JP" altLang="en-US" smtClean="0"/>
              <a:t>‹#›</a:t>
            </a:fld>
            <a:endParaRPr kumimoji="1" lang="ja-JP" altLang="en-US"/>
          </a:p>
        </p:txBody>
      </p:sp>
    </p:spTree>
    <p:extLst>
      <p:ext uri="{BB962C8B-B14F-4D97-AF65-F5344CB8AC3E}">
        <p14:creationId xmlns:p14="http://schemas.microsoft.com/office/powerpoint/2010/main" val="41304011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475BFF3-1937-4E21-8A48-6E3EFA79EEE9}" type="datetimeFigureOut">
              <a:rPr kumimoji="1" lang="ja-JP" altLang="en-US" smtClean="0"/>
              <a:t>2024/10/30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14D7A85-7A94-44CD-8AE3-662081F4F576}" type="slidenum">
              <a:rPr kumimoji="1" lang="ja-JP" altLang="en-US" smtClean="0"/>
              <a:t>‹#›</a:t>
            </a:fld>
            <a:endParaRPr kumimoji="1" lang="ja-JP" altLang="en-US"/>
          </a:p>
        </p:txBody>
      </p:sp>
    </p:spTree>
    <p:extLst>
      <p:ext uri="{BB962C8B-B14F-4D97-AF65-F5344CB8AC3E}">
        <p14:creationId xmlns:p14="http://schemas.microsoft.com/office/powerpoint/2010/main" val="214723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475BFF3-1937-4E21-8A48-6E3EFA79EEE9}" type="datetimeFigureOut">
              <a:rPr kumimoji="1" lang="ja-JP" altLang="en-US" smtClean="0"/>
              <a:t>2024/10/30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14D7A85-7A94-44CD-8AE3-662081F4F576}" type="slidenum">
              <a:rPr kumimoji="1" lang="ja-JP" altLang="en-US" smtClean="0"/>
              <a:t>‹#›</a:t>
            </a:fld>
            <a:endParaRPr kumimoji="1" lang="ja-JP" altLang="en-US"/>
          </a:p>
        </p:txBody>
      </p:sp>
    </p:spTree>
    <p:extLst>
      <p:ext uri="{BB962C8B-B14F-4D97-AF65-F5344CB8AC3E}">
        <p14:creationId xmlns:p14="http://schemas.microsoft.com/office/powerpoint/2010/main" val="19634357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75BFF3-1937-4E21-8A48-6E3EFA79EEE9}" type="datetimeFigureOut">
              <a:rPr kumimoji="1" lang="ja-JP" altLang="en-US" smtClean="0"/>
              <a:t>2024/10/30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14D7A85-7A94-44CD-8AE3-662081F4F576}" type="slidenum">
              <a:rPr kumimoji="1" lang="ja-JP" altLang="en-US" smtClean="0"/>
              <a:t>‹#›</a:t>
            </a:fld>
            <a:endParaRPr kumimoji="1" lang="ja-JP" altLang="en-US"/>
          </a:p>
        </p:txBody>
      </p:sp>
    </p:spTree>
    <p:extLst>
      <p:ext uri="{BB962C8B-B14F-4D97-AF65-F5344CB8AC3E}">
        <p14:creationId xmlns:p14="http://schemas.microsoft.com/office/powerpoint/2010/main" val="11736163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475BFF3-1937-4E21-8A48-6E3EFA79EEE9}" type="datetimeFigureOut">
              <a:rPr kumimoji="1" lang="ja-JP" altLang="en-US" smtClean="0"/>
              <a:t>2024/10/30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14D7A85-7A94-44CD-8AE3-662081F4F576}" type="slidenum">
              <a:rPr kumimoji="1" lang="ja-JP" altLang="en-US" smtClean="0"/>
              <a:t>‹#›</a:t>
            </a:fld>
            <a:endParaRPr kumimoji="1" lang="ja-JP" altLang="en-US"/>
          </a:p>
        </p:txBody>
      </p:sp>
    </p:spTree>
    <p:extLst>
      <p:ext uri="{BB962C8B-B14F-4D97-AF65-F5344CB8AC3E}">
        <p14:creationId xmlns:p14="http://schemas.microsoft.com/office/powerpoint/2010/main" val="31081468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475BFF3-1937-4E21-8A48-6E3EFA79EEE9}" type="datetimeFigureOut">
              <a:rPr kumimoji="1" lang="ja-JP" altLang="en-US" smtClean="0"/>
              <a:t>2024/10/30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14D7A85-7A94-44CD-8AE3-662081F4F576}" type="slidenum">
              <a:rPr kumimoji="1" lang="ja-JP" altLang="en-US" smtClean="0"/>
              <a:t>‹#›</a:t>
            </a:fld>
            <a:endParaRPr kumimoji="1" lang="ja-JP" altLang="en-US"/>
          </a:p>
        </p:txBody>
      </p:sp>
    </p:spTree>
    <p:extLst>
      <p:ext uri="{BB962C8B-B14F-4D97-AF65-F5344CB8AC3E}">
        <p14:creationId xmlns:p14="http://schemas.microsoft.com/office/powerpoint/2010/main" val="1817690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475BFF3-1937-4E21-8A48-6E3EFA79EEE9}" type="datetimeFigureOut">
              <a:rPr kumimoji="1" lang="ja-JP" altLang="en-US" smtClean="0"/>
              <a:t>2024/10/30</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B14D7A85-7A94-44CD-8AE3-662081F4F576}" type="slidenum">
              <a:rPr kumimoji="1" lang="ja-JP" altLang="en-US" smtClean="0"/>
              <a:t>‹#›</a:t>
            </a:fld>
            <a:endParaRPr kumimoji="1" lang="ja-JP" altLang="en-US"/>
          </a:p>
        </p:txBody>
      </p:sp>
    </p:spTree>
    <p:extLst>
      <p:ext uri="{BB962C8B-B14F-4D97-AF65-F5344CB8AC3E}">
        <p14:creationId xmlns:p14="http://schemas.microsoft.com/office/powerpoint/2010/main" val="676027779"/>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EC6CA"/>
        </a:solidFill>
        <a:effectLst/>
      </p:bgPr>
    </p:bg>
    <p:spTree>
      <p:nvGrpSpPr>
        <p:cNvPr id="1" name=""/>
        <p:cNvGrpSpPr/>
        <p:nvPr/>
      </p:nvGrpSpPr>
      <p:grpSpPr>
        <a:xfrm>
          <a:off x="0" y="0"/>
          <a:ext cx="0" cy="0"/>
          <a:chOff x="0" y="0"/>
          <a:chExt cx="0" cy="0"/>
        </a:xfrm>
      </p:grpSpPr>
      <p:sp>
        <p:nvSpPr>
          <p:cNvPr id="39" name="正方形/長方形 38">
            <a:extLst>
              <a:ext uri="{FF2B5EF4-FFF2-40B4-BE49-F238E27FC236}">
                <a16:creationId xmlns:a16="http://schemas.microsoft.com/office/drawing/2014/main" id="{8E9939AA-26A2-428A-A721-5948E7928377}"/>
              </a:ext>
            </a:extLst>
          </p:cNvPr>
          <p:cNvSpPr/>
          <p:nvPr/>
        </p:nvSpPr>
        <p:spPr>
          <a:xfrm>
            <a:off x="5288431" y="9113393"/>
            <a:ext cx="1529088" cy="766289"/>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テキスト ボックス 69">
            <a:extLst>
              <a:ext uri="{FF2B5EF4-FFF2-40B4-BE49-F238E27FC236}">
                <a16:creationId xmlns:a16="http://schemas.microsoft.com/office/drawing/2014/main" id="{CACE1295-48DC-464D-8A30-46B7ED9CE4BA}"/>
              </a:ext>
            </a:extLst>
          </p:cNvPr>
          <p:cNvSpPr txBox="1"/>
          <p:nvPr/>
        </p:nvSpPr>
        <p:spPr>
          <a:xfrm>
            <a:off x="5217" y="7330"/>
            <a:ext cx="3756463" cy="338554"/>
          </a:xfrm>
          <a:prstGeom prst="rect">
            <a:avLst/>
          </a:prstGeom>
          <a:noFill/>
        </p:spPr>
        <p:txBody>
          <a:bodyPr wrap="square" rtlCol="0">
            <a:spAutoFit/>
          </a:bodyPr>
          <a:lstStyle/>
          <a:p>
            <a:pPr algn="ctr"/>
            <a:r>
              <a:rPr kumimoji="1" lang="ja-JP" altLang="en-US" sz="1600" b="1" i="1" dirty="0">
                <a:ln w="76200">
                  <a:solidFill>
                    <a:schemeClr val="bg1"/>
                  </a:solidFill>
                </a:ln>
                <a:solidFill>
                  <a:schemeClr val="bg1"/>
                </a:solidFill>
                <a:latin typeface="BIZ UDゴシック" panose="020B0400000000000000" pitchFamily="49" charset="-128"/>
                <a:ea typeface="BIZ UDゴシック" panose="020B0400000000000000" pitchFamily="49" charset="-128"/>
              </a:rPr>
              <a:t>感 染 管 理 ス キ ル 標 準 </a:t>
            </a:r>
            <a:r>
              <a:rPr kumimoji="1" lang="en-US" altLang="ja-JP" sz="1400" b="1" i="1" dirty="0">
                <a:ln w="76200">
                  <a:solidFill>
                    <a:schemeClr val="bg1"/>
                  </a:solidFill>
                </a:ln>
                <a:solidFill>
                  <a:schemeClr val="bg1"/>
                </a:solidFill>
                <a:latin typeface="BIZ UDゴシック" panose="020B0400000000000000" pitchFamily="49" charset="-128"/>
                <a:ea typeface="BIZ UDゴシック" panose="020B0400000000000000" pitchFamily="49" charset="-128"/>
              </a:rPr>
              <a:t>(Ver.1)</a:t>
            </a:r>
            <a:endParaRPr kumimoji="1" lang="ja-JP" altLang="en-US" sz="1600" b="1" i="1" dirty="0">
              <a:ln w="76200">
                <a:solidFill>
                  <a:schemeClr val="bg1"/>
                </a:solidFill>
              </a:ln>
              <a:solidFill>
                <a:schemeClr val="bg1"/>
              </a:solidFill>
              <a:latin typeface="BIZ UDゴシック" panose="020B0400000000000000" pitchFamily="49" charset="-128"/>
              <a:ea typeface="BIZ UDゴシック" panose="020B0400000000000000" pitchFamily="49" charset="-128"/>
            </a:endParaRPr>
          </a:p>
        </p:txBody>
      </p:sp>
      <p:sp>
        <p:nvSpPr>
          <p:cNvPr id="23" name="正方形/長方形 22">
            <a:extLst>
              <a:ext uri="{FF2B5EF4-FFF2-40B4-BE49-F238E27FC236}">
                <a16:creationId xmlns:a16="http://schemas.microsoft.com/office/drawing/2014/main" id="{65E522B3-A592-4F8B-995F-0579939C5915}"/>
              </a:ext>
            </a:extLst>
          </p:cNvPr>
          <p:cNvSpPr/>
          <p:nvPr/>
        </p:nvSpPr>
        <p:spPr>
          <a:xfrm>
            <a:off x="5295108" y="1348334"/>
            <a:ext cx="1512000" cy="1452016"/>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43C637F4-D4FB-4317-BB16-197A49C3AD42}"/>
              </a:ext>
            </a:extLst>
          </p:cNvPr>
          <p:cNvSpPr txBox="1"/>
          <p:nvPr/>
        </p:nvSpPr>
        <p:spPr>
          <a:xfrm>
            <a:off x="3429001" y="-24642"/>
            <a:ext cx="3429000" cy="307777"/>
          </a:xfrm>
          <a:prstGeom prst="rect">
            <a:avLst/>
          </a:prstGeom>
          <a:noFill/>
        </p:spPr>
        <p:txBody>
          <a:bodyPr wrap="square" rtlCol="0">
            <a:spAutoFit/>
          </a:bodyPr>
          <a:lstStyle/>
          <a:p>
            <a:pPr algn="r"/>
            <a:r>
              <a:rPr kumimoji="1" lang="en-US" altLang="ja-JP" sz="700" b="1" dirty="0">
                <a:solidFill>
                  <a:schemeClr val="bg1"/>
                </a:solidFill>
                <a:latin typeface="BIZ UDゴシック" panose="020B0400000000000000" pitchFamily="49" charset="-128"/>
                <a:ea typeface="BIZ UDゴシック" panose="020B0400000000000000" pitchFamily="49" charset="-128"/>
              </a:rPr>
              <a:t>2024</a:t>
            </a:r>
            <a:r>
              <a:rPr kumimoji="1" lang="ja-JP" altLang="en-US" sz="700" b="1" dirty="0">
                <a:solidFill>
                  <a:schemeClr val="bg1"/>
                </a:solidFill>
                <a:latin typeface="BIZ UDゴシック" panose="020B0400000000000000" pitchFamily="49" charset="-128"/>
                <a:ea typeface="BIZ UDゴシック" panose="020B0400000000000000" pitchFamily="49" charset="-128"/>
              </a:rPr>
              <a:t>年９月大阪府看護協会感染管理地域ネットワーク作成</a:t>
            </a:r>
            <a:endParaRPr kumimoji="1" lang="en-US" altLang="ja-JP" sz="700" b="1" dirty="0">
              <a:solidFill>
                <a:schemeClr val="bg1"/>
              </a:solidFill>
              <a:latin typeface="BIZ UDゴシック" panose="020B0400000000000000" pitchFamily="49" charset="-128"/>
              <a:ea typeface="BIZ UDゴシック" panose="020B0400000000000000" pitchFamily="49" charset="-128"/>
            </a:endParaRPr>
          </a:p>
          <a:p>
            <a:pPr algn="r"/>
            <a:r>
              <a:rPr kumimoji="1" lang="ja-JP" altLang="en-US" sz="700" b="1" dirty="0">
                <a:solidFill>
                  <a:schemeClr val="bg1"/>
                </a:solidFill>
                <a:latin typeface="BIZ UDゴシック" panose="020B0400000000000000" pitchFamily="49" charset="-128"/>
                <a:ea typeface="BIZ UDゴシック" panose="020B0400000000000000" pitchFamily="49" charset="-128"/>
              </a:rPr>
              <a:t>（大阪府委託事業）</a:t>
            </a:r>
          </a:p>
        </p:txBody>
      </p:sp>
      <p:sp>
        <p:nvSpPr>
          <p:cNvPr id="13" name="正方形/長方形 12">
            <a:extLst>
              <a:ext uri="{FF2B5EF4-FFF2-40B4-BE49-F238E27FC236}">
                <a16:creationId xmlns:a16="http://schemas.microsoft.com/office/drawing/2014/main" id="{18D8C45D-9952-4544-912A-34C399C5E8B3}"/>
              </a:ext>
            </a:extLst>
          </p:cNvPr>
          <p:cNvSpPr/>
          <p:nvPr/>
        </p:nvSpPr>
        <p:spPr>
          <a:xfrm>
            <a:off x="684451" y="1636389"/>
            <a:ext cx="1512000" cy="144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a:extLst>
              <a:ext uri="{FF2B5EF4-FFF2-40B4-BE49-F238E27FC236}">
                <a16:creationId xmlns:a16="http://schemas.microsoft.com/office/drawing/2014/main" id="{5EBB3C56-4EAA-4984-867C-5F192D5D999B}"/>
              </a:ext>
            </a:extLst>
          </p:cNvPr>
          <p:cNvSpPr/>
          <p:nvPr/>
        </p:nvSpPr>
        <p:spPr>
          <a:xfrm>
            <a:off x="2197408" y="1492389"/>
            <a:ext cx="1548000" cy="144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a:extLst>
              <a:ext uri="{FF2B5EF4-FFF2-40B4-BE49-F238E27FC236}">
                <a16:creationId xmlns:a16="http://schemas.microsoft.com/office/drawing/2014/main" id="{EB7DD1E4-C7F2-4AF2-AD1F-4EE3BB8C94B4}"/>
              </a:ext>
            </a:extLst>
          </p:cNvPr>
          <p:cNvSpPr/>
          <p:nvPr/>
        </p:nvSpPr>
        <p:spPr>
          <a:xfrm>
            <a:off x="3746151" y="1348334"/>
            <a:ext cx="1548000" cy="144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a:extLst>
              <a:ext uri="{FF2B5EF4-FFF2-40B4-BE49-F238E27FC236}">
                <a16:creationId xmlns:a16="http://schemas.microsoft.com/office/drawing/2014/main" id="{C6D20CAE-C220-4FD3-A8EF-D0EC21F97903}"/>
              </a:ext>
            </a:extLst>
          </p:cNvPr>
          <p:cNvSpPr/>
          <p:nvPr/>
        </p:nvSpPr>
        <p:spPr>
          <a:xfrm>
            <a:off x="5293193" y="1199858"/>
            <a:ext cx="1512000" cy="144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a:extLst>
              <a:ext uri="{FF2B5EF4-FFF2-40B4-BE49-F238E27FC236}">
                <a16:creationId xmlns:a16="http://schemas.microsoft.com/office/drawing/2014/main" id="{886E4BF7-6287-4C90-BACC-F78754F88B21}"/>
              </a:ext>
            </a:extLst>
          </p:cNvPr>
          <p:cNvSpPr/>
          <p:nvPr/>
        </p:nvSpPr>
        <p:spPr>
          <a:xfrm>
            <a:off x="684558" y="1780389"/>
            <a:ext cx="1512000" cy="1020292"/>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四角形: 角を丸くする 19">
            <a:extLst>
              <a:ext uri="{FF2B5EF4-FFF2-40B4-BE49-F238E27FC236}">
                <a16:creationId xmlns:a16="http://schemas.microsoft.com/office/drawing/2014/main" id="{1720EAB7-D6F5-4690-8E61-7DC156E97F6F}"/>
              </a:ext>
            </a:extLst>
          </p:cNvPr>
          <p:cNvSpPr/>
          <p:nvPr/>
        </p:nvSpPr>
        <p:spPr>
          <a:xfrm>
            <a:off x="794205" y="1822713"/>
            <a:ext cx="1260000" cy="216000"/>
          </a:xfrm>
          <a:prstGeom prst="roundRect">
            <a:avLst>
              <a:gd name="adj" fmla="val 50000"/>
            </a:avLst>
          </a:prstGeom>
          <a:solidFill>
            <a:srgbClr val="0070C0"/>
          </a:solidFill>
          <a:ln>
            <a:no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latin typeface="BIZ UDゴシック" panose="020B0400000000000000" pitchFamily="49" charset="-128"/>
                <a:ea typeface="BIZ UDゴシック" panose="020B0400000000000000" pitchFamily="49" charset="-128"/>
              </a:rPr>
              <a:t>レベル１</a:t>
            </a:r>
          </a:p>
        </p:txBody>
      </p:sp>
      <p:sp>
        <p:nvSpPr>
          <p:cNvPr id="21" name="正方形/長方形 20">
            <a:extLst>
              <a:ext uri="{FF2B5EF4-FFF2-40B4-BE49-F238E27FC236}">
                <a16:creationId xmlns:a16="http://schemas.microsoft.com/office/drawing/2014/main" id="{5A67346B-AD9B-4C5A-BD81-2F62D9D5438A}"/>
              </a:ext>
            </a:extLst>
          </p:cNvPr>
          <p:cNvSpPr/>
          <p:nvPr/>
        </p:nvSpPr>
        <p:spPr>
          <a:xfrm>
            <a:off x="2197408" y="1636389"/>
            <a:ext cx="1548000" cy="1164292"/>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a:extLst>
              <a:ext uri="{FF2B5EF4-FFF2-40B4-BE49-F238E27FC236}">
                <a16:creationId xmlns:a16="http://schemas.microsoft.com/office/drawing/2014/main" id="{B239C75D-4B20-4C45-912A-4CF4491837C8}"/>
              </a:ext>
            </a:extLst>
          </p:cNvPr>
          <p:cNvSpPr/>
          <p:nvPr/>
        </p:nvSpPr>
        <p:spPr>
          <a:xfrm>
            <a:off x="3747108" y="1492389"/>
            <a:ext cx="1548000" cy="1307961"/>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四角形: 角を丸くする 23">
            <a:extLst>
              <a:ext uri="{FF2B5EF4-FFF2-40B4-BE49-F238E27FC236}">
                <a16:creationId xmlns:a16="http://schemas.microsoft.com/office/drawing/2014/main" id="{C2E3BDF2-09D0-41F3-9DBA-FFD66CADCCBB}"/>
              </a:ext>
            </a:extLst>
          </p:cNvPr>
          <p:cNvSpPr/>
          <p:nvPr/>
        </p:nvSpPr>
        <p:spPr>
          <a:xfrm>
            <a:off x="2342205" y="1741280"/>
            <a:ext cx="1260000" cy="216000"/>
          </a:xfrm>
          <a:prstGeom prst="roundRect">
            <a:avLst>
              <a:gd name="adj" fmla="val 50000"/>
            </a:avLst>
          </a:prstGeom>
          <a:solidFill>
            <a:schemeClr val="accent2"/>
          </a:solidFill>
          <a:ln>
            <a:no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latin typeface="BIZ UDゴシック" panose="020B0400000000000000" pitchFamily="49" charset="-128"/>
                <a:ea typeface="BIZ UDゴシック" panose="020B0400000000000000" pitchFamily="49" charset="-128"/>
              </a:rPr>
              <a:t>レベル２</a:t>
            </a:r>
          </a:p>
        </p:txBody>
      </p:sp>
      <p:sp>
        <p:nvSpPr>
          <p:cNvPr id="25" name="四角形: 角を丸くする 24">
            <a:extLst>
              <a:ext uri="{FF2B5EF4-FFF2-40B4-BE49-F238E27FC236}">
                <a16:creationId xmlns:a16="http://schemas.microsoft.com/office/drawing/2014/main" id="{542B08BA-4465-4B7F-887D-76816FA84915}"/>
              </a:ext>
            </a:extLst>
          </p:cNvPr>
          <p:cNvSpPr/>
          <p:nvPr/>
        </p:nvSpPr>
        <p:spPr>
          <a:xfrm>
            <a:off x="3871408" y="1679000"/>
            <a:ext cx="1260000" cy="216000"/>
          </a:xfrm>
          <a:prstGeom prst="roundRect">
            <a:avLst>
              <a:gd name="adj" fmla="val 50000"/>
            </a:avLst>
          </a:prstGeom>
          <a:solidFill>
            <a:schemeClr val="accent6"/>
          </a:solidFill>
          <a:ln>
            <a:no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latin typeface="BIZ UDゴシック" panose="020B0400000000000000" pitchFamily="49" charset="-128"/>
                <a:ea typeface="BIZ UDゴシック" panose="020B0400000000000000" pitchFamily="49" charset="-128"/>
              </a:rPr>
              <a:t>レベル３</a:t>
            </a:r>
          </a:p>
        </p:txBody>
      </p:sp>
      <p:sp>
        <p:nvSpPr>
          <p:cNvPr id="26" name="四角形: 角を丸くする 25">
            <a:extLst>
              <a:ext uri="{FF2B5EF4-FFF2-40B4-BE49-F238E27FC236}">
                <a16:creationId xmlns:a16="http://schemas.microsoft.com/office/drawing/2014/main" id="{EFB7C8F3-04CA-4243-B3AE-6DC0CFCA48BE}"/>
              </a:ext>
            </a:extLst>
          </p:cNvPr>
          <p:cNvSpPr/>
          <p:nvPr/>
        </p:nvSpPr>
        <p:spPr>
          <a:xfrm>
            <a:off x="5419408" y="1587988"/>
            <a:ext cx="1260000" cy="216000"/>
          </a:xfrm>
          <a:prstGeom prst="roundRect">
            <a:avLst>
              <a:gd name="adj" fmla="val 50000"/>
            </a:avLst>
          </a:prstGeom>
          <a:solidFill>
            <a:srgbClr val="C00000"/>
          </a:solidFill>
          <a:ln>
            <a:no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latin typeface="BIZ UDゴシック" panose="020B0400000000000000" pitchFamily="49" charset="-128"/>
                <a:ea typeface="BIZ UDゴシック" panose="020B0400000000000000" pitchFamily="49" charset="-128"/>
              </a:rPr>
              <a:t>レベル４</a:t>
            </a:r>
          </a:p>
        </p:txBody>
      </p:sp>
      <p:sp>
        <p:nvSpPr>
          <p:cNvPr id="27" name="矢印: 五方向 26">
            <a:extLst>
              <a:ext uri="{FF2B5EF4-FFF2-40B4-BE49-F238E27FC236}">
                <a16:creationId xmlns:a16="http://schemas.microsoft.com/office/drawing/2014/main" id="{07825239-D1BB-4AF2-B4CA-366E24EB112D}"/>
              </a:ext>
            </a:extLst>
          </p:cNvPr>
          <p:cNvSpPr/>
          <p:nvPr/>
        </p:nvSpPr>
        <p:spPr>
          <a:xfrm>
            <a:off x="684558" y="2076226"/>
            <a:ext cx="1512000" cy="684000"/>
          </a:xfrm>
          <a:prstGeom prst="homePlate">
            <a:avLst>
              <a:gd name="adj" fmla="val 30908"/>
            </a:avLst>
          </a:prstGeom>
          <a:solidFill>
            <a:srgbClr val="0070C0"/>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矢印: 五方向 28">
            <a:extLst>
              <a:ext uri="{FF2B5EF4-FFF2-40B4-BE49-F238E27FC236}">
                <a16:creationId xmlns:a16="http://schemas.microsoft.com/office/drawing/2014/main" id="{8F272F81-0E6B-403D-9B0C-5239DA330B2D}"/>
              </a:ext>
            </a:extLst>
          </p:cNvPr>
          <p:cNvSpPr/>
          <p:nvPr/>
        </p:nvSpPr>
        <p:spPr>
          <a:xfrm>
            <a:off x="3746342" y="2074386"/>
            <a:ext cx="1548000" cy="684000"/>
          </a:xfrm>
          <a:prstGeom prst="homePlate">
            <a:avLst>
              <a:gd name="adj" fmla="val 29661"/>
            </a:avLst>
          </a:prstGeom>
          <a:solidFill>
            <a:schemeClr val="accent6"/>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800" dirty="0">
              <a:latin typeface="BIZ UDゴシック" panose="020B0400000000000000" pitchFamily="49" charset="-128"/>
              <a:ea typeface="BIZ UDゴシック" panose="020B0400000000000000" pitchFamily="49" charset="-128"/>
            </a:endParaRPr>
          </a:p>
        </p:txBody>
      </p:sp>
      <p:sp>
        <p:nvSpPr>
          <p:cNvPr id="30" name="テキスト ボックス 29">
            <a:extLst>
              <a:ext uri="{FF2B5EF4-FFF2-40B4-BE49-F238E27FC236}">
                <a16:creationId xmlns:a16="http://schemas.microsoft.com/office/drawing/2014/main" id="{BE43BA7A-F17B-4FC8-B8EA-146D635660A0}"/>
              </a:ext>
            </a:extLst>
          </p:cNvPr>
          <p:cNvSpPr txBox="1"/>
          <p:nvPr/>
        </p:nvSpPr>
        <p:spPr>
          <a:xfrm>
            <a:off x="3693768" y="2063333"/>
            <a:ext cx="1584000" cy="707886"/>
          </a:xfrm>
          <a:prstGeom prst="rect">
            <a:avLst/>
          </a:prstGeom>
          <a:noFill/>
        </p:spPr>
        <p:txBody>
          <a:bodyPr wrap="square" rtlCol="0">
            <a:spAutoFit/>
          </a:bodyPr>
          <a:lstStyle/>
          <a:p>
            <a:r>
              <a:rPr kumimoji="1" lang="ja-JP" altLang="en-US" sz="800" dirty="0">
                <a:solidFill>
                  <a:schemeClr val="bg1"/>
                </a:solidFill>
                <a:latin typeface="BIZ UDゴシック" panose="020B0400000000000000" pitchFamily="49" charset="-128"/>
                <a:ea typeface="BIZ UDゴシック" panose="020B0400000000000000" pitchFamily="49" charset="-128"/>
              </a:rPr>
              <a:t>･基本的な感染対策の理論的</a:t>
            </a:r>
            <a:endParaRPr kumimoji="1" lang="en-US" altLang="ja-JP" sz="800" dirty="0">
              <a:solidFill>
                <a:schemeClr val="bg1"/>
              </a:solidFill>
              <a:latin typeface="BIZ UDゴシック" panose="020B0400000000000000" pitchFamily="49" charset="-128"/>
              <a:ea typeface="BIZ UDゴシック" panose="020B0400000000000000" pitchFamily="49" charset="-128"/>
            </a:endParaRPr>
          </a:p>
          <a:p>
            <a:r>
              <a:rPr kumimoji="1" lang="en-US" altLang="ja-JP" sz="800" dirty="0">
                <a:solidFill>
                  <a:schemeClr val="bg1"/>
                </a:solidFill>
                <a:latin typeface="BIZ UDゴシック" panose="020B0400000000000000" pitchFamily="49" charset="-128"/>
                <a:ea typeface="BIZ UDゴシック" panose="020B0400000000000000" pitchFamily="49" charset="-128"/>
              </a:rPr>
              <a:t> </a:t>
            </a:r>
            <a:r>
              <a:rPr kumimoji="1" lang="ja-JP" altLang="en-US" sz="800" dirty="0">
                <a:solidFill>
                  <a:schemeClr val="bg1"/>
                </a:solidFill>
                <a:latin typeface="BIZ UDゴシック" panose="020B0400000000000000" pitchFamily="49" charset="-128"/>
                <a:ea typeface="BIZ UDゴシック" panose="020B0400000000000000" pitchFamily="49" charset="-128"/>
              </a:rPr>
              <a:t>根拠を他者に説明できる</a:t>
            </a:r>
          </a:p>
          <a:p>
            <a:r>
              <a:rPr kumimoji="1" lang="ja-JP" altLang="en-US" sz="800" dirty="0">
                <a:solidFill>
                  <a:schemeClr val="bg1"/>
                </a:solidFill>
                <a:latin typeface="BIZ UDゴシック" panose="020B0400000000000000" pitchFamily="49" charset="-128"/>
                <a:ea typeface="BIZ UDゴシック" panose="020B0400000000000000" pitchFamily="49" charset="-128"/>
              </a:rPr>
              <a:t>･自部署の課題に気付き、改善</a:t>
            </a:r>
            <a:endParaRPr kumimoji="1" lang="en-US" altLang="ja-JP" sz="800" dirty="0">
              <a:solidFill>
                <a:schemeClr val="bg1"/>
              </a:solidFill>
              <a:latin typeface="BIZ UDゴシック" panose="020B0400000000000000" pitchFamily="49" charset="-128"/>
              <a:ea typeface="BIZ UDゴシック" panose="020B0400000000000000" pitchFamily="49" charset="-128"/>
            </a:endParaRPr>
          </a:p>
          <a:p>
            <a:r>
              <a:rPr kumimoji="1" lang="ja-JP" altLang="en-US" sz="800" dirty="0">
                <a:solidFill>
                  <a:schemeClr val="bg1"/>
                </a:solidFill>
                <a:latin typeface="BIZ UDゴシック" panose="020B0400000000000000" pitchFamily="49" charset="-128"/>
                <a:ea typeface="BIZ UDゴシック" panose="020B0400000000000000" pitchFamily="49" charset="-128"/>
              </a:rPr>
              <a:t> のために建設的な意見を述べ、</a:t>
            </a:r>
            <a:endParaRPr kumimoji="1" lang="en-US" altLang="ja-JP" sz="800" dirty="0">
              <a:solidFill>
                <a:schemeClr val="bg1"/>
              </a:solidFill>
              <a:latin typeface="BIZ UDゴシック" panose="020B0400000000000000" pitchFamily="49" charset="-128"/>
              <a:ea typeface="BIZ UDゴシック" panose="020B0400000000000000" pitchFamily="49" charset="-128"/>
            </a:endParaRPr>
          </a:p>
          <a:p>
            <a:r>
              <a:rPr kumimoji="1" lang="en-US" altLang="ja-JP" sz="800" dirty="0">
                <a:solidFill>
                  <a:schemeClr val="bg1"/>
                </a:solidFill>
                <a:latin typeface="BIZ UDゴシック" panose="020B0400000000000000" pitchFamily="49" charset="-128"/>
                <a:ea typeface="BIZ UDゴシック" panose="020B0400000000000000" pitchFamily="49" charset="-128"/>
              </a:rPr>
              <a:t> </a:t>
            </a:r>
            <a:r>
              <a:rPr kumimoji="1" lang="ja-JP" altLang="en-US" sz="800" dirty="0">
                <a:solidFill>
                  <a:schemeClr val="bg1"/>
                </a:solidFill>
                <a:latin typeface="BIZ UDゴシック" panose="020B0400000000000000" pitchFamily="49" charset="-128"/>
                <a:ea typeface="BIZ UDゴシック" panose="020B0400000000000000" pitchFamily="49" charset="-128"/>
              </a:rPr>
              <a:t>主体的に改善に取り組む</a:t>
            </a:r>
          </a:p>
        </p:txBody>
      </p:sp>
      <p:sp>
        <p:nvSpPr>
          <p:cNvPr id="31" name="矢印: 五方向 30">
            <a:extLst>
              <a:ext uri="{FF2B5EF4-FFF2-40B4-BE49-F238E27FC236}">
                <a16:creationId xmlns:a16="http://schemas.microsoft.com/office/drawing/2014/main" id="{1989DEFC-B62E-439F-8A23-F89859DF3773}"/>
              </a:ext>
            </a:extLst>
          </p:cNvPr>
          <p:cNvSpPr/>
          <p:nvPr/>
        </p:nvSpPr>
        <p:spPr>
          <a:xfrm>
            <a:off x="2198258" y="2074488"/>
            <a:ext cx="1548000" cy="684000"/>
          </a:xfrm>
          <a:prstGeom prst="homePlate">
            <a:avLst>
              <a:gd name="adj" fmla="val 33226"/>
            </a:avLst>
          </a:prstGeom>
          <a:solidFill>
            <a:schemeClr val="accent2"/>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800" dirty="0">
              <a:latin typeface="BIZ UDゴシック" panose="020B0400000000000000" pitchFamily="49" charset="-128"/>
              <a:ea typeface="BIZ UDゴシック" panose="020B0400000000000000" pitchFamily="49" charset="-128"/>
            </a:endParaRPr>
          </a:p>
        </p:txBody>
      </p:sp>
      <p:sp>
        <p:nvSpPr>
          <p:cNvPr id="32" name="矢印: 五方向 31">
            <a:extLst>
              <a:ext uri="{FF2B5EF4-FFF2-40B4-BE49-F238E27FC236}">
                <a16:creationId xmlns:a16="http://schemas.microsoft.com/office/drawing/2014/main" id="{40D53C50-CE21-4206-8D56-4E91D49DAEDB}"/>
              </a:ext>
            </a:extLst>
          </p:cNvPr>
          <p:cNvSpPr/>
          <p:nvPr/>
        </p:nvSpPr>
        <p:spPr>
          <a:xfrm>
            <a:off x="5295108" y="2078862"/>
            <a:ext cx="1512000" cy="684000"/>
          </a:xfrm>
          <a:prstGeom prst="homePlate">
            <a:avLst>
              <a:gd name="adj" fmla="val 30908"/>
            </a:avLst>
          </a:prstGeom>
          <a:solidFill>
            <a:srgbClr val="C00000"/>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テキスト ボックス 32">
            <a:extLst>
              <a:ext uri="{FF2B5EF4-FFF2-40B4-BE49-F238E27FC236}">
                <a16:creationId xmlns:a16="http://schemas.microsoft.com/office/drawing/2014/main" id="{0EC2530D-0AE0-4D70-84F2-0BAD6B00E4F0}"/>
              </a:ext>
            </a:extLst>
          </p:cNvPr>
          <p:cNvSpPr txBox="1"/>
          <p:nvPr/>
        </p:nvSpPr>
        <p:spPr>
          <a:xfrm>
            <a:off x="5236658" y="2054669"/>
            <a:ext cx="1533874" cy="461665"/>
          </a:xfrm>
          <a:prstGeom prst="rect">
            <a:avLst/>
          </a:prstGeom>
          <a:noFill/>
        </p:spPr>
        <p:txBody>
          <a:bodyPr wrap="square" rtlCol="0">
            <a:spAutoFit/>
          </a:bodyPr>
          <a:lstStyle/>
          <a:p>
            <a:r>
              <a:rPr kumimoji="1" lang="ja-JP" altLang="en-US" sz="800" dirty="0">
                <a:solidFill>
                  <a:schemeClr val="bg1"/>
                </a:solidFill>
                <a:latin typeface="BIZ UDゴシック" panose="020B0400000000000000" pitchFamily="49" charset="-128"/>
                <a:ea typeface="BIZ UDゴシック" panose="020B0400000000000000" pitchFamily="49" charset="-128"/>
              </a:rPr>
              <a:t>･自部署のみでなく、施設内</a:t>
            </a:r>
            <a:endParaRPr kumimoji="1" lang="en-US" altLang="ja-JP" sz="800" dirty="0">
              <a:solidFill>
                <a:schemeClr val="bg1"/>
              </a:solidFill>
              <a:latin typeface="BIZ UDゴシック" panose="020B0400000000000000" pitchFamily="49" charset="-128"/>
              <a:ea typeface="BIZ UDゴシック" panose="020B0400000000000000" pitchFamily="49" charset="-128"/>
            </a:endParaRPr>
          </a:p>
          <a:p>
            <a:r>
              <a:rPr kumimoji="1" lang="en-US" altLang="ja-JP" sz="800" dirty="0">
                <a:solidFill>
                  <a:schemeClr val="bg1"/>
                </a:solidFill>
                <a:latin typeface="BIZ UDゴシック" panose="020B0400000000000000" pitchFamily="49" charset="-128"/>
                <a:ea typeface="BIZ UDゴシック" panose="020B0400000000000000" pitchFamily="49" charset="-128"/>
              </a:rPr>
              <a:t> </a:t>
            </a:r>
            <a:r>
              <a:rPr kumimoji="1" lang="ja-JP" altLang="en-US" sz="800" dirty="0">
                <a:solidFill>
                  <a:schemeClr val="bg1"/>
                </a:solidFill>
                <a:latin typeface="BIZ UDゴシック" panose="020B0400000000000000" pitchFamily="49" charset="-128"/>
                <a:ea typeface="BIZ UDゴシック" panose="020B0400000000000000" pitchFamily="49" charset="-128"/>
              </a:rPr>
              <a:t>全体の課題に気付き、評価</a:t>
            </a:r>
            <a:endParaRPr kumimoji="1" lang="en-US" altLang="ja-JP" sz="800" dirty="0">
              <a:solidFill>
                <a:schemeClr val="bg1"/>
              </a:solidFill>
              <a:latin typeface="BIZ UDゴシック" panose="020B0400000000000000" pitchFamily="49" charset="-128"/>
              <a:ea typeface="BIZ UDゴシック" panose="020B0400000000000000" pitchFamily="49" charset="-128"/>
            </a:endParaRPr>
          </a:p>
          <a:p>
            <a:r>
              <a:rPr kumimoji="1" lang="en-US" altLang="ja-JP" sz="800" dirty="0">
                <a:solidFill>
                  <a:schemeClr val="bg1"/>
                </a:solidFill>
                <a:latin typeface="BIZ UDゴシック" panose="020B0400000000000000" pitchFamily="49" charset="-128"/>
                <a:ea typeface="BIZ UDゴシック" panose="020B0400000000000000" pitchFamily="49" charset="-128"/>
              </a:rPr>
              <a:t> </a:t>
            </a:r>
            <a:r>
              <a:rPr kumimoji="1" lang="ja-JP" altLang="en-US" sz="800" dirty="0">
                <a:solidFill>
                  <a:schemeClr val="bg1"/>
                </a:solidFill>
                <a:latin typeface="BIZ UDゴシック" panose="020B0400000000000000" pitchFamily="49" charset="-128"/>
                <a:ea typeface="BIZ UDゴシック" panose="020B0400000000000000" pitchFamily="49" charset="-128"/>
              </a:rPr>
              <a:t>と分析、改善に取り組む</a:t>
            </a:r>
          </a:p>
        </p:txBody>
      </p:sp>
      <p:sp>
        <p:nvSpPr>
          <p:cNvPr id="34" name="テキスト ボックス 33">
            <a:extLst>
              <a:ext uri="{FF2B5EF4-FFF2-40B4-BE49-F238E27FC236}">
                <a16:creationId xmlns:a16="http://schemas.microsoft.com/office/drawing/2014/main" id="{6E8CC4FB-1DC6-47E3-A3EA-D41E29423424}"/>
              </a:ext>
            </a:extLst>
          </p:cNvPr>
          <p:cNvSpPr txBox="1"/>
          <p:nvPr/>
        </p:nvSpPr>
        <p:spPr>
          <a:xfrm>
            <a:off x="2142088" y="2056785"/>
            <a:ext cx="1584000" cy="584775"/>
          </a:xfrm>
          <a:prstGeom prst="rect">
            <a:avLst/>
          </a:prstGeom>
          <a:noFill/>
        </p:spPr>
        <p:txBody>
          <a:bodyPr wrap="square" rtlCol="0">
            <a:spAutoFit/>
          </a:bodyPr>
          <a:lstStyle/>
          <a:p>
            <a:r>
              <a:rPr kumimoji="1" lang="ja-JP" altLang="en-US" sz="800" dirty="0">
                <a:solidFill>
                  <a:schemeClr val="bg1"/>
                </a:solidFill>
                <a:latin typeface="BIZ UDゴシック" panose="020B0400000000000000" pitchFamily="49" charset="-128"/>
                <a:ea typeface="BIZ UDゴシック" panose="020B0400000000000000" pitchFamily="49" charset="-128"/>
              </a:rPr>
              <a:t>･自らが基本的な感染対策の</a:t>
            </a:r>
            <a:endParaRPr kumimoji="1" lang="en-US" altLang="ja-JP" sz="800" dirty="0">
              <a:solidFill>
                <a:schemeClr val="bg1"/>
              </a:solidFill>
              <a:latin typeface="BIZ UDゴシック" panose="020B0400000000000000" pitchFamily="49" charset="-128"/>
              <a:ea typeface="BIZ UDゴシック" panose="020B0400000000000000" pitchFamily="49" charset="-128"/>
            </a:endParaRPr>
          </a:p>
          <a:p>
            <a:r>
              <a:rPr kumimoji="1" lang="en-US" altLang="ja-JP" sz="800" dirty="0">
                <a:solidFill>
                  <a:schemeClr val="bg1"/>
                </a:solidFill>
                <a:latin typeface="BIZ UDゴシック" panose="020B0400000000000000" pitchFamily="49" charset="-128"/>
                <a:ea typeface="BIZ UDゴシック" panose="020B0400000000000000" pitchFamily="49" charset="-128"/>
              </a:rPr>
              <a:t> </a:t>
            </a:r>
            <a:r>
              <a:rPr kumimoji="1" lang="ja-JP" altLang="en-US" sz="800" dirty="0">
                <a:solidFill>
                  <a:schemeClr val="bg1"/>
                </a:solidFill>
                <a:latin typeface="BIZ UDゴシック" panose="020B0400000000000000" pitchFamily="49" charset="-128"/>
                <a:ea typeface="BIZ UDゴシック" panose="020B0400000000000000" pitchFamily="49" charset="-128"/>
              </a:rPr>
              <a:t>実践を見せ、かつ、スタッフ</a:t>
            </a:r>
            <a:endParaRPr kumimoji="1" lang="en-US" altLang="ja-JP" sz="800" dirty="0">
              <a:solidFill>
                <a:schemeClr val="bg1"/>
              </a:solidFill>
              <a:latin typeface="BIZ UDゴシック" panose="020B0400000000000000" pitchFamily="49" charset="-128"/>
              <a:ea typeface="BIZ UDゴシック" panose="020B0400000000000000" pitchFamily="49" charset="-128"/>
            </a:endParaRPr>
          </a:p>
          <a:p>
            <a:r>
              <a:rPr kumimoji="1" lang="en-US" altLang="ja-JP" sz="800" dirty="0">
                <a:solidFill>
                  <a:schemeClr val="bg1"/>
                </a:solidFill>
                <a:latin typeface="BIZ UDゴシック" panose="020B0400000000000000" pitchFamily="49" charset="-128"/>
                <a:ea typeface="BIZ UDゴシック" panose="020B0400000000000000" pitchFamily="49" charset="-128"/>
              </a:rPr>
              <a:t> </a:t>
            </a:r>
            <a:r>
              <a:rPr kumimoji="1" lang="ja-JP" altLang="en-US" sz="800" dirty="0">
                <a:solidFill>
                  <a:schemeClr val="bg1"/>
                </a:solidFill>
                <a:latin typeface="BIZ UDゴシック" panose="020B0400000000000000" pitchFamily="49" charset="-128"/>
                <a:ea typeface="BIZ UDゴシック" panose="020B0400000000000000" pitchFamily="49" charset="-128"/>
              </a:rPr>
              <a:t>に対し、現場において直接</a:t>
            </a:r>
            <a:endParaRPr kumimoji="1" lang="en-US" altLang="ja-JP" sz="800" dirty="0">
              <a:solidFill>
                <a:schemeClr val="bg1"/>
              </a:solidFill>
              <a:latin typeface="BIZ UDゴシック" panose="020B0400000000000000" pitchFamily="49" charset="-128"/>
              <a:ea typeface="BIZ UDゴシック" panose="020B0400000000000000" pitchFamily="49" charset="-128"/>
            </a:endParaRPr>
          </a:p>
          <a:p>
            <a:r>
              <a:rPr kumimoji="1" lang="en-US" altLang="ja-JP" sz="800" dirty="0">
                <a:solidFill>
                  <a:schemeClr val="bg1"/>
                </a:solidFill>
                <a:latin typeface="BIZ UDゴシック" panose="020B0400000000000000" pitchFamily="49" charset="-128"/>
                <a:ea typeface="BIZ UDゴシック" panose="020B0400000000000000" pitchFamily="49" charset="-128"/>
              </a:rPr>
              <a:t> </a:t>
            </a:r>
            <a:r>
              <a:rPr kumimoji="1" lang="ja-JP" altLang="en-US" sz="800" dirty="0">
                <a:solidFill>
                  <a:schemeClr val="bg1"/>
                </a:solidFill>
                <a:latin typeface="BIZ UDゴシック" panose="020B0400000000000000" pitchFamily="49" charset="-128"/>
                <a:ea typeface="BIZ UDゴシック" panose="020B0400000000000000" pitchFamily="49" charset="-128"/>
              </a:rPr>
              <a:t>指導を行う</a:t>
            </a:r>
          </a:p>
        </p:txBody>
      </p:sp>
      <p:sp>
        <p:nvSpPr>
          <p:cNvPr id="35" name="テキスト ボックス 34">
            <a:extLst>
              <a:ext uri="{FF2B5EF4-FFF2-40B4-BE49-F238E27FC236}">
                <a16:creationId xmlns:a16="http://schemas.microsoft.com/office/drawing/2014/main" id="{2FF35F14-91A2-4FF0-BCF9-933654A39B84}"/>
              </a:ext>
            </a:extLst>
          </p:cNvPr>
          <p:cNvSpPr txBox="1"/>
          <p:nvPr/>
        </p:nvSpPr>
        <p:spPr>
          <a:xfrm>
            <a:off x="630515" y="2053901"/>
            <a:ext cx="1527578" cy="461665"/>
          </a:xfrm>
          <a:prstGeom prst="rect">
            <a:avLst/>
          </a:prstGeom>
          <a:noFill/>
        </p:spPr>
        <p:txBody>
          <a:bodyPr wrap="square" rtlCol="0">
            <a:spAutoFit/>
          </a:bodyPr>
          <a:lstStyle/>
          <a:p>
            <a:r>
              <a:rPr kumimoji="1" lang="ja-JP" altLang="en-US" sz="800" dirty="0">
                <a:solidFill>
                  <a:schemeClr val="bg1"/>
                </a:solidFill>
                <a:latin typeface="BIZ UDゴシック" panose="020B0400000000000000" pitchFamily="49" charset="-128"/>
                <a:ea typeface="BIZ UDゴシック" panose="020B0400000000000000" pitchFamily="49" charset="-128"/>
              </a:rPr>
              <a:t>･研修での学びに応じて、</a:t>
            </a:r>
            <a:endParaRPr kumimoji="1" lang="en-US" altLang="ja-JP" sz="800" dirty="0">
              <a:solidFill>
                <a:schemeClr val="bg1"/>
              </a:solidFill>
              <a:latin typeface="BIZ UDゴシック" panose="020B0400000000000000" pitchFamily="49" charset="-128"/>
              <a:ea typeface="BIZ UDゴシック" panose="020B0400000000000000" pitchFamily="49" charset="-128"/>
            </a:endParaRPr>
          </a:p>
          <a:p>
            <a:r>
              <a:rPr kumimoji="1" lang="en-US" altLang="ja-JP" sz="800" dirty="0">
                <a:solidFill>
                  <a:schemeClr val="bg1"/>
                </a:solidFill>
                <a:latin typeface="BIZ UDゴシック" panose="020B0400000000000000" pitchFamily="49" charset="-128"/>
                <a:ea typeface="BIZ UDゴシック" panose="020B0400000000000000" pitchFamily="49" charset="-128"/>
              </a:rPr>
              <a:t> </a:t>
            </a:r>
            <a:r>
              <a:rPr kumimoji="1" lang="ja-JP" altLang="en-US" sz="800" dirty="0">
                <a:solidFill>
                  <a:schemeClr val="bg1"/>
                </a:solidFill>
                <a:latin typeface="BIZ UDゴシック" panose="020B0400000000000000" pitchFamily="49" charset="-128"/>
                <a:ea typeface="BIZ UDゴシック" panose="020B0400000000000000" pitchFamily="49" charset="-128"/>
              </a:rPr>
              <a:t>基本的な感染対策を自らが</a:t>
            </a:r>
            <a:endParaRPr kumimoji="1" lang="en-US" altLang="ja-JP" sz="800" dirty="0">
              <a:solidFill>
                <a:schemeClr val="bg1"/>
              </a:solidFill>
              <a:latin typeface="BIZ UDゴシック" panose="020B0400000000000000" pitchFamily="49" charset="-128"/>
              <a:ea typeface="BIZ UDゴシック" panose="020B0400000000000000" pitchFamily="49" charset="-128"/>
            </a:endParaRPr>
          </a:p>
          <a:p>
            <a:r>
              <a:rPr kumimoji="1" lang="en-US" altLang="ja-JP" sz="800" dirty="0">
                <a:solidFill>
                  <a:schemeClr val="bg1"/>
                </a:solidFill>
                <a:latin typeface="BIZ UDゴシック" panose="020B0400000000000000" pitchFamily="49" charset="-128"/>
                <a:ea typeface="BIZ UDゴシック" panose="020B0400000000000000" pitchFamily="49" charset="-128"/>
              </a:rPr>
              <a:t> </a:t>
            </a:r>
            <a:r>
              <a:rPr kumimoji="1" lang="ja-JP" altLang="en-US" sz="800" dirty="0">
                <a:solidFill>
                  <a:schemeClr val="bg1"/>
                </a:solidFill>
                <a:latin typeface="BIZ UDゴシック" panose="020B0400000000000000" pitchFamily="49" charset="-128"/>
                <a:ea typeface="BIZ UDゴシック" panose="020B0400000000000000" pitchFamily="49" charset="-128"/>
              </a:rPr>
              <a:t>実践する</a:t>
            </a:r>
          </a:p>
        </p:txBody>
      </p:sp>
      <p:sp>
        <p:nvSpPr>
          <p:cNvPr id="36" name="正方形/長方形 35">
            <a:extLst>
              <a:ext uri="{FF2B5EF4-FFF2-40B4-BE49-F238E27FC236}">
                <a16:creationId xmlns:a16="http://schemas.microsoft.com/office/drawing/2014/main" id="{B2CD7611-6BFA-4EEC-AE12-02CE61D865C0}"/>
              </a:ext>
            </a:extLst>
          </p:cNvPr>
          <p:cNvSpPr/>
          <p:nvPr/>
        </p:nvSpPr>
        <p:spPr>
          <a:xfrm>
            <a:off x="686939" y="9123712"/>
            <a:ext cx="1512000" cy="75600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a:extLst>
              <a:ext uri="{FF2B5EF4-FFF2-40B4-BE49-F238E27FC236}">
                <a16:creationId xmlns:a16="http://schemas.microsoft.com/office/drawing/2014/main" id="{79E9DF5B-D0A2-4729-B14F-4D55F2F32446}"/>
              </a:ext>
            </a:extLst>
          </p:cNvPr>
          <p:cNvSpPr/>
          <p:nvPr/>
        </p:nvSpPr>
        <p:spPr>
          <a:xfrm>
            <a:off x="2197408" y="9123384"/>
            <a:ext cx="1548000" cy="755533"/>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正方形/長方形 37">
            <a:extLst>
              <a:ext uri="{FF2B5EF4-FFF2-40B4-BE49-F238E27FC236}">
                <a16:creationId xmlns:a16="http://schemas.microsoft.com/office/drawing/2014/main" id="{1B400970-E889-411A-84D0-7E2ED6257ED5}"/>
              </a:ext>
            </a:extLst>
          </p:cNvPr>
          <p:cNvSpPr/>
          <p:nvPr/>
        </p:nvSpPr>
        <p:spPr>
          <a:xfrm>
            <a:off x="3746342" y="9122917"/>
            <a:ext cx="1548000" cy="756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正方形/長方形 39">
            <a:extLst>
              <a:ext uri="{FF2B5EF4-FFF2-40B4-BE49-F238E27FC236}">
                <a16:creationId xmlns:a16="http://schemas.microsoft.com/office/drawing/2014/main" id="{F607AD0E-2355-417F-ACC5-9DE919471D41}"/>
              </a:ext>
            </a:extLst>
          </p:cNvPr>
          <p:cNvSpPr/>
          <p:nvPr/>
        </p:nvSpPr>
        <p:spPr>
          <a:xfrm>
            <a:off x="792558" y="9302140"/>
            <a:ext cx="2124000" cy="108000"/>
          </a:xfrm>
          <a:prstGeom prst="rect">
            <a:avLst/>
          </a:prstGeom>
          <a:solidFill>
            <a:schemeClr val="bg1"/>
          </a:solidFill>
          <a:ln w="3175">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BIZ UD明朝 Medium" panose="02020500000000000000" pitchFamily="17" charset="-128"/>
                <a:ea typeface="BIZ UD明朝 Medium" panose="02020500000000000000" pitchFamily="17" charset="-128"/>
              </a:rPr>
              <a:t>感染管理研修スタッフコース</a:t>
            </a:r>
            <a:r>
              <a:rPr kumimoji="1" lang="en-US" altLang="ja-JP" sz="700" dirty="0">
                <a:solidFill>
                  <a:schemeClr val="tx1"/>
                </a:solidFill>
                <a:latin typeface="BIZ UD明朝 Medium" panose="02020500000000000000" pitchFamily="17" charset="-128"/>
                <a:ea typeface="BIZ UD明朝 Medium" panose="02020500000000000000" pitchFamily="17" charset="-128"/>
              </a:rPr>
              <a:t>(</a:t>
            </a:r>
            <a:r>
              <a:rPr kumimoji="1" lang="ja-JP" altLang="en-US" sz="700" dirty="0">
                <a:solidFill>
                  <a:schemeClr val="tx1"/>
                </a:solidFill>
                <a:latin typeface="BIZ UD明朝 Medium" panose="02020500000000000000" pitchFamily="17" charset="-128"/>
                <a:ea typeface="BIZ UD明朝 Medium" panose="02020500000000000000" pitchFamily="17" charset="-128"/>
              </a:rPr>
              <a:t>看護協会主催</a:t>
            </a:r>
            <a:r>
              <a:rPr kumimoji="1" lang="en-US" altLang="ja-JP" sz="700" dirty="0">
                <a:solidFill>
                  <a:schemeClr val="tx1"/>
                </a:solidFill>
                <a:latin typeface="BIZ UD明朝 Medium" panose="02020500000000000000" pitchFamily="17" charset="-128"/>
                <a:ea typeface="BIZ UD明朝 Medium" panose="02020500000000000000" pitchFamily="17" charset="-128"/>
              </a:rPr>
              <a:t>)</a:t>
            </a:r>
          </a:p>
        </p:txBody>
      </p:sp>
      <p:sp>
        <p:nvSpPr>
          <p:cNvPr id="41" name="正方形/長方形 40">
            <a:extLst>
              <a:ext uri="{FF2B5EF4-FFF2-40B4-BE49-F238E27FC236}">
                <a16:creationId xmlns:a16="http://schemas.microsoft.com/office/drawing/2014/main" id="{C1703A46-357D-4353-AECC-83A9D51BE4D1}"/>
              </a:ext>
            </a:extLst>
          </p:cNvPr>
          <p:cNvSpPr/>
          <p:nvPr/>
        </p:nvSpPr>
        <p:spPr>
          <a:xfrm>
            <a:off x="3061408" y="9302140"/>
            <a:ext cx="2124000" cy="108000"/>
          </a:xfrm>
          <a:prstGeom prst="rect">
            <a:avLst/>
          </a:prstGeom>
          <a:solidFill>
            <a:schemeClr val="bg1"/>
          </a:solidFill>
          <a:ln w="3175">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BIZ UD明朝 Medium" panose="02020500000000000000" pitchFamily="17" charset="-128"/>
                <a:ea typeface="BIZ UD明朝 Medium" panose="02020500000000000000" pitchFamily="17" charset="-128"/>
              </a:rPr>
              <a:t>感染管理研修リーダーコース</a:t>
            </a:r>
            <a:r>
              <a:rPr kumimoji="1" lang="en-US" altLang="ja-JP" sz="700" dirty="0">
                <a:solidFill>
                  <a:schemeClr val="tx1"/>
                </a:solidFill>
                <a:latin typeface="BIZ UD明朝 Medium" panose="02020500000000000000" pitchFamily="17" charset="-128"/>
                <a:ea typeface="BIZ UD明朝 Medium" panose="02020500000000000000" pitchFamily="17" charset="-128"/>
              </a:rPr>
              <a:t>(</a:t>
            </a:r>
            <a:r>
              <a:rPr kumimoji="1" lang="ja-JP" altLang="en-US" sz="700" dirty="0">
                <a:solidFill>
                  <a:schemeClr val="tx1"/>
                </a:solidFill>
                <a:latin typeface="BIZ UD明朝 Medium" panose="02020500000000000000" pitchFamily="17" charset="-128"/>
                <a:ea typeface="BIZ UD明朝 Medium" panose="02020500000000000000" pitchFamily="17" charset="-128"/>
              </a:rPr>
              <a:t>看護協会主催</a:t>
            </a:r>
            <a:r>
              <a:rPr kumimoji="1" lang="en-US" altLang="ja-JP" sz="700" dirty="0">
                <a:solidFill>
                  <a:schemeClr val="tx1"/>
                </a:solidFill>
                <a:latin typeface="BIZ UD明朝 Medium" panose="02020500000000000000" pitchFamily="17" charset="-128"/>
                <a:ea typeface="BIZ UD明朝 Medium" panose="02020500000000000000" pitchFamily="17" charset="-128"/>
              </a:rPr>
              <a:t>)</a:t>
            </a:r>
          </a:p>
        </p:txBody>
      </p:sp>
      <p:sp>
        <p:nvSpPr>
          <p:cNvPr id="42" name="正方形/長方形 41">
            <a:extLst>
              <a:ext uri="{FF2B5EF4-FFF2-40B4-BE49-F238E27FC236}">
                <a16:creationId xmlns:a16="http://schemas.microsoft.com/office/drawing/2014/main" id="{E7738EAE-DB27-4CEC-B718-AF23A58F452A}"/>
              </a:ext>
            </a:extLst>
          </p:cNvPr>
          <p:cNvSpPr/>
          <p:nvPr/>
        </p:nvSpPr>
        <p:spPr>
          <a:xfrm>
            <a:off x="2305193" y="9441828"/>
            <a:ext cx="4392000" cy="108000"/>
          </a:xfrm>
          <a:prstGeom prst="rect">
            <a:avLst/>
          </a:prstGeom>
          <a:solidFill>
            <a:schemeClr val="bg1"/>
          </a:solidFill>
          <a:ln w="3175">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BIZ UD明朝 Medium" panose="02020500000000000000" pitchFamily="17" charset="-128"/>
                <a:ea typeface="BIZ UD明朝 Medium" panose="02020500000000000000" pitchFamily="17" charset="-128"/>
              </a:rPr>
              <a:t>地域ネットワーク交流会等</a:t>
            </a:r>
            <a:endParaRPr kumimoji="1" lang="en-US" altLang="ja-JP" sz="700" dirty="0">
              <a:solidFill>
                <a:schemeClr val="tx1"/>
              </a:solidFill>
              <a:latin typeface="BIZ UD明朝 Medium" panose="02020500000000000000" pitchFamily="17" charset="-128"/>
              <a:ea typeface="BIZ UD明朝 Medium" panose="02020500000000000000" pitchFamily="17" charset="-128"/>
            </a:endParaRPr>
          </a:p>
        </p:txBody>
      </p:sp>
      <p:sp>
        <p:nvSpPr>
          <p:cNvPr id="43" name="正方形/長方形 42">
            <a:extLst>
              <a:ext uri="{FF2B5EF4-FFF2-40B4-BE49-F238E27FC236}">
                <a16:creationId xmlns:a16="http://schemas.microsoft.com/office/drawing/2014/main" id="{20579745-B6A7-40E6-AF6A-0CCEAAA7EB00}"/>
              </a:ext>
            </a:extLst>
          </p:cNvPr>
          <p:cNvSpPr/>
          <p:nvPr/>
        </p:nvSpPr>
        <p:spPr>
          <a:xfrm>
            <a:off x="2305193" y="9581516"/>
            <a:ext cx="4392000" cy="108000"/>
          </a:xfrm>
          <a:prstGeom prst="rect">
            <a:avLst/>
          </a:prstGeom>
          <a:solidFill>
            <a:schemeClr val="bg1"/>
          </a:solidFill>
          <a:ln w="3175">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BIZ UD明朝 Medium" panose="02020500000000000000" pitchFamily="17" charset="-128"/>
                <a:ea typeface="BIZ UD明朝 Medium" panose="02020500000000000000" pitchFamily="17" charset="-128"/>
              </a:rPr>
              <a:t>院外セミナー等</a:t>
            </a:r>
            <a:endParaRPr kumimoji="1" lang="en-US" altLang="ja-JP" sz="700" dirty="0">
              <a:solidFill>
                <a:schemeClr val="tx1"/>
              </a:solidFill>
              <a:latin typeface="BIZ UD明朝 Medium" panose="02020500000000000000" pitchFamily="17" charset="-128"/>
              <a:ea typeface="BIZ UD明朝 Medium" panose="02020500000000000000" pitchFamily="17" charset="-128"/>
            </a:endParaRPr>
          </a:p>
        </p:txBody>
      </p:sp>
      <p:sp>
        <p:nvSpPr>
          <p:cNvPr id="44" name="正方形/長方形 43">
            <a:extLst>
              <a:ext uri="{FF2B5EF4-FFF2-40B4-BE49-F238E27FC236}">
                <a16:creationId xmlns:a16="http://schemas.microsoft.com/office/drawing/2014/main" id="{16BED035-FA4F-46B5-9CA2-EC0FFCC74BC4}"/>
              </a:ext>
            </a:extLst>
          </p:cNvPr>
          <p:cNvSpPr/>
          <p:nvPr/>
        </p:nvSpPr>
        <p:spPr>
          <a:xfrm>
            <a:off x="3853193" y="9721204"/>
            <a:ext cx="2844000" cy="108000"/>
          </a:xfrm>
          <a:prstGeom prst="rect">
            <a:avLst/>
          </a:prstGeom>
          <a:solidFill>
            <a:schemeClr val="bg1"/>
          </a:solidFill>
          <a:ln w="3175">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BIZ UD明朝 Medium" panose="02020500000000000000" pitchFamily="17" charset="-128"/>
                <a:ea typeface="BIZ UD明朝 Medium" panose="02020500000000000000" pitchFamily="17" charset="-128"/>
              </a:rPr>
              <a:t>感染管理認定看護師教育課程等</a:t>
            </a:r>
            <a:endParaRPr kumimoji="1" lang="en-US" altLang="ja-JP" sz="700" dirty="0">
              <a:solidFill>
                <a:schemeClr val="tx1"/>
              </a:solidFill>
              <a:latin typeface="BIZ UD明朝 Medium" panose="02020500000000000000" pitchFamily="17" charset="-128"/>
              <a:ea typeface="BIZ UD明朝 Medium" panose="02020500000000000000" pitchFamily="17" charset="-128"/>
            </a:endParaRPr>
          </a:p>
        </p:txBody>
      </p:sp>
      <p:sp>
        <p:nvSpPr>
          <p:cNvPr id="45" name="正方形/長方形 44">
            <a:extLst>
              <a:ext uri="{FF2B5EF4-FFF2-40B4-BE49-F238E27FC236}">
                <a16:creationId xmlns:a16="http://schemas.microsoft.com/office/drawing/2014/main" id="{FF3ED99C-A083-41EB-8717-9BA46A1426BD}"/>
              </a:ext>
            </a:extLst>
          </p:cNvPr>
          <p:cNvSpPr/>
          <p:nvPr/>
        </p:nvSpPr>
        <p:spPr>
          <a:xfrm>
            <a:off x="794458" y="9159925"/>
            <a:ext cx="4392000" cy="108000"/>
          </a:xfrm>
          <a:prstGeom prst="rect">
            <a:avLst/>
          </a:prstGeom>
          <a:solidFill>
            <a:schemeClr val="bg1"/>
          </a:solidFill>
          <a:ln w="3175">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BIZ UD明朝 Medium" panose="02020500000000000000" pitchFamily="17" charset="-128"/>
                <a:ea typeface="BIZ UD明朝 Medium" panose="02020500000000000000" pitchFamily="17" charset="-128"/>
              </a:rPr>
              <a:t>感染管理等研修（保健所等主催）</a:t>
            </a:r>
            <a:endParaRPr kumimoji="1" lang="en-US" altLang="ja-JP" sz="700" dirty="0">
              <a:solidFill>
                <a:schemeClr val="tx1"/>
              </a:solidFill>
              <a:latin typeface="BIZ UD明朝 Medium" panose="02020500000000000000" pitchFamily="17" charset="-128"/>
              <a:ea typeface="BIZ UD明朝 Medium" panose="02020500000000000000" pitchFamily="17" charset="-128"/>
            </a:endParaRPr>
          </a:p>
        </p:txBody>
      </p:sp>
      <p:sp>
        <p:nvSpPr>
          <p:cNvPr id="46" name="正方形/長方形 45">
            <a:extLst>
              <a:ext uri="{FF2B5EF4-FFF2-40B4-BE49-F238E27FC236}">
                <a16:creationId xmlns:a16="http://schemas.microsoft.com/office/drawing/2014/main" id="{321CF209-ED5C-4EC6-B144-2AB79A83EE96}"/>
              </a:ext>
            </a:extLst>
          </p:cNvPr>
          <p:cNvSpPr/>
          <p:nvPr/>
        </p:nvSpPr>
        <p:spPr>
          <a:xfrm>
            <a:off x="5391214" y="9228373"/>
            <a:ext cx="1296000" cy="108000"/>
          </a:xfrm>
          <a:prstGeom prst="rect">
            <a:avLst/>
          </a:prstGeom>
          <a:solidFill>
            <a:schemeClr val="bg1"/>
          </a:solidFill>
          <a:ln w="3175">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BIZ UD明朝 Medium" panose="02020500000000000000" pitchFamily="17" charset="-128"/>
                <a:ea typeface="BIZ UD明朝 Medium" panose="02020500000000000000" pitchFamily="17" charset="-128"/>
              </a:rPr>
              <a:t>感染管理関連学会等参加</a:t>
            </a:r>
            <a:endParaRPr kumimoji="1" lang="en-US" altLang="ja-JP" sz="700" dirty="0">
              <a:solidFill>
                <a:schemeClr val="tx1"/>
              </a:solidFill>
              <a:latin typeface="BIZ UD明朝 Medium" panose="02020500000000000000" pitchFamily="17" charset="-128"/>
              <a:ea typeface="BIZ UD明朝 Medium" panose="02020500000000000000" pitchFamily="17" charset="-128"/>
            </a:endParaRPr>
          </a:p>
        </p:txBody>
      </p:sp>
      <p:sp>
        <p:nvSpPr>
          <p:cNvPr id="61" name="テキスト ボックス 60">
            <a:extLst>
              <a:ext uri="{FF2B5EF4-FFF2-40B4-BE49-F238E27FC236}">
                <a16:creationId xmlns:a16="http://schemas.microsoft.com/office/drawing/2014/main" id="{AFBC7D1C-EADD-4651-A106-378A19C514CF}"/>
              </a:ext>
            </a:extLst>
          </p:cNvPr>
          <p:cNvSpPr txBox="1"/>
          <p:nvPr/>
        </p:nvSpPr>
        <p:spPr>
          <a:xfrm>
            <a:off x="50700" y="6135"/>
            <a:ext cx="3662212" cy="338554"/>
          </a:xfrm>
          <a:prstGeom prst="rect">
            <a:avLst/>
          </a:prstGeom>
          <a:noFill/>
        </p:spPr>
        <p:txBody>
          <a:bodyPr wrap="square" rtlCol="0">
            <a:spAutoFit/>
          </a:bodyPr>
          <a:lstStyle/>
          <a:p>
            <a:pPr algn="ctr"/>
            <a:r>
              <a:rPr kumimoji="1" lang="ja-JP" altLang="en-US" sz="1600" b="1" i="1" dirty="0">
                <a:solidFill>
                  <a:srgbClr val="002060"/>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感 染 管 理 ス キ ル 標 準 </a:t>
            </a:r>
            <a:r>
              <a:rPr kumimoji="1" lang="en-US" altLang="ja-JP" sz="1400" b="1" i="1" dirty="0">
                <a:solidFill>
                  <a:srgbClr val="002060"/>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(Ver.1)</a:t>
            </a:r>
            <a:endParaRPr kumimoji="1" lang="ja-JP" altLang="en-US" sz="1600" b="1" i="1" dirty="0">
              <a:solidFill>
                <a:srgbClr val="002060"/>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p:txBody>
      </p:sp>
      <p:sp>
        <p:nvSpPr>
          <p:cNvPr id="64" name="図形 63">
            <a:extLst>
              <a:ext uri="{FF2B5EF4-FFF2-40B4-BE49-F238E27FC236}">
                <a16:creationId xmlns:a16="http://schemas.microsoft.com/office/drawing/2014/main" id="{99BACAE7-DA0F-4306-9777-00FC1C326B8B}"/>
              </a:ext>
            </a:extLst>
          </p:cNvPr>
          <p:cNvSpPr/>
          <p:nvPr/>
        </p:nvSpPr>
        <p:spPr>
          <a:xfrm>
            <a:off x="1303021" y="726126"/>
            <a:ext cx="5089092" cy="1046933"/>
          </a:xfrm>
          <a:prstGeom prst="swooshArrow">
            <a:avLst>
              <a:gd name="adj1" fmla="val 48582"/>
              <a:gd name="adj2" fmla="val 80767"/>
            </a:avLst>
          </a:prstGeom>
          <a:gradFill>
            <a:gsLst>
              <a:gs pos="0">
                <a:schemeClr val="accent1">
                  <a:lumMod val="40000"/>
                  <a:lumOff val="60000"/>
                  <a:alpha val="3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solidFill>
              <a:schemeClr val="accent1">
                <a:alpha val="60000"/>
              </a:schemeClr>
            </a:solidFill>
          </a:ln>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txBody>
          <a:bodyPr/>
          <a:lstStyle/>
          <a:p>
            <a:endParaRPr lang="ja-JP" altLang="en-US" dirty="0"/>
          </a:p>
        </p:txBody>
      </p:sp>
      <p:sp>
        <p:nvSpPr>
          <p:cNvPr id="87" name="テキスト ボックス 86">
            <a:extLst>
              <a:ext uri="{FF2B5EF4-FFF2-40B4-BE49-F238E27FC236}">
                <a16:creationId xmlns:a16="http://schemas.microsoft.com/office/drawing/2014/main" id="{B30C3F38-92EB-4BD2-BB02-9BAB938810C3}"/>
              </a:ext>
            </a:extLst>
          </p:cNvPr>
          <p:cNvSpPr txBox="1"/>
          <p:nvPr/>
        </p:nvSpPr>
        <p:spPr>
          <a:xfrm>
            <a:off x="-55812" y="2510794"/>
            <a:ext cx="848370" cy="276999"/>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600" b="0" i="0" u="none" strike="noStrike" kern="1200" cap="none" spc="0" normalizeH="0" baseline="0" noProof="0" dirty="0">
                <a:ln>
                  <a:noFill/>
                </a:ln>
                <a:solidFill>
                  <a:schemeClr val="bg1"/>
                </a:solidFill>
                <a:effectLst/>
                <a:uLnTx/>
                <a:uFillTx/>
                <a:latin typeface="Meiryo" panose="020B0604030504040204" pitchFamily="50" charset="-128"/>
                <a:ea typeface="Meiryo" panose="020B0604030504040204" pitchFamily="50" charset="-128"/>
                <a:cs typeface="+mn-cs"/>
              </a:rPr>
              <a:t>Ⓒ</a:t>
            </a:r>
            <a:r>
              <a:rPr kumimoji="0" lang="en-US" altLang="ja-JP" sz="600" b="0" i="0" u="none" strike="noStrike" kern="1200" cap="none" spc="0" normalizeH="0" baseline="0" noProof="0" dirty="0">
                <a:ln>
                  <a:noFill/>
                </a:ln>
                <a:solidFill>
                  <a:schemeClr val="bg1"/>
                </a:solidFill>
                <a:effectLst/>
                <a:uLnTx/>
                <a:uFillTx/>
                <a:latin typeface="Meiryo" panose="020B0604030504040204" pitchFamily="50" charset="-128"/>
                <a:ea typeface="Meiryo" panose="020B0604030504040204" pitchFamily="50" charset="-128"/>
                <a:cs typeface="+mn-cs"/>
              </a:rPr>
              <a:t>2014</a:t>
            </a:r>
          </a:p>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600" dirty="0">
                <a:solidFill>
                  <a:schemeClr val="bg1"/>
                </a:solidFill>
                <a:latin typeface="Meiryo" panose="020B0604030504040204" pitchFamily="50" charset="-128"/>
                <a:ea typeface="Meiryo" panose="020B0604030504040204" pitchFamily="50" charset="-128"/>
              </a:rPr>
              <a:t>　</a:t>
            </a:r>
            <a:r>
              <a:rPr kumimoji="0" lang="ja-JP" altLang="en-US" sz="600" b="0" i="0" u="none" strike="noStrike" kern="1200" cap="none" spc="0" normalizeH="0" baseline="0" noProof="0" dirty="0">
                <a:ln>
                  <a:noFill/>
                </a:ln>
                <a:solidFill>
                  <a:schemeClr val="bg1"/>
                </a:solidFill>
                <a:effectLst/>
                <a:uLnTx/>
                <a:uFillTx/>
                <a:latin typeface="Meiryo" panose="020B0604030504040204" pitchFamily="50" charset="-128"/>
                <a:ea typeface="Meiryo" panose="020B0604030504040204" pitchFamily="50" charset="-128"/>
                <a:cs typeface="+mn-cs"/>
              </a:rPr>
              <a:t>大阪府もずやん</a:t>
            </a:r>
            <a:endParaRPr kumimoji="0" lang="ja-JP" altLang="en-US" sz="600" b="0" i="0" u="none" strike="noStrike" kern="1200" cap="none" spc="0" normalizeH="0" baseline="0" noProof="0" dirty="0">
              <a:ln>
                <a:noFill/>
              </a:ln>
              <a:solidFill>
                <a:schemeClr val="bg1"/>
              </a:solidFill>
              <a:effectLst/>
              <a:uLnTx/>
              <a:uFillTx/>
              <a:latin typeface="Calibri" panose="020F0502020204030204"/>
              <a:ea typeface="游ゴシック" panose="020B0400000000000000" pitchFamily="50" charset="-128"/>
              <a:cs typeface="+mn-cs"/>
            </a:endParaRPr>
          </a:p>
        </p:txBody>
      </p:sp>
      <p:pic>
        <p:nvPicPr>
          <p:cNvPr id="76" name="図 75">
            <a:extLst>
              <a:ext uri="{FF2B5EF4-FFF2-40B4-BE49-F238E27FC236}">
                <a16:creationId xmlns:a16="http://schemas.microsoft.com/office/drawing/2014/main" id="{EE281DC0-03F8-4133-AC4E-EAFFB725B2A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92" y="1880574"/>
            <a:ext cx="630801" cy="648463"/>
          </a:xfrm>
          <a:prstGeom prst="rect">
            <a:avLst/>
          </a:prstGeom>
        </p:spPr>
      </p:pic>
      <p:sp>
        <p:nvSpPr>
          <p:cNvPr id="83" name="テキスト ボックス 82">
            <a:extLst>
              <a:ext uri="{FF2B5EF4-FFF2-40B4-BE49-F238E27FC236}">
                <a16:creationId xmlns:a16="http://schemas.microsoft.com/office/drawing/2014/main" id="{67D39C20-C4C3-4CB5-8CE4-844262E2A3E1}"/>
              </a:ext>
            </a:extLst>
          </p:cNvPr>
          <p:cNvSpPr txBox="1"/>
          <p:nvPr/>
        </p:nvSpPr>
        <p:spPr>
          <a:xfrm>
            <a:off x="305621" y="419739"/>
            <a:ext cx="6300000" cy="307777"/>
          </a:xfrm>
          <a:prstGeom prst="rect">
            <a:avLst/>
          </a:prstGeom>
          <a:noFill/>
        </p:spPr>
        <p:txBody>
          <a:bodyPr wrap="square" rtlCol="0" anchor="ctr">
            <a:spAutoFit/>
          </a:bodyPr>
          <a:lstStyle/>
          <a:p>
            <a:r>
              <a:rPr kumimoji="1" lang="ja-JP" altLang="en-US" sz="1200" dirty="0">
                <a:ln w="50800">
                  <a:solidFill>
                    <a:schemeClr val="bg1"/>
                  </a:solidFill>
                </a:ln>
                <a:solidFill>
                  <a:schemeClr val="bg1"/>
                </a:solidFill>
                <a:latin typeface="BIZ UDゴシック" panose="020B0400000000000000" pitchFamily="49" charset="-128"/>
                <a:ea typeface="BIZ UDゴシック" panose="020B0400000000000000" pitchFamily="49" charset="-128"/>
              </a:rPr>
              <a:t>ご自身の実践力に応じて、今、</a:t>
            </a:r>
            <a:r>
              <a:rPr kumimoji="1" lang="ja-JP" altLang="en-US" sz="1400" dirty="0">
                <a:ln w="50800">
                  <a:solidFill>
                    <a:schemeClr val="bg1"/>
                  </a:solidFill>
                </a:ln>
                <a:solidFill>
                  <a:schemeClr val="bg1"/>
                </a:solidFill>
                <a:latin typeface="BIZ UDゴシック" panose="020B0400000000000000" pitchFamily="49" charset="-128"/>
                <a:ea typeface="BIZ UDゴシック" panose="020B0400000000000000" pitchFamily="49" charset="-128"/>
              </a:rPr>
              <a:t>どこまでできるかを再確認 </a:t>
            </a:r>
            <a:r>
              <a:rPr kumimoji="1" lang="ja-JP" altLang="en-US" sz="1200" dirty="0">
                <a:ln w="50800">
                  <a:solidFill>
                    <a:schemeClr val="bg1"/>
                  </a:solidFill>
                </a:ln>
                <a:solidFill>
                  <a:schemeClr val="bg1"/>
                </a:solidFill>
                <a:latin typeface="BIZ UDゴシック" panose="020B0400000000000000" pitchFamily="49" charset="-128"/>
                <a:ea typeface="BIZ UDゴシック" panose="020B0400000000000000" pitchFamily="49" charset="-128"/>
              </a:rPr>
              <a:t>しましょう</a:t>
            </a:r>
            <a:endParaRPr kumimoji="1" lang="ja-JP" altLang="en-US" sz="1300" dirty="0">
              <a:ln w="50800">
                <a:solidFill>
                  <a:schemeClr val="bg1"/>
                </a:solidFill>
              </a:ln>
              <a:solidFill>
                <a:schemeClr val="bg1"/>
              </a:solidFill>
              <a:latin typeface="BIZ UDゴシック" panose="020B0400000000000000" pitchFamily="49" charset="-128"/>
              <a:ea typeface="BIZ UDゴシック" panose="020B0400000000000000" pitchFamily="49" charset="-128"/>
            </a:endParaRPr>
          </a:p>
        </p:txBody>
      </p:sp>
      <p:sp>
        <p:nvSpPr>
          <p:cNvPr id="84" name="テキスト ボックス 83">
            <a:extLst>
              <a:ext uri="{FF2B5EF4-FFF2-40B4-BE49-F238E27FC236}">
                <a16:creationId xmlns:a16="http://schemas.microsoft.com/office/drawing/2014/main" id="{5AE44CCA-22E1-4942-B291-6A9F25A72B55}"/>
              </a:ext>
            </a:extLst>
          </p:cNvPr>
          <p:cNvSpPr txBox="1"/>
          <p:nvPr/>
        </p:nvSpPr>
        <p:spPr>
          <a:xfrm>
            <a:off x="288890" y="707096"/>
            <a:ext cx="6300000" cy="307777"/>
          </a:xfrm>
          <a:prstGeom prst="rect">
            <a:avLst/>
          </a:prstGeom>
          <a:noFill/>
        </p:spPr>
        <p:txBody>
          <a:bodyPr wrap="square" rtlCol="0" anchor="ctr">
            <a:spAutoFit/>
          </a:bodyPr>
          <a:lstStyle/>
          <a:p>
            <a:r>
              <a:rPr kumimoji="1" lang="ja-JP" altLang="en-US" sz="1200" dirty="0">
                <a:ln w="50800">
                  <a:solidFill>
                    <a:schemeClr val="bg1"/>
                  </a:solidFill>
                </a:ln>
                <a:solidFill>
                  <a:schemeClr val="bg1"/>
                </a:solidFill>
                <a:latin typeface="BIZ UDゴシック" panose="020B0400000000000000" pitchFamily="49" charset="-128"/>
                <a:ea typeface="BIZ UDゴシック" panose="020B0400000000000000" pitchFamily="49" charset="-128"/>
              </a:rPr>
              <a:t>スキルアップのために、</a:t>
            </a:r>
            <a:r>
              <a:rPr kumimoji="1" lang="ja-JP" altLang="en-US" sz="1400" dirty="0">
                <a:ln w="50800">
                  <a:solidFill>
                    <a:schemeClr val="bg1"/>
                  </a:solidFill>
                </a:ln>
                <a:solidFill>
                  <a:schemeClr val="bg1"/>
                </a:solidFill>
                <a:latin typeface="BIZ UDゴシック" panose="020B0400000000000000" pitchFamily="49" charset="-128"/>
                <a:ea typeface="BIZ UDゴシック" panose="020B0400000000000000" pitchFamily="49" charset="-128"/>
              </a:rPr>
              <a:t>必要となる知識や能力を確認 </a:t>
            </a:r>
            <a:r>
              <a:rPr kumimoji="1" lang="ja-JP" altLang="en-US" sz="1200" dirty="0">
                <a:ln w="50800">
                  <a:solidFill>
                    <a:schemeClr val="bg1"/>
                  </a:solidFill>
                </a:ln>
                <a:solidFill>
                  <a:schemeClr val="bg1"/>
                </a:solidFill>
                <a:latin typeface="BIZ UDゴシック" panose="020B0400000000000000" pitchFamily="49" charset="-128"/>
                <a:ea typeface="BIZ UDゴシック" panose="020B0400000000000000" pitchFamily="49" charset="-128"/>
              </a:rPr>
              <a:t>しましょう</a:t>
            </a:r>
            <a:endParaRPr kumimoji="1" lang="ja-JP" altLang="en-US" sz="1300" dirty="0">
              <a:ln w="50800">
                <a:solidFill>
                  <a:schemeClr val="bg1"/>
                </a:solidFill>
              </a:ln>
              <a:solidFill>
                <a:schemeClr val="bg1"/>
              </a:solidFill>
              <a:latin typeface="BIZ UDゴシック" panose="020B0400000000000000" pitchFamily="49" charset="-128"/>
              <a:ea typeface="BIZ UDゴシック" panose="020B0400000000000000" pitchFamily="49" charset="-128"/>
            </a:endParaRPr>
          </a:p>
        </p:txBody>
      </p:sp>
      <p:pic>
        <p:nvPicPr>
          <p:cNvPr id="5" name="図 4">
            <a:extLst>
              <a:ext uri="{FF2B5EF4-FFF2-40B4-BE49-F238E27FC236}">
                <a16:creationId xmlns:a16="http://schemas.microsoft.com/office/drawing/2014/main" id="{63BB3635-B9A0-4073-831B-146375220410}"/>
              </a:ext>
            </a:extLst>
          </p:cNvPr>
          <p:cNvPicPr>
            <a:picLocks noChangeAspect="1"/>
          </p:cNvPicPr>
          <p:nvPr/>
        </p:nvPicPr>
        <p:blipFill>
          <a:blip r:embed="rId3"/>
          <a:stretch>
            <a:fillRect/>
          </a:stretch>
        </p:blipFill>
        <p:spPr>
          <a:xfrm>
            <a:off x="1781589" y="1752354"/>
            <a:ext cx="359336" cy="360000"/>
          </a:xfrm>
          <a:prstGeom prst="rect">
            <a:avLst/>
          </a:prstGeom>
        </p:spPr>
      </p:pic>
      <p:pic>
        <p:nvPicPr>
          <p:cNvPr id="7" name="Picture 2">
            <a:extLst>
              <a:ext uri="{FF2B5EF4-FFF2-40B4-BE49-F238E27FC236}">
                <a16:creationId xmlns:a16="http://schemas.microsoft.com/office/drawing/2014/main" id="{30BEDB16-21BF-41D5-A83C-F44F765CE38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18985" y="1498825"/>
            <a:ext cx="359336" cy="360000"/>
          </a:xfrm>
          <a:prstGeom prst="rect">
            <a:avLst/>
          </a:prstGeom>
          <a:noFill/>
          <a:extLst>
            <a:ext uri="{909E8E84-426E-40DD-AFC4-6F175D3DCCD1}">
              <a14:hiddenFill xmlns:a14="http://schemas.microsoft.com/office/drawing/2010/main">
                <a:solidFill>
                  <a:srgbClr val="FFFFFF"/>
                </a:solidFill>
              </a14:hiddenFill>
            </a:ext>
          </a:extLst>
        </p:spPr>
      </p:pic>
      <p:pic>
        <p:nvPicPr>
          <p:cNvPr id="8" name="図 7">
            <a:extLst>
              <a:ext uri="{FF2B5EF4-FFF2-40B4-BE49-F238E27FC236}">
                <a16:creationId xmlns:a16="http://schemas.microsoft.com/office/drawing/2014/main" id="{8DB4885E-09E8-448E-BCA1-486F7FD7BF35}"/>
              </a:ext>
            </a:extLst>
          </p:cNvPr>
          <p:cNvPicPr>
            <a:picLocks noChangeAspect="1"/>
          </p:cNvPicPr>
          <p:nvPr/>
        </p:nvPicPr>
        <p:blipFill>
          <a:blip r:embed="rId5"/>
          <a:stretch>
            <a:fillRect/>
          </a:stretch>
        </p:blipFill>
        <p:spPr>
          <a:xfrm>
            <a:off x="4858571" y="1603885"/>
            <a:ext cx="359336" cy="360000"/>
          </a:xfrm>
          <a:prstGeom prst="rect">
            <a:avLst/>
          </a:prstGeom>
        </p:spPr>
      </p:pic>
      <p:pic>
        <p:nvPicPr>
          <p:cNvPr id="10" name="図 9">
            <a:extLst>
              <a:ext uri="{FF2B5EF4-FFF2-40B4-BE49-F238E27FC236}">
                <a16:creationId xmlns:a16="http://schemas.microsoft.com/office/drawing/2014/main" id="{524B64BB-E725-4418-8A9C-74B7CC773BC3}"/>
              </a:ext>
            </a:extLst>
          </p:cNvPr>
          <p:cNvPicPr>
            <a:picLocks noChangeAspect="1"/>
          </p:cNvPicPr>
          <p:nvPr/>
        </p:nvPicPr>
        <p:blipFill>
          <a:blip r:embed="rId6"/>
          <a:stretch>
            <a:fillRect/>
          </a:stretch>
        </p:blipFill>
        <p:spPr>
          <a:xfrm>
            <a:off x="3334390" y="1714255"/>
            <a:ext cx="359336" cy="360000"/>
          </a:xfrm>
          <a:prstGeom prst="rect">
            <a:avLst/>
          </a:prstGeom>
        </p:spPr>
      </p:pic>
      <p:cxnSp>
        <p:nvCxnSpPr>
          <p:cNvPr id="12" name="直線コネクタ 11">
            <a:extLst>
              <a:ext uri="{FF2B5EF4-FFF2-40B4-BE49-F238E27FC236}">
                <a16:creationId xmlns:a16="http://schemas.microsoft.com/office/drawing/2014/main" id="{DD36D089-9F27-46D8-A0C1-B37BA497DBF2}"/>
              </a:ext>
            </a:extLst>
          </p:cNvPr>
          <p:cNvCxnSpPr/>
          <p:nvPr/>
        </p:nvCxnSpPr>
        <p:spPr>
          <a:xfrm>
            <a:off x="2546698" y="632566"/>
            <a:ext cx="2124000" cy="0"/>
          </a:xfrm>
          <a:prstGeom prst="line">
            <a:avLst/>
          </a:prstGeom>
          <a:ln w="57150" cap="rnd">
            <a:solidFill>
              <a:srgbClr val="FF0000">
                <a:alpha val="40000"/>
              </a:srgbClr>
            </a:solidFill>
            <a:round/>
          </a:ln>
        </p:spPr>
        <p:style>
          <a:lnRef idx="1">
            <a:schemeClr val="accent1"/>
          </a:lnRef>
          <a:fillRef idx="0">
            <a:schemeClr val="accent1"/>
          </a:fillRef>
          <a:effectRef idx="0">
            <a:schemeClr val="accent1"/>
          </a:effectRef>
          <a:fontRef idx="minor">
            <a:schemeClr val="tx1"/>
          </a:fontRef>
        </p:style>
      </p:cxnSp>
      <p:cxnSp>
        <p:nvCxnSpPr>
          <p:cNvPr id="58" name="直線コネクタ 57">
            <a:extLst>
              <a:ext uri="{FF2B5EF4-FFF2-40B4-BE49-F238E27FC236}">
                <a16:creationId xmlns:a16="http://schemas.microsoft.com/office/drawing/2014/main" id="{78003F40-B881-4C04-922B-F5208F6B6025}"/>
              </a:ext>
            </a:extLst>
          </p:cNvPr>
          <p:cNvCxnSpPr/>
          <p:nvPr/>
        </p:nvCxnSpPr>
        <p:spPr>
          <a:xfrm>
            <a:off x="2060009" y="926524"/>
            <a:ext cx="2304000" cy="0"/>
          </a:xfrm>
          <a:prstGeom prst="line">
            <a:avLst/>
          </a:prstGeom>
          <a:ln w="57150" cap="rnd">
            <a:solidFill>
              <a:srgbClr val="FF0000">
                <a:alpha val="40000"/>
              </a:srgbClr>
            </a:solidFill>
            <a:round/>
          </a:ln>
        </p:spPr>
        <p:style>
          <a:lnRef idx="1">
            <a:schemeClr val="accent1"/>
          </a:lnRef>
          <a:fillRef idx="0">
            <a:schemeClr val="accent1"/>
          </a:fillRef>
          <a:effectRef idx="0">
            <a:schemeClr val="accent1"/>
          </a:effectRef>
          <a:fontRef idx="minor">
            <a:schemeClr val="tx1"/>
          </a:fontRef>
        </p:style>
      </p:cxnSp>
      <p:sp>
        <p:nvSpPr>
          <p:cNvPr id="85" name="テキスト ボックス 84">
            <a:extLst>
              <a:ext uri="{FF2B5EF4-FFF2-40B4-BE49-F238E27FC236}">
                <a16:creationId xmlns:a16="http://schemas.microsoft.com/office/drawing/2014/main" id="{8C853672-DE9A-4CBB-8109-E955E8128B88}"/>
              </a:ext>
            </a:extLst>
          </p:cNvPr>
          <p:cNvSpPr txBox="1"/>
          <p:nvPr/>
        </p:nvSpPr>
        <p:spPr>
          <a:xfrm>
            <a:off x="278288" y="1033227"/>
            <a:ext cx="6300000" cy="307777"/>
          </a:xfrm>
          <a:prstGeom prst="rect">
            <a:avLst/>
          </a:prstGeom>
          <a:noFill/>
        </p:spPr>
        <p:txBody>
          <a:bodyPr wrap="square" rtlCol="0" anchor="ctr">
            <a:spAutoFit/>
          </a:bodyPr>
          <a:lstStyle/>
          <a:p>
            <a:r>
              <a:rPr kumimoji="1" lang="ja-JP" altLang="en-US" sz="1400" dirty="0">
                <a:ln w="50800">
                  <a:solidFill>
                    <a:schemeClr val="bg1"/>
                  </a:solidFill>
                </a:ln>
                <a:solidFill>
                  <a:schemeClr val="bg1"/>
                </a:solidFill>
                <a:latin typeface="BIZ UDゴシック" panose="020B0400000000000000" pitchFamily="49" charset="-128"/>
                <a:ea typeface="BIZ UDゴシック" panose="020B0400000000000000" pitchFamily="49" charset="-128"/>
              </a:rPr>
              <a:t>ご自身のレベルにあった研修等を受講 </a:t>
            </a:r>
            <a:r>
              <a:rPr kumimoji="1" lang="ja-JP" altLang="en-US" sz="1200" dirty="0">
                <a:ln w="50800">
                  <a:solidFill>
                    <a:schemeClr val="bg1"/>
                  </a:solidFill>
                </a:ln>
                <a:solidFill>
                  <a:schemeClr val="bg1"/>
                </a:solidFill>
                <a:latin typeface="BIZ UDゴシック" panose="020B0400000000000000" pitchFamily="49" charset="-128"/>
                <a:ea typeface="BIZ UDゴシック" panose="020B0400000000000000" pitchFamily="49" charset="-128"/>
              </a:rPr>
              <a:t>し、スキルアップを図りましょう</a:t>
            </a:r>
            <a:endParaRPr kumimoji="1" lang="ja-JP" altLang="en-US" sz="1300" dirty="0">
              <a:ln w="50800">
                <a:solidFill>
                  <a:schemeClr val="bg1"/>
                </a:solidFill>
              </a:ln>
              <a:solidFill>
                <a:schemeClr val="bg1"/>
              </a:solidFill>
              <a:latin typeface="BIZ UDゴシック" panose="020B0400000000000000" pitchFamily="49" charset="-128"/>
              <a:ea typeface="BIZ UDゴシック" panose="020B0400000000000000" pitchFamily="49" charset="-128"/>
            </a:endParaRPr>
          </a:p>
        </p:txBody>
      </p:sp>
      <p:cxnSp>
        <p:nvCxnSpPr>
          <p:cNvPr id="59" name="直線コネクタ 58">
            <a:extLst>
              <a:ext uri="{FF2B5EF4-FFF2-40B4-BE49-F238E27FC236}">
                <a16:creationId xmlns:a16="http://schemas.microsoft.com/office/drawing/2014/main" id="{1F36E796-6EE5-467A-B90C-6BA33F1A5030}"/>
              </a:ext>
            </a:extLst>
          </p:cNvPr>
          <p:cNvCxnSpPr/>
          <p:nvPr/>
        </p:nvCxnSpPr>
        <p:spPr>
          <a:xfrm>
            <a:off x="403291" y="1241124"/>
            <a:ext cx="3024000" cy="0"/>
          </a:xfrm>
          <a:prstGeom prst="line">
            <a:avLst/>
          </a:prstGeom>
          <a:ln w="57150" cap="rnd">
            <a:solidFill>
              <a:srgbClr val="FF0000">
                <a:alpha val="40000"/>
              </a:srgbClr>
            </a:solidFill>
            <a:round/>
          </a:ln>
        </p:spPr>
        <p:style>
          <a:lnRef idx="1">
            <a:schemeClr val="accent1"/>
          </a:lnRef>
          <a:fillRef idx="0">
            <a:schemeClr val="accent1"/>
          </a:fillRef>
          <a:effectRef idx="0">
            <a:schemeClr val="accent1"/>
          </a:effectRef>
          <a:fontRef idx="minor">
            <a:schemeClr val="tx1"/>
          </a:fontRef>
        </p:style>
      </p:cxnSp>
      <p:sp>
        <p:nvSpPr>
          <p:cNvPr id="82" name="テキスト ボックス 81">
            <a:extLst>
              <a:ext uri="{FF2B5EF4-FFF2-40B4-BE49-F238E27FC236}">
                <a16:creationId xmlns:a16="http://schemas.microsoft.com/office/drawing/2014/main" id="{9F6F09A9-64DF-4119-BB52-6B7B0AE3BCD0}"/>
              </a:ext>
            </a:extLst>
          </p:cNvPr>
          <p:cNvSpPr txBox="1"/>
          <p:nvPr/>
        </p:nvSpPr>
        <p:spPr>
          <a:xfrm>
            <a:off x="276464" y="1043199"/>
            <a:ext cx="5940000" cy="307777"/>
          </a:xfrm>
          <a:prstGeom prst="rect">
            <a:avLst/>
          </a:prstGeom>
          <a:noFill/>
        </p:spPr>
        <p:txBody>
          <a:bodyPr wrap="square" rtlCol="0" anchor="ctr">
            <a:spAutoFit/>
          </a:bodyPr>
          <a:lstStyle/>
          <a:p>
            <a:r>
              <a:rPr kumimoji="1" lang="ja-JP" altLang="en-US" sz="1400" b="1" dirty="0">
                <a:solidFill>
                  <a:srgbClr val="002060"/>
                </a:solidFill>
                <a:latin typeface="BIZ UDゴシック" panose="020B0400000000000000" pitchFamily="49" charset="-128"/>
                <a:ea typeface="BIZ UDゴシック" panose="020B0400000000000000" pitchFamily="49" charset="-128"/>
              </a:rPr>
              <a:t>ご自身のレベルにあった研修等を受講 </a:t>
            </a:r>
            <a:r>
              <a:rPr kumimoji="1" lang="ja-JP" altLang="en-US" sz="1200" b="1" dirty="0">
                <a:solidFill>
                  <a:srgbClr val="002060"/>
                </a:solidFill>
                <a:latin typeface="BIZ UDゴシック" panose="020B0400000000000000" pitchFamily="49" charset="-128"/>
                <a:ea typeface="BIZ UDゴシック" panose="020B0400000000000000" pitchFamily="49" charset="-128"/>
              </a:rPr>
              <a:t>し、スキルアップを図りましょう</a:t>
            </a:r>
            <a:endParaRPr kumimoji="1" lang="ja-JP" altLang="en-US" sz="1300" b="1" dirty="0">
              <a:solidFill>
                <a:srgbClr val="002060"/>
              </a:solidFill>
              <a:latin typeface="BIZ UDゴシック" panose="020B0400000000000000" pitchFamily="49" charset="-128"/>
              <a:ea typeface="BIZ UDゴシック" panose="020B0400000000000000" pitchFamily="49" charset="-128"/>
            </a:endParaRPr>
          </a:p>
        </p:txBody>
      </p:sp>
      <p:sp>
        <p:nvSpPr>
          <p:cNvPr id="81" name="テキスト ボックス 80">
            <a:extLst>
              <a:ext uri="{FF2B5EF4-FFF2-40B4-BE49-F238E27FC236}">
                <a16:creationId xmlns:a16="http://schemas.microsoft.com/office/drawing/2014/main" id="{D6C4C7AE-A427-4417-8C5A-36D33EC26530}"/>
              </a:ext>
            </a:extLst>
          </p:cNvPr>
          <p:cNvSpPr txBox="1"/>
          <p:nvPr/>
        </p:nvSpPr>
        <p:spPr>
          <a:xfrm>
            <a:off x="294278" y="706998"/>
            <a:ext cx="5940000" cy="307777"/>
          </a:xfrm>
          <a:prstGeom prst="rect">
            <a:avLst/>
          </a:prstGeom>
          <a:noFill/>
        </p:spPr>
        <p:txBody>
          <a:bodyPr wrap="square" rtlCol="0" anchor="ctr">
            <a:spAutoFit/>
          </a:bodyPr>
          <a:lstStyle/>
          <a:p>
            <a:r>
              <a:rPr kumimoji="1" lang="ja-JP" altLang="en-US" sz="1200" b="1" dirty="0">
                <a:solidFill>
                  <a:srgbClr val="002060"/>
                </a:solidFill>
                <a:latin typeface="BIZ UDゴシック" panose="020B0400000000000000" pitchFamily="49" charset="-128"/>
                <a:ea typeface="BIZ UDゴシック" panose="020B0400000000000000" pitchFamily="49" charset="-128"/>
              </a:rPr>
              <a:t>スキルアップのために、</a:t>
            </a:r>
            <a:r>
              <a:rPr kumimoji="1" lang="ja-JP" altLang="en-US" sz="1400" b="1" dirty="0">
                <a:solidFill>
                  <a:srgbClr val="002060"/>
                </a:solidFill>
                <a:latin typeface="BIZ UDゴシック" panose="020B0400000000000000" pitchFamily="49" charset="-128"/>
                <a:ea typeface="BIZ UDゴシック" panose="020B0400000000000000" pitchFamily="49" charset="-128"/>
              </a:rPr>
              <a:t>必要となる知識や能力を確認</a:t>
            </a:r>
            <a:r>
              <a:rPr kumimoji="1" lang="ja-JP" altLang="en-US" sz="1300" b="1" dirty="0">
                <a:solidFill>
                  <a:srgbClr val="002060"/>
                </a:solidFill>
                <a:latin typeface="BIZ UDゴシック" panose="020B0400000000000000" pitchFamily="49" charset="-128"/>
                <a:ea typeface="BIZ UDゴシック" panose="020B0400000000000000" pitchFamily="49" charset="-128"/>
              </a:rPr>
              <a:t> </a:t>
            </a:r>
            <a:r>
              <a:rPr kumimoji="1" lang="ja-JP" altLang="en-US" sz="1200" b="1" dirty="0">
                <a:solidFill>
                  <a:srgbClr val="002060"/>
                </a:solidFill>
                <a:latin typeface="BIZ UDゴシック" panose="020B0400000000000000" pitchFamily="49" charset="-128"/>
                <a:ea typeface="BIZ UDゴシック" panose="020B0400000000000000" pitchFamily="49" charset="-128"/>
              </a:rPr>
              <a:t>しましょう</a:t>
            </a:r>
            <a:endParaRPr kumimoji="1" lang="ja-JP" altLang="en-US" sz="1300" b="1" dirty="0">
              <a:solidFill>
                <a:srgbClr val="002060"/>
              </a:solidFill>
              <a:latin typeface="BIZ UDゴシック" panose="020B0400000000000000" pitchFamily="49" charset="-128"/>
              <a:ea typeface="BIZ UDゴシック" panose="020B0400000000000000" pitchFamily="49" charset="-128"/>
            </a:endParaRPr>
          </a:p>
        </p:txBody>
      </p:sp>
      <p:sp>
        <p:nvSpPr>
          <p:cNvPr id="74" name="テキスト ボックス 73">
            <a:extLst>
              <a:ext uri="{FF2B5EF4-FFF2-40B4-BE49-F238E27FC236}">
                <a16:creationId xmlns:a16="http://schemas.microsoft.com/office/drawing/2014/main" id="{BA760F2C-93B9-4EC5-8D3E-0DE160AD0922}"/>
              </a:ext>
            </a:extLst>
          </p:cNvPr>
          <p:cNvSpPr txBox="1"/>
          <p:nvPr/>
        </p:nvSpPr>
        <p:spPr>
          <a:xfrm>
            <a:off x="301082" y="420885"/>
            <a:ext cx="5940000" cy="307777"/>
          </a:xfrm>
          <a:prstGeom prst="rect">
            <a:avLst/>
          </a:prstGeom>
          <a:noFill/>
        </p:spPr>
        <p:txBody>
          <a:bodyPr wrap="square" rtlCol="0" anchor="ctr">
            <a:spAutoFit/>
          </a:bodyPr>
          <a:lstStyle/>
          <a:p>
            <a:r>
              <a:rPr kumimoji="1" lang="ja-JP" altLang="en-US" sz="1200" b="1" dirty="0">
                <a:solidFill>
                  <a:srgbClr val="002060"/>
                </a:solidFill>
                <a:latin typeface="BIZ UDゴシック" panose="020B0400000000000000" pitchFamily="49" charset="-128"/>
                <a:ea typeface="BIZ UDゴシック" panose="020B0400000000000000" pitchFamily="49" charset="-128"/>
              </a:rPr>
              <a:t>ご自身の実践力に応じて、今、</a:t>
            </a:r>
            <a:r>
              <a:rPr kumimoji="1" lang="ja-JP" altLang="en-US" sz="1400" b="1" dirty="0">
                <a:solidFill>
                  <a:srgbClr val="002060"/>
                </a:solidFill>
                <a:latin typeface="BIZ UDゴシック" panose="020B0400000000000000" pitchFamily="49" charset="-128"/>
                <a:ea typeface="BIZ UDゴシック" panose="020B0400000000000000" pitchFamily="49" charset="-128"/>
              </a:rPr>
              <a:t>どこまでできるかを再確認 </a:t>
            </a:r>
            <a:r>
              <a:rPr kumimoji="1" lang="ja-JP" altLang="en-US" sz="1200" b="1" dirty="0">
                <a:solidFill>
                  <a:srgbClr val="002060"/>
                </a:solidFill>
                <a:latin typeface="BIZ UDゴシック" panose="020B0400000000000000" pitchFamily="49" charset="-128"/>
                <a:ea typeface="BIZ UDゴシック" panose="020B0400000000000000" pitchFamily="49" charset="-128"/>
              </a:rPr>
              <a:t>しましょう</a:t>
            </a:r>
            <a:endParaRPr kumimoji="1" lang="ja-JP" altLang="en-US" sz="1300" b="1" dirty="0">
              <a:solidFill>
                <a:srgbClr val="002060"/>
              </a:solidFill>
              <a:latin typeface="BIZ UDゴシック" panose="020B0400000000000000" pitchFamily="49" charset="-128"/>
              <a:ea typeface="BIZ UDゴシック" panose="020B0400000000000000" pitchFamily="49" charset="-128"/>
            </a:endParaRPr>
          </a:p>
        </p:txBody>
      </p:sp>
      <p:graphicFrame>
        <p:nvGraphicFramePr>
          <p:cNvPr id="57" name="表 14">
            <a:extLst>
              <a:ext uri="{FF2B5EF4-FFF2-40B4-BE49-F238E27FC236}">
                <a16:creationId xmlns:a16="http://schemas.microsoft.com/office/drawing/2014/main" id="{1C0A3058-DCF7-4920-A084-62DCCE05E49F}"/>
              </a:ext>
            </a:extLst>
          </p:cNvPr>
          <p:cNvGraphicFramePr>
            <a:graphicFrameLocks noGrp="1"/>
          </p:cNvGraphicFramePr>
          <p:nvPr>
            <p:extLst>
              <p:ext uri="{D42A27DB-BD31-4B8C-83A1-F6EECF244321}">
                <p14:modId xmlns:p14="http://schemas.microsoft.com/office/powerpoint/2010/main" val="1981087024"/>
              </p:ext>
            </p:extLst>
          </p:nvPr>
        </p:nvGraphicFramePr>
        <p:xfrm>
          <a:off x="40640" y="2809112"/>
          <a:ext cx="6768000" cy="6312639"/>
        </p:xfrm>
        <a:graphic>
          <a:graphicData uri="http://schemas.openxmlformats.org/drawingml/2006/table">
            <a:tbl>
              <a:tblPr firstRow="1" bandRow="1">
                <a:tableStyleId>{2D5ABB26-0587-4C30-8999-92F81FD0307C}</a:tableStyleId>
              </a:tblPr>
              <a:tblGrid>
                <a:gridCol w="648000">
                  <a:extLst>
                    <a:ext uri="{9D8B030D-6E8A-4147-A177-3AD203B41FA5}">
                      <a16:colId xmlns:a16="http://schemas.microsoft.com/office/drawing/2014/main" val="1136373796"/>
                    </a:ext>
                  </a:extLst>
                </a:gridCol>
                <a:gridCol w="216000">
                  <a:extLst>
                    <a:ext uri="{9D8B030D-6E8A-4147-A177-3AD203B41FA5}">
                      <a16:colId xmlns:a16="http://schemas.microsoft.com/office/drawing/2014/main" val="873851881"/>
                    </a:ext>
                  </a:extLst>
                </a:gridCol>
                <a:gridCol w="1296000">
                  <a:extLst>
                    <a:ext uri="{9D8B030D-6E8A-4147-A177-3AD203B41FA5}">
                      <a16:colId xmlns:a16="http://schemas.microsoft.com/office/drawing/2014/main" val="1608236891"/>
                    </a:ext>
                  </a:extLst>
                </a:gridCol>
                <a:gridCol w="216000">
                  <a:extLst>
                    <a:ext uri="{9D8B030D-6E8A-4147-A177-3AD203B41FA5}">
                      <a16:colId xmlns:a16="http://schemas.microsoft.com/office/drawing/2014/main" val="2273906958"/>
                    </a:ext>
                  </a:extLst>
                </a:gridCol>
                <a:gridCol w="1332000">
                  <a:extLst>
                    <a:ext uri="{9D8B030D-6E8A-4147-A177-3AD203B41FA5}">
                      <a16:colId xmlns:a16="http://schemas.microsoft.com/office/drawing/2014/main" val="3437604647"/>
                    </a:ext>
                  </a:extLst>
                </a:gridCol>
                <a:gridCol w="216000">
                  <a:extLst>
                    <a:ext uri="{9D8B030D-6E8A-4147-A177-3AD203B41FA5}">
                      <a16:colId xmlns:a16="http://schemas.microsoft.com/office/drawing/2014/main" val="1020547340"/>
                    </a:ext>
                  </a:extLst>
                </a:gridCol>
                <a:gridCol w="1332000">
                  <a:extLst>
                    <a:ext uri="{9D8B030D-6E8A-4147-A177-3AD203B41FA5}">
                      <a16:colId xmlns:a16="http://schemas.microsoft.com/office/drawing/2014/main" val="1139195510"/>
                    </a:ext>
                  </a:extLst>
                </a:gridCol>
                <a:gridCol w="216000">
                  <a:extLst>
                    <a:ext uri="{9D8B030D-6E8A-4147-A177-3AD203B41FA5}">
                      <a16:colId xmlns:a16="http://schemas.microsoft.com/office/drawing/2014/main" val="2325478372"/>
                    </a:ext>
                  </a:extLst>
                </a:gridCol>
                <a:gridCol w="1296000">
                  <a:extLst>
                    <a:ext uri="{9D8B030D-6E8A-4147-A177-3AD203B41FA5}">
                      <a16:colId xmlns:a16="http://schemas.microsoft.com/office/drawing/2014/main" val="3031988450"/>
                    </a:ext>
                  </a:extLst>
                </a:gridCol>
              </a:tblGrid>
              <a:tr h="816101">
                <a:tc rowSpan="2">
                  <a:txBody>
                    <a:bodyPr/>
                    <a:lstStyle/>
                    <a:p>
                      <a:pPr algn="l">
                        <a:lnSpc>
                          <a:spcPct val="100000"/>
                        </a:lnSpc>
                      </a:pPr>
                      <a:r>
                        <a:rPr kumimoji="1" lang="ja-JP" altLang="en-US" sz="900" b="1" dirty="0">
                          <a:solidFill>
                            <a:schemeClr val="bg1"/>
                          </a:solidFill>
                          <a:latin typeface="BIZ UD明朝 Medium" panose="02020500000000000000" pitchFamily="17" charset="-128"/>
                          <a:ea typeface="BIZ UD明朝 Medium" panose="02020500000000000000" pitchFamily="17" charset="-128"/>
                        </a:rPr>
                        <a:t>標準</a:t>
                      </a:r>
                      <a:endParaRPr kumimoji="1" lang="en-US" altLang="ja-JP" sz="900" b="1" dirty="0">
                        <a:solidFill>
                          <a:schemeClr val="bg1"/>
                        </a:solidFill>
                        <a:latin typeface="BIZ UD明朝 Medium" panose="02020500000000000000" pitchFamily="17" charset="-128"/>
                        <a:ea typeface="BIZ UD明朝 Medium" panose="02020500000000000000" pitchFamily="17" charset="-128"/>
                      </a:endParaRPr>
                    </a:p>
                    <a:p>
                      <a:pPr algn="l">
                        <a:lnSpc>
                          <a:spcPct val="100000"/>
                        </a:lnSpc>
                      </a:pPr>
                      <a:r>
                        <a:rPr kumimoji="1" lang="ja-JP" altLang="en-US" sz="900" b="1" dirty="0">
                          <a:solidFill>
                            <a:schemeClr val="bg1"/>
                          </a:solidFill>
                          <a:latin typeface="BIZ UD明朝 Medium" panose="02020500000000000000" pitchFamily="17" charset="-128"/>
                          <a:ea typeface="BIZ UD明朝 Medium" panose="02020500000000000000" pitchFamily="17" charset="-128"/>
                        </a:rPr>
                        <a:t>予防策</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2060"/>
                    </a:solidFill>
                  </a:tcPr>
                </a:tc>
                <a:tc>
                  <a:txBody>
                    <a:bodyPr/>
                    <a:lstStyle/>
                    <a:p>
                      <a:pPr algn="ctr">
                        <a:lnSpc>
                          <a:spcPts val="800"/>
                        </a:lnSpc>
                      </a:pPr>
                      <a:r>
                        <a:rPr kumimoji="1" lang="ja-JP" altLang="en-US" sz="800" dirty="0">
                          <a:latin typeface="BIZ UD明朝 Medium" panose="02020500000000000000" pitchFamily="17" charset="-128"/>
                          <a:ea typeface="BIZ UD明朝 Medium" panose="02020500000000000000" pitchFamily="17" charset="-128"/>
                        </a:rPr>
                        <a:t>□</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algn="l">
                        <a:lnSpc>
                          <a:spcPts val="800"/>
                        </a:lnSpc>
                      </a:pPr>
                      <a:r>
                        <a:rPr kumimoji="1" lang="ja-JP" altLang="en-US" sz="700" dirty="0">
                          <a:latin typeface="BIZ UD明朝 Medium" panose="02020500000000000000" pitchFamily="17" charset="-128"/>
                          <a:ea typeface="BIZ UD明朝 Medium" panose="02020500000000000000" pitchFamily="17" charset="-128"/>
                        </a:rPr>
                        <a:t>正しい手技と</a:t>
                      </a:r>
                      <a:r>
                        <a:rPr kumimoji="1" lang="en-US" altLang="ja-JP" sz="700" dirty="0">
                          <a:latin typeface="BIZ UD明朝 Medium" panose="02020500000000000000" pitchFamily="17" charset="-128"/>
                          <a:ea typeface="BIZ UD明朝 Medium" panose="02020500000000000000" pitchFamily="17" charset="-128"/>
                        </a:rPr>
                        <a:t>WHO</a:t>
                      </a:r>
                      <a:r>
                        <a:rPr kumimoji="1" lang="ja-JP" altLang="en-US" sz="700" dirty="0">
                          <a:latin typeface="BIZ UD明朝 Medium" panose="02020500000000000000" pitchFamily="17" charset="-128"/>
                          <a:ea typeface="BIZ UD明朝 Medium" panose="02020500000000000000" pitchFamily="17" charset="-128"/>
                        </a:rPr>
                        <a:t>の</a:t>
                      </a:r>
                      <a:r>
                        <a:rPr kumimoji="1" lang="en-US" altLang="ja-JP" sz="700" dirty="0">
                          <a:latin typeface="BIZ UD明朝 Medium" panose="02020500000000000000" pitchFamily="17" charset="-128"/>
                          <a:ea typeface="BIZ UD明朝 Medium" panose="02020500000000000000" pitchFamily="17" charset="-128"/>
                        </a:rPr>
                        <a:t>5</a:t>
                      </a:r>
                      <a:r>
                        <a:rPr kumimoji="1" lang="ja-JP" altLang="en-US" sz="700" dirty="0">
                          <a:latin typeface="BIZ UD明朝 Medium" panose="02020500000000000000" pitchFamily="17" charset="-128"/>
                          <a:ea typeface="BIZ UD明朝 Medium" panose="02020500000000000000" pitchFamily="17" charset="-128"/>
                        </a:rPr>
                        <a:t>つの場面に準じたタイミングで手指衛生が実践できる</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marR="0" lvl="0" indent="0" algn="ctr" defTabSz="685800" rtl="0" eaLnBrk="1" fontAlgn="auto" latinLnBrk="0" hangingPunct="1">
                        <a:lnSpc>
                          <a:spcPts val="8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BIZ UD明朝 Medium" panose="02020500000000000000" pitchFamily="17" charset="-128"/>
                          <a:ea typeface="BIZ UD明朝 Medium" panose="02020500000000000000" pitchFamily="17" charset="-128"/>
                          <a:cs typeface="+mn-cs"/>
                        </a:rPr>
                        <a:t>□</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4">
                        <a:lumMod val="60000"/>
                        <a:lumOff val="40000"/>
                      </a:schemeClr>
                    </a:solidFill>
                  </a:tcPr>
                </a:tc>
                <a:tc>
                  <a:txBody>
                    <a:bodyPr/>
                    <a:lstStyle/>
                    <a:p>
                      <a:pPr algn="l">
                        <a:lnSpc>
                          <a:spcPts val="800"/>
                        </a:lnSpc>
                      </a:pPr>
                      <a:r>
                        <a:rPr kumimoji="1" lang="ja-JP" altLang="en-US" sz="700" dirty="0">
                          <a:latin typeface="BIZ UD明朝 Medium" panose="02020500000000000000" pitchFamily="17" charset="-128"/>
                          <a:ea typeface="BIZ UD明朝 Medium" panose="02020500000000000000" pitchFamily="17" charset="-128"/>
                        </a:rPr>
                        <a:t>正しい手技と</a:t>
                      </a:r>
                      <a:r>
                        <a:rPr kumimoji="1" lang="en-US" altLang="ja-JP" sz="700" dirty="0">
                          <a:latin typeface="BIZ UD明朝 Medium" panose="02020500000000000000" pitchFamily="17" charset="-128"/>
                          <a:ea typeface="BIZ UD明朝 Medium" panose="02020500000000000000" pitchFamily="17" charset="-128"/>
                        </a:rPr>
                        <a:t>WHO</a:t>
                      </a:r>
                      <a:r>
                        <a:rPr kumimoji="1" lang="ja-JP" altLang="en-US" sz="700" dirty="0">
                          <a:latin typeface="BIZ UD明朝 Medium" panose="02020500000000000000" pitchFamily="17" charset="-128"/>
                          <a:ea typeface="BIZ UD明朝 Medium" panose="02020500000000000000" pitchFamily="17" charset="-128"/>
                        </a:rPr>
                        <a:t>の</a:t>
                      </a:r>
                      <a:r>
                        <a:rPr kumimoji="1" lang="en-US" altLang="ja-JP" sz="700" dirty="0">
                          <a:latin typeface="BIZ UD明朝 Medium" panose="02020500000000000000" pitchFamily="17" charset="-128"/>
                          <a:ea typeface="BIZ UD明朝 Medium" panose="02020500000000000000" pitchFamily="17" charset="-128"/>
                        </a:rPr>
                        <a:t>5</a:t>
                      </a:r>
                      <a:r>
                        <a:rPr kumimoji="1" lang="ja-JP" altLang="en-US" sz="700" dirty="0">
                          <a:latin typeface="BIZ UD明朝 Medium" panose="02020500000000000000" pitchFamily="17" charset="-128"/>
                          <a:ea typeface="BIZ UD明朝 Medium" panose="02020500000000000000" pitchFamily="17" charset="-128"/>
                        </a:rPr>
                        <a:t>つの場面に準じたタイミングをケア場面でスタッフに直接指導ができる</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4">
                        <a:lumMod val="60000"/>
                        <a:lumOff val="40000"/>
                      </a:schemeClr>
                    </a:solidFill>
                  </a:tcPr>
                </a:tc>
                <a:tc>
                  <a:txBody>
                    <a:bodyPr/>
                    <a:lstStyle/>
                    <a:p>
                      <a:pPr marL="0" marR="0" lvl="0" indent="0" algn="ctr" defTabSz="685800" rtl="0" eaLnBrk="1" fontAlgn="auto" latinLnBrk="0" hangingPunct="1">
                        <a:lnSpc>
                          <a:spcPts val="8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BIZ UD明朝 Medium" panose="02020500000000000000" pitchFamily="17" charset="-128"/>
                          <a:ea typeface="BIZ UD明朝 Medium" panose="02020500000000000000" pitchFamily="17" charset="-128"/>
                          <a:cs typeface="+mn-cs"/>
                        </a:rPr>
                        <a:t>□</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algn="l">
                        <a:lnSpc>
                          <a:spcPts val="800"/>
                        </a:lnSpc>
                      </a:pPr>
                      <a:r>
                        <a:rPr kumimoji="1" lang="ja-JP" altLang="en-US" sz="700" dirty="0">
                          <a:latin typeface="BIZ UD明朝 Medium" panose="02020500000000000000" pitchFamily="17" charset="-128"/>
                          <a:ea typeface="BIZ UD明朝 Medium" panose="02020500000000000000" pitchFamily="17" charset="-128"/>
                        </a:rPr>
                        <a:t>正しい手技と</a:t>
                      </a:r>
                      <a:r>
                        <a:rPr kumimoji="1" lang="en-US" altLang="ja-JP" sz="700" dirty="0">
                          <a:latin typeface="BIZ UD明朝 Medium" panose="02020500000000000000" pitchFamily="17" charset="-128"/>
                          <a:ea typeface="BIZ UD明朝 Medium" panose="02020500000000000000" pitchFamily="17" charset="-128"/>
                        </a:rPr>
                        <a:t>WHO</a:t>
                      </a:r>
                      <a:r>
                        <a:rPr kumimoji="1" lang="ja-JP" altLang="en-US" sz="700" dirty="0">
                          <a:latin typeface="BIZ UD明朝 Medium" panose="02020500000000000000" pitchFamily="17" charset="-128"/>
                          <a:ea typeface="BIZ UD明朝 Medium" panose="02020500000000000000" pitchFamily="17" charset="-128"/>
                        </a:rPr>
                        <a:t>の</a:t>
                      </a:r>
                      <a:r>
                        <a:rPr kumimoji="1" lang="en-US" altLang="ja-JP" sz="700" dirty="0">
                          <a:latin typeface="BIZ UD明朝 Medium" panose="02020500000000000000" pitchFamily="17" charset="-128"/>
                          <a:ea typeface="BIZ UD明朝 Medium" panose="02020500000000000000" pitchFamily="17" charset="-128"/>
                        </a:rPr>
                        <a:t>5</a:t>
                      </a:r>
                      <a:r>
                        <a:rPr kumimoji="1" lang="ja-JP" altLang="en-US" sz="700" dirty="0">
                          <a:latin typeface="BIZ UD明朝 Medium" panose="02020500000000000000" pitchFamily="17" charset="-128"/>
                          <a:ea typeface="BIZ UD明朝 Medium" panose="02020500000000000000" pitchFamily="17" charset="-128"/>
                        </a:rPr>
                        <a:t>つの場面に準じたタイミングについて、スタッフや施設内職員に対して説明ができ、施設の状況に応じて手指衛生の実施状況を確認することができる</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marL="0" marR="0" lvl="0" indent="0" algn="ctr" defTabSz="685800" rtl="0" eaLnBrk="1" fontAlgn="auto" latinLnBrk="0" hangingPunct="1">
                        <a:lnSpc>
                          <a:spcPts val="8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BIZ UD明朝 Medium" panose="02020500000000000000" pitchFamily="17" charset="-128"/>
                          <a:ea typeface="BIZ UD明朝 Medium" panose="02020500000000000000" pitchFamily="17" charset="-128"/>
                          <a:cs typeface="+mn-cs"/>
                        </a:rPr>
                        <a:t>□</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2">
                        <a:lumMod val="60000"/>
                        <a:lumOff val="40000"/>
                      </a:schemeClr>
                    </a:solidFill>
                  </a:tcPr>
                </a:tc>
                <a:tc>
                  <a:txBody>
                    <a:bodyPr/>
                    <a:lstStyle/>
                    <a:p>
                      <a:pPr algn="l">
                        <a:lnSpc>
                          <a:spcPts val="800"/>
                        </a:lnSpc>
                      </a:pPr>
                      <a:r>
                        <a:rPr kumimoji="1" lang="ja-JP" altLang="en-US" sz="700" dirty="0">
                          <a:latin typeface="BIZ UD明朝 Medium" panose="02020500000000000000" pitchFamily="17" charset="-128"/>
                          <a:ea typeface="BIZ UD明朝 Medium" panose="02020500000000000000" pitchFamily="17" charset="-128"/>
                        </a:rPr>
                        <a:t>施設内における手指衛生の実施状況の評価を行い、課題の明確化と改善に取り組める</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3401659373"/>
                  </a:ext>
                </a:extLst>
              </a:tr>
              <a:tr h="506189">
                <a:tc vMerge="1">
                  <a:txBody>
                    <a:bodyPr/>
                    <a:lstStyle/>
                    <a:p>
                      <a:pPr algn="l">
                        <a:lnSpc>
                          <a:spcPts val="900"/>
                        </a:lnSpc>
                      </a:pPr>
                      <a:endParaRPr kumimoji="1" lang="ja-JP" altLang="en-US" sz="900" dirty="0">
                        <a:solidFill>
                          <a:schemeClr val="bg1"/>
                        </a:solidFill>
                        <a:latin typeface="BIZ UD明朝 Medium" panose="02020500000000000000" pitchFamily="17" charset="-128"/>
                        <a:ea typeface="BIZ UD明朝 Medium" panose="02020500000000000000" pitchFamily="17" charset="-128"/>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2060"/>
                    </a:solidFill>
                  </a:tcPr>
                </a:tc>
                <a:tc>
                  <a:txBody>
                    <a:bodyPr/>
                    <a:lstStyle/>
                    <a:p>
                      <a:pPr algn="ctr">
                        <a:lnSpc>
                          <a:spcPts val="800"/>
                        </a:lnSpc>
                      </a:pPr>
                      <a:r>
                        <a:rPr kumimoji="1" lang="ja-JP" altLang="en-US" sz="800" dirty="0">
                          <a:latin typeface="BIZ UD明朝 Medium" panose="02020500000000000000" pitchFamily="17" charset="-128"/>
                          <a:ea typeface="BIZ UD明朝 Medium" panose="02020500000000000000" pitchFamily="17" charset="-128"/>
                        </a:rPr>
                        <a:t>□</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60000"/>
                        <a:lumOff val="40000"/>
                      </a:schemeClr>
                    </a:solidFill>
                  </a:tcPr>
                </a:tc>
                <a:tc>
                  <a:txBody>
                    <a:bodyPr/>
                    <a:lstStyle/>
                    <a:p>
                      <a:pPr algn="l">
                        <a:lnSpc>
                          <a:spcPts val="800"/>
                        </a:lnSpc>
                      </a:pPr>
                      <a:r>
                        <a:rPr kumimoji="1" lang="en-US" altLang="ja-JP" sz="700" dirty="0">
                          <a:latin typeface="BIZ UD明朝 Medium" panose="02020500000000000000" pitchFamily="17" charset="-128"/>
                          <a:ea typeface="BIZ UD明朝 Medium" panose="02020500000000000000" pitchFamily="17" charset="-128"/>
                        </a:rPr>
                        <a:t>PPE</a:t>
                      </a:r>
                      <a:r>
                        <a:rPr kumimoji="1" lang="ja-JP" altLang="en-US" sz="700" dirty="0">
                          <a:latin typeface="BIZ UD明朝 Medium" panose="02020500000000000000" pitchFamily="17" charset="-128"/>
                          <a:ea typeface="BIZ UD明朝 Medium" panose="02020500000000000000" pitchFamily="17" charset="-128"/>
                        </a:rPr>
                        <a:t>が正しい方法で着脱でき、必要な場面で使用できる</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685800" rtl="0" eaLnBrk="1" fontAlgn="auto" latinLnBrk="0" hangingPunct="1">
                        <a:lnSpc>
                          <a:spcPts val="8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BIZ UD明朝 Medium" panose="02020500000000000000" pitchFamily="17" charset="-128"/>
                          <a:ea typeface="BIZ UD明朝 Medium" panose="02020500000000000000" pitchFamily="17" charset="-128"/>
                          <a:cs typeface="+mn-cs"/>
                        </a:rPr>
                        <a:t>□</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4">
                        <a:lumMod val="20000"/>
                        <a:lumOff val="80000"/>
                      </a:schemeClr>
                    </a:solidFill>
                  </a:tcPr>
                </a:tc>
                <a:tc>
                  <a:txBody>
                    <a:bodyPr/>
                    <a:lstStyle/>
                    <a:p>
                      <a:pPr algn="l">
                        <a:lnSpc>
                          <a:spcPts val="800"/>
                        </a:lnSpc>
                      </a:pPr>
                      <a:r>
                        <a:rPr kumimoji="1" lang="ja-JP" altLang="en-US" sz="700" dirty="0">
                          <a:latin typeface="BIZ UD明朝 Medium" panose="02020500000000000000" pitchFamily="17" charset="-128"/>
                          <a:ea typeface="BIZ UD明朝 Medium" panose="02020500000000000000" pitchFamily="17" charset="-128"/>
                        </a:rPr>
                        <a:t>ケア場面で</a:t>
                      </a:r>
                      <a:r>
                        <a:rPr kumimoji="1" lang="en-US" altLang="ja-JP" sz="700" dirty="0">
                          <a:latin typeface="BIZ UD明朝 Medium" panose="02020500000000000000" pitchFamily="17" charset="-128"/>
                          <a:ea typeface="BIZ UD明朝 Medium" panose="02020500000000000000" pitchFamily="17" charset="-128"/>
                        </a:rPr>
                        <a:t>PPE</a:t>
                      </a:r>
                      <a:r>
                        <a:rPr kumimoji="1" lang="ja-JP" altLang="en-US" sz="700" dirty="0">
                          <a:latin typeface="BIZ UD明朝 Medium" panose="02020500000000000000" pitchFamily="17" charset="-128"/>
                          <a:ea typeface="BIZ UD明朝 Medium" panose="02020500000000000000" pitchFamily="17" charset="-128"/>
                        </a:rPr>
                        <a:t>の着脱および使用について、スタッフに直接指導ができる</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4">
                        <a:lumMod val="20000"/>
                        <a:lumOff val="80000"/>
                      </a:schemeClr>
                    </a:solidFill>
                  </a:tcPr>
                </a:tc>
                <a:tc>
                  <a:txBody>
                    <a:bodyPr/>
                    <a:lstStyle/>
                    <a:p>
                      <a:pPr marL="0" marR="0" lvl="0" indent="0" algn="ctr" defTabSz="685800" rtl="0" eaLnBrk="1" fontAlgn="auto" latinLnBrk="0" hangingPunct="1">
                        <a:lnSpc>
                          <a:spcPts val="8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BIZ UD明朝 Medium" panose="02020500000000000000" pitchFamily="17" charset="-128"/>
                          <a:ea typeface="BIZ UD明朝 Medium" panose="02020500000000000000" pitchFamily="17" charset="-128"/>
                          <a:cs typeface="+mn-cs"/>
                        </a:rPr>
                        <a:t>□</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60000"/>
                        <a:lumOff val="40000"/>
                      </a:schemeClr>
                    </a:solidFill>
                  </a:tcPr>
                </a:tc>
                <a:tc>
                  <a:txBody>
                    <a:bodyPr/>
                    <a:lstStyle/>
                    <a:p>
                      <a:pPr algn="l">
                        <a:lnSpc>
                          <a:spcPts val="800"/>
                        </a:lnSpc>
                      </a:pPr>
                      <a:r>
                        <a:rPr kumimoji="1" lang="en-US" altLang="ja-JP" sz="700" dirty="0">
                          <a:latin typeface="BIZ UD明朝 Medium" panose="02020500000000000000" pitchFamily="17" charset="-128"/>
                          <a:ea typeface="BIZ UD明朝 Medium" panose="02020500000000000000" pitchFamily="17" charset="-128"/>
                        </a:rPr>
                        <a:t>PPE</a:t>
                      </a:r>
                      <a:r>
                        <a:rPr kumimoji="1" lang="ja-JP" altLang="en-US" sz="700" dirty="0">
                          <a:latin typeface="BIZ UD明朝 Medium" panose="02020500000000000000" pitchFamily="17" charset="-128"/>
                          <a:ea typeface="BIZ UD明朝 Medium" panose="02020500000000000000" pitchFamily="17" charset="-128"/>
                        </a:rPr>
                        <a:t>の正しい着脱方法や必要な場面について、スタッフや施設内職員に対して説明ができる</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60000"/>
                        <a:lumOff val="40000"/>
                      </a:schemeClr>
                    </a:solidFill>
                  </a:tcPr>
                </a:tc>
                <a:tc>
                  <a:txBody>
                    <a:bodyPr/>
                    <a:lstStyle/>
                    <a:p>
                      <a:pPr marL="0" marR="0" lvl="0" indent="0" algn="ctr" defTabSz="685800" rtl="0" eaLnBrk="1" fontAlgn="auto" latinLnBrk="0" hangingPunct="1">
                        <a:lnSpc>
                          <a:spcPts val="800"/>
                        </a:lnSpc>
                        <a:spcBef>
                          <a:spcPts val="0"/>
                        </a:spcBef>
                        <a:spcAft>
                          <a:spcPts val="0"/>
                        </a:spcAft>
                        <a:buClrTx/>
                        <a:buSzTx/>
                        <a:buFontTx/>
                        <a:buNone/>
                        <a:tabLst/>
                        <a:defRPr/>
                      </a:pPr>
                      <a:r>
                        <a:rPr kumimoji="1" lang="ja-JP" altLang="en-US" sz="800" b="0" i="0" u="none" strike="noStrike" kern="1200" cap="none" spc="0" normalizeH="0" baseline="0" noProof="0">
                          <a:ln>
                            <a:noFill/>
                          </a:ln>
                          <a:solidFill>
                            <a:prstClr val="black"/>
                          </a:solidFill>
                          <a:effectLst/>
                          <a:uLnTx/>
                          <a:uFillTx/>
                          <a:latin typeface="BIZ UD明朝 Medium" panose="02020500000000000000" pitchFamily="17" charset="-128"/>
                          <a:ea typeface="BIZ UD明朝 Medium" panose="02020500000000000000" pitchFamily="17" charset="-128"/>
                          <a:cs typeface="+mn-cs"/>
                        </a:rPr>
                        <a:t>□</a:t>
                      </a:r>
                      <a:endParaRPr kumimoji="1" lang="ja-JP" altLang="en-US" sz="800" b="0" i="0" u="none" strike="noStrike" kern="1200" cap="none" spc="0" normalizeH="0" baseline="0" noProof="0" dirty="0">
                        <a:ln>
                          <a:noFill/>
                        </a:ln>
                        <a:solidFill>
                          <a:prstClr val="black"/>
                        </a:solidFill>
                        <a:effectLst/>
                        <a:uLnTx/>
                        <a:uFillTx/>
                        <a:latin typeface="BIZ UD明朝 Medium" panose="02020500000000000000" pitchFamily="17" charset="-128"/>
                        <a:ea typeface="BIZ UD明朝 Medium" panose="02020500000000000000" pitchFamily="17" charset="-128"/>
                        <a:cs typeface="+mn-cs"/>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2">
                        <a:lumMod val="20000"/>
                        <a:lumOff val="80000"/>
                      </a:schemeClr>
                    </a:solidFill>
                  </a:tcPr>
                </a:tc>
                <a:tc>
                  <a:txBody>
                    <a:bodyPr/>
                    <a:lstStyle/>
                    <a:p>
                      <a:pPr algn="l">
                        <a:lnSpc>
                          <a:spcPts val="800"/>
                        </a:lnSpc>
                      </a:pPr>
                      <a:r>
                        <a:rPr kumimoji="1" lang="ja-JP" altLang="en-US" sz="700" dirty="0">
                          <a:latin typeface="BIZ UD明朝 Medium" panose="02020500000000000000" pitchFamily="17" charset="-128"/>
                          <a:ea typeface="BIZ UD明朝 Medium" panose="02020500000000000000" pitchFamily="17" charset="-128"/>
                        </a:rPr>
                        <a:t>施設内における</a:t>
                      </a:r>
                      <a:r>
                        <a:rPr kumimoji="1" lang="en-US" altLang="ja-JP" sz="700" dirty="0">
                          <a:latin typeface="BIZ UD明朝 Medium" panose="02020500000000000000" pitchFamily="17" charset="-128"/>
                          <a:ea typeface="BIZ UD明朝 Medium" panose="02020500000000000000" pitchFamily="17" charset="-128"/>
                        </a:rPr>
                        <a:t>PPE</a:t>
                      </a:r>
                      <a:r>
                        <a:rPr kumimoji="1" lang="ja-JP" altLang="en-US" sz="700" dirty="0">
                          <a:latin typeface="BIZ UD明朝 Medium" panose="02020500000000000000" pitchFamily="17" charset="-128"/>
                          <a:ea typeface="BIZ UD明朝 Medium" panose="02020500000000000000" pitchFamily="17" charset="-128"/>
                        </a:rPr>
                        <a:t>使用の遵守状況の評価を行い、課題の明確化と改善に取り組める</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3928577615"/>
                  </a:ext>
                </a:extLst>
              </a:tr>
              <a:tr h="712797">
                <a:tc>
                  <a:txBody>
                    <a:bodyPr/>
                    <a:lstStyle/>
                    <a:p>
                      <a:pPr algn="l">
                        <a:lnSpc>
                          <a:spcPct val="100000"/>
                        </a:lnSpc>
                      </a:pPr>
                      <a:r>
                        <a:rPr kumimoji="1" lang="ja-JP" altLang="en-US" sz="900" b="1" dirty="0">
                          <a:solidFill>
                            <a:schemeClr val="bg1"/>
                          </a:solidFill>
                          <a:latin typeface="BIZ UD明朝 Medium" panose="02020500000000000000" pitchFamily="17" charset="-128"/>
                          <a:ea typeface="BIZ UD明朝 Medium" panose="02020500000000000000" pitchFamily="17" charset="-128"/>
                        </a:rPr>
                        <a:t>感染</a:t>
                      </a:r>
                      <a:endParaRPr kumimoji="1" lang="en-US" altLang="ja-JP" sz="900" b="1" dirty="0">
                        <a:solidFill>
                          <a:schemeClr val="bg1"/>
                        </a:solidFill>
                        <a:latin typeface="BIZ UD明朝 Medium" panose="02020500000000000000" pitchFamily="17" charset="-128"/>
                        <a:ea typeface="BIZ UD明朝 Medium" panose="02020500000000000000" pitchFamily="17" charset="-128"/>
                      </a:endParaRPr>
                    </a:p>
                    <a:p>
                      <a:pPr algn="l">
                        <a:lnSpc>
                          <a:spcPct val="100000"/>
                        </a:lnSpc>
                      </a:pPr>
                      <a:r>
                        <a:rPr kumimoji="1" lang="ja-JP" altLang="en-US" sz="900" b="1" dirty="0">
                          <a:solidFill>
                            <a:schemeClr val="bg1"/>
                          </a:solidFill>
                          <a:latin typeface="BIZ UD明朝 Medium" panose="02020500000000000000" pitchFamily="17" charset="-128"/>
                          <a:ea typeface="BIZ UD明朝 Medium" panose="02020500000000000000" pitchFamily="17" charset="-128"/>
                        </a:rPr>
                        <a:t>経路別</a:t>
                      </a:r>
                      <a:endParaRPr kumimoji="1" lang="en-US" altLang="ja-JP" sz="900" b="1" dirty="0">
                        <a:solidFill>
                          <a:schemeClr val="bg1"/>
                        </a:solidFill>
                        <a:latin typeface="BIZ UD明朝 Medium" panose="02020500000000000000" pitchFamily="17" charset="-128"/>
                        <a:ea typeface="BIZ UD明朝 Medium" panose="02020500000000000000" pitchFamily="17" charset="-128"/>
                      </a:endParaRPr>
                    </a:p>
                    <a:p>
                      <a:pPr algn="l">
                        <a:lnSpc>
                          <a:spcPct val="100000"/>
                        </a:lnSpc>
                      </a:pPr>
                      <a:r>
                        <a:rPr kumimoji="1" lang="ja-JP" altLang="en-US" sz="900" b="1" dirty="0">
                          <a:solidFill>
                            <a:schemeClr val="bg1"/>
                          </a:solidFill>
                          <a:latin typeface="BIZ UD明朝 Medium" panose="02020500000000000000" pitchFamily="17" charset="-128"/>
                          <a:ea typeface="BIZ UD明朝 Medium" panose="02020500000000000000" pitchFamily="17" charset="-128"/>
                        </a:rPr>
                        <a:t>予防策</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2060"/>
                    </a:solidFill>
                  </a:tcPr>
                </a:tc>
                <a:tc>
                  <a:txBody>
                    <a:bodyPr/>
                    <a:lstStyle/>
                    <a:p>
                      <a:pPr algn="ctr">
                        <a:lnSpc>
                          <a:spcPts val="800"/>
                        </a:lnSpc>
                      </a:pPr>
                      <a:r>
                        <a:rPr kumimoji="1" lang="ja-JP" altLang="en-US" sz="800" dirty="0">
                          <a:latin typeface="BIZ UD明朝 Medium" panose="02020500000000000000" pitchFamily="17" charset="-128"/>
                          <a:ea typeface="BIZ UD明朝 Medium" panose="02020500000000000000" pitchFamily="17" charset="-128"/>
                        </a:rPr>
                        <a:t>□</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algn="l">
                        <a:lnSpc>
                          <a:spcPts val="800"/>
                        </a:lnSpc>
                      </a:pPr>
                      <a:r>
                        <a:rPr kumimoji="1" lang="ja-JP" altLang="en-US" sz="700" dirty="0">
                          <a:latin typeface="BIZ UD明朝 Medium" panose="02020500000000000000" pitchFamily="17" charset="-128"/>
                          <a:ea typeface="BIZ UD明朝 Medium" panose="02020500000000000000" pitchFamily="17" charset="-128"/>
                        </a:rPr>
                        <a:t>感染症患者発生時（疑いを含む）は、二次感染予防のために必要な感染経路別予防策を選択し、初動対応ができる</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marR="0" lvl="0" indent="0" algn="ctr" defTabSz="685800" rtl="0" eaLnBrk="1" fontAlgn="auto" latinLnBrk="0" hangingPunct="1">
                        <a:lnSpc>
                          <a:spcPts val="8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BIZ UD明朝 Medium" panose="02020500000000000000" pitchFamily="17" charset="-128"/>
                          <a:ea typeface="BIZ UD明朝 Medium" panose="02020500000000000000" pitchFamily="17" charset="-128"/>
                          <a:cs typeface="+mn-cs"/>
                        </a:rPr>
                        <a:t>□</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4">
                        <a:lumMod val="60000"/>
                        <a:lumOff val="40000"/>
                      </a:schemeClr>
                    </a:solidFill>
                  </a:tcPr>
                </a:tc>
                <a:tc>
                  <a:txBody>
                    <a:bodyPr/>
                    <a:lstStyle/>
                    <a:p>
                      <a:pPr marL="0" marR="0" lvl="0" indent="0" algn="l" defTabSz="685800" rtl="0" eaLnBrk="1" fontAlgn="auto" latinLnBrk="0" hangingPunct="1">
                        <a:lnSpc>
                          <a:spcPts val="800"/>
                        </a:lnSpc>
                        <a:spcBef>
                          <a:spcPts val="0"/>
                        </a:spcBef>
                        <a:spcAft>
                          <a:spcPts val="0"/>
                        </a:spcAft>
                        <a:buClrTx/>
                        <a:buSzTx/>
                        <a:buFontTx/>
                        <a:buNone/>
                        <a:tabLst/>
                        <a:defRPr/>
                      </a:pPr>
                      <a:r>
                        <a:rPr kumimoji="1" lang="ja-JP" altLang="en-US" sz="700" dirty="0">
                          <a:latin typeface="BIZ UD明朝 Medium" panose="02020500000000000000" pitchFamily="17" charset="-128"/>
                          <a:ea typeface="BIZ UD明朝 Medium" panose="02020500000000000000" pitchFamily="17" charset="-128"/>
                        </a:rPr>
                        <a:t>感染症患者発生時（疑いを含む）は、二次感染予防のために必要な感染経路別予防策を選択し、初動対応ができる</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4">
                        <a:lumMod val="60000"/>
                        <a:lumOff val="40000"/>
                      </a:schemeClr>
                    </a:solidFill>
                  </a:tcPr>
                </a:tc>
                <a:tc>
                  <a:txBody>
                    <a:bodyPr/>
                    <a:lstStyle/>
                    <a:p>
                      <a:pPr marL="0" marR="0" lvl="0" indent="0" algn="ctr" defTabSz="685800" rtl="0" eaLnBrk="1" fontAlgn="auto" latinLnBrk="0" hangingPunct="1">
                        <a:lnSpc>
                          <a:spcPts val="8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BIZ UD明朝 Medium" panose="02020500000000000000" pitchFamily="17" charset="-128"/>
                          <a:ea typeface="BIZ UD明朝 Medium" panose="02020500000000000000" pitchFamily="17" charset="-128"/>
                          <a:cs typeface="+mn-cs"/>
                        </a:rPr>
                        <a:t>□</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algn="l">
                        <a:lnSpc>
                          <a:spcPts val="800"/>
                        </a:lnSpc>
                      </a:pPr>
                      <a:r>
                        <a:rPr kumimoji="1" lang="ja-JP" altLang="en-US" sz="700" dirty="0">
                          <a:latin typeface="BIZ UD明朝 Medium" panose="02020500000000000000" pitchFamily="17" charset="-128"/>
                          <a:ea typeface="BIZ UD明朝 Medium" panose="02020500000000000000" pitchFamily="17" charset="-128"/>
                        </a:rPr>
                        <a:t>感染経路別予防策について、スタッフや施設内職員に対して説明ができ、感染症患者発生時（疑いを含む）は、スタッフに対して直接指示や指導ができる</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marL="0" marR="0" lvl="0" indent="0" algn="ctr" defTabSz="685800" rtl="0" eaLnBrk="1" fontAlgn="auto" latinLnBrk="0" hangingPunct="1">
                        <a:lnSpc>
                          <a:spcPts val="8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BIZ UD明朝 Medium" panose="02020500000000000000" pitchFamily="17" charset="-128"/>
                          <a:ea typeface="BIZ UD明朝 Medium" panose="02020500000000000000" pitchFamily="17" charset="-128"/>
                          <a:cs typeface="+mn-cs"/>
                        </a:rPr>
                        <a:t>□</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2">
                        <a:lumMod val="60000"/>
                        <a:lumOff val="40000"/>
                      </a:schemeClr>
                    </a:solidFill>
                  </a:tcPr>
                </a:tc>
                <a:tc>
                  <a:txBody>
                    <a:bodyPr/>
                    <a:lstStyle/>
                    <a:p>
                      <a:pPr algn="l">
                        <a:lnSpc>
                          <a:spcPts val="800"/>
                        </a:lnSpc>
                      </a:pPr>
                      <a:r>
                        <a:rPr kumimoji="1" lang="ja-JP" altLang="en-US" sz="700" dirty="0">
                          <a:latin typeface="BIZ UD明朝 Medium" panose="02020500000000000000" pitchFamily="17" charset="-128"/>
                          <a:ea typeface="BIZ UD明朝 Medium" panose="02020500000000000000" pitchFamily="17" charset="-128"/>
                        </a:rPr>
                        <a:t>感染症患者発生時（疑いを含む）は、感染拡大のリスク評価を行い、部署内職員や患者に対する拡大防止のための対応が判断できる</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2374132574"/>
                  </a:ext>
                </a:extLst>
              </a:tr>
              <a:tr h="712797">
                <a:tc>
                  <a:txBody>
                    <a:bodyPr/>
                    <a:lstStyle/>
                    <a:p>
                      <a:pPr algn="l">
                        <a:lnSpc>
                          <a:spcPct val="100000"/>
                        </a:lnSpc>
                      </a:pPr>
                      <a:r>
                        <a:rPr kumimoji="1" lang="ja-JP" altLang="en-US" sz="900" b="1" dirty="0">
                          <a:solidFill>
                            <a:schemeClr val="bg1"/>
                          </a:solidFill>
                          <a:latin typeface="BIZ UD明朝 Medium" panose="02020500000000000000" pitchFamily="17" charset="-128"/>
                          <a:ea typeface="BIZ UD明朝 Medium" panose="02020500000000000000" pitchFamily="17" charset="-128"/>
                        </a:rPr>
                        <a:t>環境衛生</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2060"/>
                    </a:solidFill>
                  </a:tcPr>
                </a:tc>
                <a:tc>
                  <a:txBody>
                    <a:bodyPr/>
                    <a:lstStyle/>
                    <a:p>
                      <a:pPr algn="ctr">
                        <a:lnSpc>
                          <a:spcPts val="800"/>
                        </a:lnSpc>
                      </a:pPr>
                      <a:r>
                        <a:rPr kumimoji="1" lang="ja-JP" altLang="en-US" sz="800" dirty="0">
                          <a:latin typeface="BIZ UD明朝 Medium" panose="02020500000000000000" pitchFamily="17" charset="-128"/>
                          <a:ea typeface="BIZ UD明朝 Medium" panose="02020500000000000000" pitchFamily="17" charset="-128"/>
                        </a:rPr>
                        <a:t>□</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60000"/>
                        <a:lumOff val="40000"/>
                      </a:schemeClr>
                    </a:solidFill>
                  </a:tcPr>
                </a:tc>
                <a:tc>
                  <a:txBody>
                    <a:bodyPr/>
                    <a:lstStyle/>
                    <a:p>
                      <a:pPr algn="l">
                        <a:lnSpc>
                          <a:spcPts val="800"/>
                        </a:lnSpc>
                      </a:pPr>
                      <a:r>
                        <a:rPr kumimoji="1" lang="ja-JP" altLang="en-US" sz="700" dirty="0">
                          <a:latin typeface="BIZ UD明朝 Medium" panose="02020500000000000000" pitchFamily="17" charset="-128"/>
                          <a:ea typeface="BIZ UD明朝 Medium" panose="02020500000000000000" pitchFamily="17" charset="-128"/>
                        </a:rPr>
                        <a:t>感染予防の視点から、患者エリアおよびスタッフエリアの環境整備ができる</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685800" rtl="0" eaLnBrk="1" fontAlgn="auto" latinLnBrk="0" hangingPunct="1">
                        <a:lnSpc>
                          <a:spcPts val="8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BIZ UD明朝 Medium" panose="02020500000000000000" pitchFamily="17" charset="-128"/>
                          <a:ea typeface="BIZ UD明朝 Medium" panose="02020500000000000000" pitchFamily="17" charset="-128"/>
                          <a:cs typeface="+mn-cs"/>
                        </a:rPr>
                        <a:t>□</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4">
                        <a:lumMod val="20000"/>
                        <a:lumOff val="80000"/>
                      </a:schemeClr>
                    </a:solidFill>
                  </a:tcPr>
                </a:tc>
                <a:tc>
                  <a:txBody>
                    <a:bodyPr/>
                    <a:lstStyle/>
                    <a:p>
                      <a:pPr algn="l">
                        <a:lnSpc>
                          <a:spcPts val="800"/>
                        </a:lnSpc>
                      </a:pPr>
                      <a:r>
                        <a:rPr kumimoji="1" lang="ja-JP" altLang="en-US" sz="700" dirty="0">
                          <a:latin typeface="BIZ UD明朝 Medium" panose="02020500000000000000" pitchFamily="17" charset="-128"/>
                          <a:ea typeface="BIZ UD明朝 Medium" panose="02020500000000000000" pitchFamily="17" charset="-128"/>
                        </a:rPr>
                        <a:t>患者エリアおよびスタッフエリアの環境整備の実施について、スタッフに直接指導ができる</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4">
                        <a:lumMod val="20000"/>
                        <a:lumOff val="80000"/>
                      </a:schemeClr>
                    </a:solidFill>
                  </a:tcPr>
                </a:tc>
                <a:tc>
                  <a:txBody>
                    <a:bodyPr/>
                    <a:lstStyle/>
                    <a:p>
                      <a:pPr marL="0" marR="0" lvl="0" indent="0" algn="ctr" defTabSz="685800" rtl="0" eaLnBrk="1" fontAlgn="auto" latinLnBrk="0" hangingPunct="1">
                        <a:lnSpc>
                          <a:spcPts val="8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BIZ UD明朝 Medium" panose="02020500000000000000" pitchFamily="17" charset="-128"/>
                          <a:ea typeface="BIZ UD明朝 Medium" panose="02020500000000000000" pitchFamily="17" charset="-128"/>
                          <a:cs typeface="+mn-cs"/>
                        </a:rPr>
                        <a:t>□</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60000"/>
                        <a:lumOff val="40000"/>
                      </a:schemeClr>
                    </a:solidFill>
                  </a:tcPr>
                </a:tc>
                <a:tc>
                  <a:txBody>
                    <a:bodyPr/>
                    <a:lstStyle/>
                    <a:p>
                      <a:pPr algn="l">
                        <a:lnSpc>
                          <a:spcPts val="800"/>
                        </a:lnSpc>
                      </a:pPr>
                      <a:r>
                        <a:rPr kumimoji="1" lang="ja-JP" altLang="en-US" sz="700" dirty="0">
                          <a:latin typeface="BIZ UD明朝 Medium" panose="02020500000000000000" pitchFamily="17" charset="-128"/>
                          <a:ea typeface="BIZ UD明朝 Medium" panose="02020500000000000000" pitchFamily="17" charset="-128"/>
                        </a:rPr>
                        <a:t>感染予防を考慮した患者エリアおよびスタッフエリアの環境衛生について、根拠に基づきスタッフや施設内職員に対して説明ができる</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60000"/>
                        <a:lumOff val="40000"/>
                      </a:schemeClr>
                    </a:solidFill>
                  </a:tcPr>
                </a:tc>
                <a:tc>
                  <a:txBody>
                    <a:bodyPr/>
                    <a:lstStyle/>
                    <a:p>
                      <a:pPr marL="0" marR="0" lvl="0" indent="0" algn="ctr" defTabSz="685800" rtl="0" eaLnBrk="1" fontAlgn="auto" latinLnBrk="0" hangingPunct="1">
                        <a:lnSpc>
                          <a:spcPts val="800"/>
                        </a:lnSpc>
                        <a:spcBef>
                          <a:spcPts val="0"/>
                        </a:spcBef>
                        <a:spcAft>
                          <a:spcPts val="0"/>
                        </a:spcAft>
                        <a:buClrTx/>
                        <a:buSzTx/>
                        <a:buFontTx/>
                        <a:buNone/>
                        <a:tabLst/>
                        <a:defRPr/>
                      </a:pPr>
                      <a:r>
                        <a:rPr kumimoji="1" lang="ja-JP" altLang="en-US" sz="800" b="0" i="0" u="none" strike="noStrike" kern="1200" cap="none" spc="0" normalizeH="0" baseline="0" noProof="0">
                          <a:ln>
                            <a:noFill/>
                          </a:ln>
                          <a:solidFill>
                            <a:prstClr val="black"/>
                          </a:solidFill>
                          <a:effectLst/>
                          <a:uLnTx/>
                          <a:uFillTx/>
                          <a:latin typeface="BIZ UD明朝 Medium" panose="02020500000000000000" pitchFamily="17" charset="-128"/>
                          <a:ea typeface="BIZ UD明朝 Medium" panose="02020500000000000000" pitchFamily="17" charset="-128"/>
                          <a:cs typeface="+mn-cs"/>
                        </a:rPr>
                        <a:t>□</a:t>
                      </a:r>
                      <a:endParaRPr kumimoji="1" lang="ja-JP" altLang="en-US" sz="800" b="0" i="0" u="none" strike="noStrike" kern="1200" cap="none" spc="0" normalizeH="0" baseline="0" noProof="0" dirty="0">
                        <a:ln>
                          <a:noFill/>
                        </a:ln>
                        <a:solidFill>
                          <a:prstClr val="black"/>
                        </a:solidFill>
                        <a:effectLst/>
                        <a:uLnTx/>
                        <a:uFillTx/>
                        <a:latin typeface="BIZ UD明朝 Medium" panose="02020500000000000000" pitchFamily="17" charset="-128"/>
                        <a:ea typeface="BIZ UD明朝 Medium" panose="02020500000000000000" pitchFamily="17" charset="-128"/>
                        <a:cs typeface="+mn-cs"/>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2">
                        <a:lumMod val="20000"/>
                        <a:lumOff val="80000"/>
                      </a:schemeClr>
                    </a:solidFill>
                  </a:tcPr>
                </a:tc>
                <a:tc>
                  <a:txBody>
                    <a:bodyPr/>
                    <a:lstStyle/>
                    <a:p>
                      <a:pPr algn="l">
                        <a:lnSpc>
                          <a:spcPts val="800"/>
                        </a:lnSpc>
                      </a:pPr>
                      <a:r>
                        <a:rPr kumimoji="1" lang="ja-JP" altLang="en-US" sz="700" dirty="0">
                          <a:latin typeface="BIZ UD明朝 Medium" panose="02020500000000000000" pitchFamily="17" charset="-128"/>
                          <a:ea typeface="BIZ UD明朝 Medium" panose="02020500000000000000" pitchFamily="17" charset="-128"/>
                        </a:rPr>
                        <a:t>施設内における感染予防を考慮した患者エリアおよびスタッフエリアの環境衛生について実施状況の評価を行い、課題の明確化と改善に取り組める</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2058319624"/>
                  </a:ext>
                </a:extLst>
              </a:tr>
              <a:tr h="506189">
                <a:tc>
                  <a:txBody>
                    <a:bodyPr/>
                    <a:lstStyle/>
                    <a:p>
                      <a:pPr algn="l">
                        <a:lnSpc>
                          <a:spcPct val="100000"/>
                        </a:lnSpc>
                      </a:pPr>
                      <a:r>
                        <a:rPr kumimoji="1" lang="ja-JP" altLang="en-US" sz="900" b="1" dirty="0">
                          <a:solidFill>
                            <a:schemeClr val="bg1"/>
                          </a:solidFill>
                          <a:latin typeface="BIZ UD明朝 Medium" panose="02020500000000000000" pitchFamily="17" charset="-128"/>
                          <a:ea typeface="BIZ UD明朝 Medium" panose="02020500000000000000" pitchFamily="17" charset="-128"/>
                        </a:rPr>
                        <a:t>洗浄・</a:t>
                      </a:r>
                      <a:endParaRPr kumimoji="1" lang="en-US" altLang="ja-JP" sz="900" b="1" dirty="0">
                        <a:solidFill>
                          <a:schemeClr val="bg1"/>
                        </a:solidFill>
                        <a:latin typeface="BIZ UD明朝 Medium" panose="02020500000000000000" pitchFamily="17" charset="-128"/>
                        <a:ea typeface="BIZ UD明朝 Medium" panose="02020500000000000000" pitchFamily="17" charset="-128"/>
                      </a:endParaRPr>
                    </a:p>
                    <a:p>
                      <a:pPr algn="l">
                        <a:lnSpc>
                          <a:spcPct val="100000"/>
                        </a:lnSpc>
                      </a:pPr>
                      <a:r>
                        <a:rPr kumimoji="1" lang="ja-JP" altLang="en-US" sz="900" b="1" dirty="0">
                          <a:solidFill>
                            <a:schemeClr val="bg1"/>
                          </a:solidFill>
                          <a:latin typeface="BIZ UD明朝 Medium" panose="02020500000000000000" pitchFamily="17" charset="-128"/>
                          <a:ea typeface="BIZ UD明朝 Medium" panose="02020500000000000000" pitchFamily="17" charset="-128"/>
                        </a:rPr>
                        <a:t>消毒</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2060"/>
                    </a:solidFill>
                  </a:tcPr>
                </a:tc>
                <a:tc>
                  <a:txBody>
                    <a:bodyPr/>
                    <a:lstStyle/>
                    <a:p>
                      <a:pPr algn="ctr">
                        <a:lnSpc>
                          <a:spcPts val="800"/>
                        </a:lnSpc>
                      </a:pPr>
                      <a:r>
                        <a:rPr kumimoji="1" lang="ja-JP" altLang="en-US" sz="800" dirty="0">
                          <a:latin typeface="BIZ UD明朝 Medium" panose="02020500000000000000" pitchFamily="17" charset="-128"/>
                          <a:ea typeface="BIZ UD明朝 Medium" panose="02020500000000000000" pitchFamily="17" charset="-128"/>
                        </a:rPr>
                        <a:t>□</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algn="l">
                        <a:lnSpc>
                          <a:spcPts val="800"/>
                        </a:lnSpc>
                      </a:pPr>
                      <a:r>
                        <a:rPr kumimoji="1" lang="ja-JP" altLang="en-US" sz="700" dirty="0">
                          <a:latin typeface="BIZ UD明朝 Medium" panose="02020500000000000000" pitchFamily="17" charset="-128"/>
                          <a:ea typeface="BIZ UD明朝 Medium" panose="02020500000000000000" pitchFamily="17" charset="-128"/>
                        </a:rPr>
                        <a:t>施設内の洗浄・消毒マニュアルに基づいた洗浄・消毒が実践できる</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marR="0" lvl="0" indent="0" algn="ctr" defTabSz="685800" rtl="0" eaLnBrk="1" fontAlgn="auto" latinLnBrk="0" hangingPunct="1">
                        <a:lnSpc>
                          <a:spcPts val="8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BIZ UD明朝 Medium" panose="02020500000000000000" pitchFamily="17" charset="-128"/>
                          <a:ea typeface="BIZ UD明朝 Medium" panose="02020500000000000000" pitchFamily="17" charset="-128"/>
                          <a:cs typeface="+mn-cs"/>
                        </a:rPr>
                        <a:t>□</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4">
                        <a:lumMod val="60000"/>
                        <a:lumOff val="40000"/>
                      </a:schemeClr>
                    </a:solidFill>
                  </a:tcPr>
                </a:tc>
                <a:tc>
                  <a:txBody>
                    <a:bodyPr/>
                    <a:lstStyle/>
                    <a:p>
                      <a:pPr algn="l">
                        <a:lnSpc>
                          <a:spcPts val="800"/>
                        </a:lnSpc>
                      </a:pPr>
                      <a:r>
                        <a:rPr kumimoji="1" lang="ja-JP" altLang="en-US" sz="700" dirty="0">
                          <a:latin typeface="BIZ UD明朝 Medium" panose="02020500000000000000" pitchFamily="17" charset="-128"/>
                          <a:ea typeface="BIZ UD明朝 Medium" panose="02020500000000000000" pitchFamily="17" charset="-128"/>
                        </a:rPr>
                        <a:t>施設内の洗浄・消毒マニュアルに基づいた洗浄・消毒について、スタッフに指導ができる</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4">
                        <a:lumMod val="60000"/>
                        <a:lumOff val="40000"/>
                      </a:schemeClr>
                    </a:solidFill>
                  </a:tcPr>
                </a:tc>
                <a:tc>
                  <a:txBody>
                    <a:bodyPr/>
                    <a:lstStyle/>
                    <a:p>
                      <a:pPr marL="0" marR="0" lvl="0" indent="0" algn="ctr" defTabSz="685800" rtl="0" eaLnBrk="1" fontAlgn="auto" latinLnBrk="0" hangingPunct="1">
                        <a:lnSpc>
                          <a:spcPts val="8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BIZ UD明朝 Medium" panose="02020500000000000000" pitchFamily="17" charset="-128"/>
                          <a:ea typeface="BIZ UD明朝 Medium" panose="02020500000000000000" pitchFamily="17" charset="-128"/>
                          <a:cs typeface="+mn-cs"/>
                        </a:rPr>
                        <a:t>□</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algn="l">
                        <a:lnSpc>
                          <a:spcPts val="800"/>
                        </a:lnSpc>
                      </a:pPr>
                      <a:r>
                        <a:rPr kumimoji="1" lang="ja-JP" altLang="en-US" sz="700" dirty="0">
                          <a:latin typeface="BIZ UD明朝 Medium" panose="02020500000000000000" pitchFamily="17" charset="-128"/>
                          <a:ea typeface="BIZ UD明朝 Medium" panose="02020500000000000000" pitchFamily="17" charset="-128"/>
                        </a:rPr>
                        <a:t>スポルディングの分類を理解した上で、施設内で適切な洗浄・消毒について根拠に基づいた説明ができる</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marL="0" marR="0" lvl="0" indent="0" algn="ctr" defTabSz="685800" rtl="0" eaLnBrk="1" fontAlgn="auto" latinLnBrk="0" hangingPunct="1">
                        <a:lnSpc>
                          <a:spcPts val="8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BIZ UD明朝 Medium" panose="02020500000000000000" pitchFamily="17" charset="-128"/>
                          <a:ea typeface="BIZ UD明朝 Medium" panose="02020500000000000000" pitchFamily="17" charset="-128"/>
                          <a:cs typeface="+mn-cs"/>
                        </a:rPr>
                        <a:t>□</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2">
                        <a:lumMod val="60000"/>
                        <a:lumOff val="40000"/>
                      </a:schemeClr>
                    </a:solidFill>
                  </a:tcPr>
                </a:tc>
                <a:tc>
                  <a:txBody>
                    <a:bodyPr/>
                    <a:lstStyle/>
                    <a:p>
                      <a:pPr algn="l">
                        <a:lnSpc>
                          <a:spcPts val="800"/>
                        </a:lnSpc>
                      </a:pPr>
                      <a:r>
                        <a:rPr kumimoji="1" lang="ja-JP" altLang="en-US" sz="700" dirty="0">
                          <a:latin typeface="BIZ UD明朝 Medium" panose="02020500000000000000" pitchFamily="17" charset="-128"/>
                          <a:ea typeface="BIZ UD明朝 Medium" panose="02020500000000000000" pitchFamily="17" charset="-128"/>
                        </a:rPr>
                        <a:t>施設内における洗浄・消毒の実施状況の評価を行い、課題の明確化と改善に取り組める</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2866096690"/>
                  </a:ext>
                </a:extLst>
              </a:tr>
              <a:tr h="506189">
                <a:tc>
                  <a:txBody>
                    <a:bodyPr/>
                    <a:lstStyle/>
                    <a:p>
                      <a:pPr algn="l">
                        <a:lnSpc>
                          <a:spcPct val="100000"/>
                        </a:lnSpc>
                      </a:pPr>
                      <a:r>
                        <a:rPr kumimoji="1" lang="ja-JP" altLang="en-US" sz="900" b="1" dirty="0">
                          <a:solidFill>
                            <a:schemeClr val="bg1"/>
                          </a:solidFill>
                          <a:latin typeface="BIZ UD明朝 Medium" panose="02020500000000000000" pitchFamily="17" charset="-128"/>
                          <a:ea typeface="BIZ UD明朝 Medium" panose="02020500000000000000" pitchFamily="17" charset="-128"/>
                        </a:rPr>
                        <a:t>医療</a:t>
                      </a:r>
                      <a:endParaRPr kumimoji="1" lang="en-US" altLang="ja-JP" sz="900" b="1" dirty="0">
                        <a:solidFill>
                          <a:schemeClr val="bg1"/>
                        </a:solidFill>
                        <a:latin typeface="BIZ UD明朝 Medium" panose="02020500000000000000" pitchFamily="17" charset="-128"/>
                        <a:ea typeface="BIZ UD明朝 Medium" panose="02020500000000000000" pitchFamily="17" charset="-128"/>
                      </a:endParaRPr>
                    </a:p>
                    <a:p>
                      <a:pPr algn="l">
                        <a:lnSpc>
                          <a:spcPct val="100000"/>
                        </a:lnSpc>
                      </a:pPr>
                      <a:r>
                        <a:rPr kumimoji="1" lang="ja-JP" altLang="en-US" sz="900" b="1" dirty="0">
                          <a:solidFill>
                            <a:schemeClr val="bg1"/>
                          </a:solidFill>
                          <a:latin typeface="BIZ UD明朝 Medium" panose="02020500000000000000" pitchFamily="17" charset="-128"/>
                          <a:ea typeface="BIZ UD明朝 Medium" panose="02020500000000000000" pitchFamily="17" charset="-128"/>
                        </a:rPr>
                        <a:t>廃棄物</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2060"/>
                    </a:solidFill>
                  </a:tcPr>
                </a:tc>
                <a:tc>
                  <a:txBody>
                    <a:bodyPr/>
                    <a:lstStyle/>
                    <a:p>
                      <a:pPr algn="ctr">
                        <a:lnSpc>
                          <a:spcPts val="800"/>
                        </a:lnSpc>
                      </a:pPr>
                      <a:r>
                        <a:rPr kumimoji="1" lang="ja-JP" altLang="en-US" sz="800" dirty="0">
                          <a:latin typeface="BIZ UD明朝 Medium" panose="02020500000000000000" pitchFamily="17" charset="-128"/>
                          <a:ea typeface="BIZ UD明朝 Medium" panose="02020500000000000000" pitchFamily="17" charset="-128"/>
                        </a:rPr>
                        <a:t>□</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60000"/>
                        <a:lumOff val="40000"/>
                      </a:schemeClr>
                    </a:solidFill>
                  </a:tcPr>
                </a:tc>
                <a:tc>
                  <a:txBody>
                    <a:bodyPr/>
                    <a:lstStyle/>
                    <a:p>
                      <a:pPr algn="l">
                        <a:lnSpc>
                          <a:spcPts val="800"/>
                        </a:lnSpc>
                      </a:pPr>
                      <a:r>
                        <a:rPr kumimoji="1" lang="ja-JP" altLang="en-US" sz="700" dirty="0">
                          <a:latin typeface="BIZ UD明朝 Medium" panose="02020500000000000000" pitchFamily="17" charset="-128"/>
                          <a:ea typeface="BIZ UD明朝 Medium" panose="02020500000000000000" pitchFamily="17" charset="-128"/>
                        </a:rPr>
                        <a:t>施設内のマニュアルに基づき、医療廃棄物の取扱いができる</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685800" rtl="0" eaLnBrk="1" fontAlgn="auto" latinLnBrk="0" hangingPunct="1">
                        <a:lnSpc>
                          <a:spcPts val="8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BIZ UD明朝 Medium" panose="02020500000000000000" pitchFamily="17" charset="-128"/>
                          <a:ea typeface="BIZ UD明朝 Medium" panose="02020500000000000000" pitchFamily="17" charset="-128"/>
                          <a:cs typeface="+mn-cs"/>
                        </a:rPr>
                        <a:t>□</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4">
                        <a:lumMod val="20000"/>
                        <a:lumOff val="80000"/>
                      </a:schemeClr>
                    </a:solidFill>
                  </a:tcPr>
                </a:tc>
                <a:tc>
                  <a:txBody>
                    <a:bodyPr/>
                    <a:lstStyle/>
                    <a:p>
                      <a:pPr algn="l">
                        <a:lnSpc>
                          <a:spcPts val="800"/>
                        </a:lnSpc>
                      </a:pPr>
                      <a:r>
                        <a:rPr kumimoji="1" lang="ja-JP" altLang="en-US" sz="700" dirty="0">
                          <a:latin typeface="BIZ UD明朝 Medium" panose="02020500000000000000" pitchFamily="17" charset="-128"/>
                          <a:ea typeface="BIZ UD明朝 Medium" panose="02020500000000000000" pitchFamily="17" charset="-128"/>
                        </a:rPr>
                        <a:t>施設内のマニュアルに基づき、医療廃棄物の取扱いをスタッフに直接指導ができる</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4">
                        <a:lumMod val="20000"/>
                        <a:lumOff val="80000"/>
                      </a:schemeClr>
                    </a:solidFill>
                  </a:tcPr>
                </a:tc>
                <a:tc>
                  <a:txBody>
                    <a:bodyPr/>
                    <a:lstStyle/>
                    <a:p>
                      <a:pPr marL="0" marR="0" lvl="0" indent="0" algn="ctr" defTabSz="685800" rtl="0" eaLnBrk="1" fontAlgn="auto" latinLnBrk="0" hangingPunct="1">
                        <a:lnSpc>
                          <a:spcPts val="8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BIZ UD明朝 Medium" panose="02020500000000000000" pitchFamily="17" charset="-128"/>
                          <a:ea typeface="BIZ UD明朝 Medium" panose="02020500000000000000" pitchFamily="17" charset="-128"/>
                          <a:cs typeface="+mn-cs"/>
                        </a:rPr>
                        <a:t>□</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60000"/>
                        <a:lumOff val="40000"/>
                      </a:schemeClr>
                    </a:solidFill>
                  </a:tcPr>
                </a:tc>
                <a:tc>
                  <a:txBody>
                    <a:bodyPr/>
                    <a:lstStyle/>
                    <a:p>
                      <a:pPr marL="0" marR="0" lvl="0" indent="0" algn="l" defTabSz="685800" rtl="0" eaLnBrk="1" fontAlgn="auto" latinLnBrk="0" hangingPunct="1">
                        <a:lnSpc>
                          <a:spcPts val="800"/>
                        </a:lnSpc>
                        <a:spcBef>
                          <a:spcPts val="0"/>
                        </a:spcBef>
                        <a:spcAft>
                          <a:spcPts val="0"/>
                        </a:spcAft>
                        <a:buClrTx/>
                        <a:buSzTx/>
                        <a:buFontTx/>
                        <a:buNone/>
                        <a:tabLst/>
                        <a:defRPr/>
                      </a:pPr>
                      <a:r>
                        <a:rPr kumimoji="1" lang="ja-JP" altLang="en-US" sz="700" dirty="0">
                          <a:latin typeface="BIZ UD明朝 Medium" panose="02020500000000000000" pitchFamily="17" charset="-128"/>
                          <a:ea typeface="BIZ UD明朝 Medium" panose="02020500000000000000" pitchFamily="17" charset="-128"/>
                        </a:rPr>
                        <a:t>施設内のマニュアルに基づき、医療廃棄物の取扱いをスタッフに直接指導ができる</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60000"/>
                        <a:lumOff val="40000"/>
                      </a:schemeClr>
                    </a:solidFill>
                  </a:tcPr>
                </a:tc>
                <a:tc>
                  <a:txBody>
                    <a:bodyPr/>
                    <a:lstStyle/>
                    <a:p>
                      <a:pPr marL="0" marR="0" lvl="0" indent="0" algn="ctr" defTabSz="685800" rtl="0" eaLnBrk="1" fontAlgn="auto" latinLnBrk="0" hangingPunct="1">
                        <a:lnSpc>
                          <a:spcPts val="800"/>
                        </a:lnSpc>
                        <a:spcBef>
                          <a:spcPts val="0"/>
                        </a:spcBef>
                        <a:spcAft>
                          <a:spcPts val="0"/>
                        </a:spcAft>
                        <a:buClrTx/>
                        <a:buSzTx/>
                        <a:buFontTx/>
                        <a:buNone/>
                        <a:tabLst/>
                        <a:defRPr/>
                      </a:pPr>
                      <a:r>
                        <a:rPr kumimoji="1" lang="ja-JP" altLang="en-US" sz="800" b="0" i="0" u="none" strike="noStrike" kern="1200" cap="none" spc="0" normalizeH="0" baseline="0" noProof="0">
                          <a:ln>
                            <a:noFill/>
                          </a:ln>
                          <a:solidFill>
                            <a:prstClr val="black"/>
                          </a:solidFill>
                          <a:effectLst/>
                          <a:uLnTx/>
                          <a:uFillTx/>
                          <a:latin typeface="BIZ UD明朝 Medium" panose="02020500000000000000" pitchFamily="17" charset="-128"/>
                          <a:ea typeface="BIZ UD明朝 Medium" panose="02020500000000000000" pitchFamily="17" charset="-128"/>
                          <a:cs typeface="+mn-cs"/>
                        </a:rPr>
                        <a:t>□</a:t>
                      </a:r>
                      <a:endParaRPr kumimoji="1" lang="ja-JP" altLang="en-US" sz="800" b="0" i="0" u="none" strike="noStrike" kern="1200" cap="none" spc="0" normalizeH="0" baseline="0" noProof="0" dirty="0">
                        <a:ln>
                          <a:noFill/>
                        </a:ln>
                        <a:solidFill>
                          <a:prstClr val="black"/>
                        </a:solidFill>
                        <a:effectLst/>
                        <a:uLnTx/>
                        <a:uFillTx/>
                        <a:latin typeface="BIZ UD明朝 Medium" panose="02020500000000000000" pitchFamily="17" charset="-128"/>
                        <a:ea typeface="BIZ UD明朝 Medium" panose="02020500000000000000" pitchFamily="17" charset="-128"/>
                        <a:cs typeface="+mn-cs"/>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2">
                        <a:lumMod val="20000"/>
                        <a:lumOff val="80000"/>
                      </a:schemeClr>
                    </a:solidFill>
                  </a:tcPr>
                </a:tc>
                <a:tc>
                  <a:txBody>
                    <a:bodyPr/>
                    <a:lstStyle/>
                    <a:p>
                      <a:pPr algn="l">
                        <a:lnSpc>
                          <a:spcPts val="800"/>
                        </a:lnSpc>
                      </a:pPr>
                      <a:r>
                        <a:rPr kumimoji="1" lang="ja-JP" altLang="en-US" sz="700" dirty="0">
                          <a:latin typeface="BIZ UD明朝 Medium" panose="02020500000000000000" pitchFamily="17" charset="-128"/>
                          <a:ea typeface="BIZ UD明朝 Medium" panose="02020500000000000000" pitchFamily="17" charset="-128"/>
                        </a:rPr>
                        <a:t>医療廃棄物の適切な取扱いについて評価を行い、課題の明確化と改善に取り組める</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3472848106"/>
                  </a:ext>
                </a:extLst>
              </a:tr>
              <a:tr h="718733">
                <a:tc>
                  <a:txBody>
                    <a:bodyPr/>
                    <a:lstStyle/>
                    <a:p>
                      <a:pPr algn="l">
                        <a:lnSpc>
                          <a:spcPct val="100000"/>
                        </a:lnSpc>
                      </a:pPr>
                      <a:r>
                        <a:rPr kumimoji="1" lang="ja-JP" altLang="en-US" sz="900" b="1" dirty="0">
                          <a:solidFill>
                            <a:schemeClr val="bg1"/>
                          </a:solidFill>
                          <a:latin typeface="BIZ UD明朝 Medium" panose="02020500000000000000" pitchFamily="17" charset="-128"/>
                          <a:ea typeface="BIZ UD明朝 Medium" panose="02020500000000000000" pitchFamily="17" charset="-128"/>
                        </a:rPr>
                        <a:t>針刺し</a:t>
                      </a:r>
                      <a:endParaRPr kumimoji="1" lang="en-US" altLang="ja-JP" sz="900" b="1" dirty="0">
                        <a:solidFill>
                          <a:schemeClr val="bg1"/>
                        </a:solidFill>
                        <a:latin typeface="BIZ UD明朝 Medium" panose="02020500000000000000" pitchFamily="17" charset="-128"/>
                        <a:ea typeface="BIZ UD明朝 Medium" panose="02020500000000000000" pitchFamily="17" charset="-128"/>
                      </a:endParaRPr>
                    </a:p>
                    <a:p>
                      <a:pPr algn="l">
                        <a:lnSpc>
                          <a:spcPct val="100000"/>
                        </a:lnSpc>
                      </a:pPr>
                      <a:r>
                        <a:rPr kumimoji="1" lang="ja-JP" altLang="en-US" sz="900" b="1" dirty="0">
                          <a:solidFill>
                            <a:schemeClr val="bg1"/>
                          </a:solidFill>
                          <a:latin typeface="BIZ UD明朝 Medium" panose="02020500000000000000" pitchFamily="17" charset="-128"/>
                          <a:ea typeface="BIZ UD明朝 Medium" panose="02020500000000000000" pitchFamily="17" charset="-128"/>
                        </a:rPr>
                        <a:t>切創</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2060"/>
                    </a:solidFill>
                  </a:tcPr>
                </a:tc>
                <a:tc>
                  <a:txBody>
                    <a:bodyPr/>
                    <a:lstStyle/>
                    <a:p>
                      <a:pPr algn="ctr">
                        <a:lnSpc>
                          <a:spcPts val="800"/>
                        </a:lnSpc>
                      </a:pPr>
                      <a:r>
                        <a:rPr kumimoji="1" lang="ja-JP" altLang="en-US" sz="800" dirty="0">
                          <a:latin typeface="BIZ UD明朝 Medium" panose="02020500000000000000" pitchFamily="17" charset="-128"/>
                          <a:ea typeface="BIZ UD明朝 Medium" panose="02020500000000000000" pitchFamily="17" charset="-128"/>
                        </a:rPr>
                        <a:t>□</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algn="l">
                        <a:lnSpc>
                          <a:spcPts val="800"/>
                        </a:lnSpc>
                      </a:pPr>
                      <a:r>
                        <a:rPr kumimoji="1" lang="ja-JP" altLang="en-US" sz="700" dirty="0">
                          <a:latin typeface="BIZ UD明朝 Medium" panose="02020500000000000000" pitchFamily="17" charset="-128"/>
                          <a:ea typeface="BIZ UD明朝 Medium" panose="02020500000000000000" pitchFamily="17" charset="-128"/>
                        </a:rPr>
                        <a:t>針刺し防止のために必要な対策が実施でき、針刺し発生時の報告の流れを知っている</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marR="0" lvl="0" indent="0" algn="ctr" defTabSz="685800" rtl="0" eaLnBrk="1" fontAlgn="auto" latinLnBrk="0" hangingPunct="1">
                        <a:lnSpc>
                          <a:spcPts val="8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BIZ UD明朝 Medium" panose="02020500000000000000" pitchFamily="17" charset="-128"/>
                          <a:ea typeface="BIZ UD明朝 Medium" panose="02020500000000000000" pitchFamily="17" charset="-128"/>
                          <a:cs typeface="+mn-cs"/>
                        </a:rPr>
                        <a:t>□</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4">
                        <a:lumMod val="60000"/>
                        <a:lumOff val="40000"/>
                      </a:schemeClr>
                    </a:solidFill>
                  </a:tcPr>
                </a:tc>
                <a:tc>
                  <a:txBody>
                    <a:bodyPr/>
                    <a:lstStyle/>
                    <a:p>
                      <a:pPr algn="l">
                        <a:lnSpc>
                          <a:spcPts val="800"/>
                        </a:lnSpc>
                      </a:pPr>
                      <a:r>
                        <a:rPr kumimoji="1" lang="ja-JP" altLang="en-US" sz="700" dirty="0">
                          <a:latin typeface="BIZ UD明朝 Medium" panose="02020500000000000000" pitchFamily="17" charset="-128"/>
                          <a:ea typeface="BIZ UD明朝 Medium" panose="02020500000000000000" pitchFamily="17" charset="-128"/>
                        </a:rPr>
                        <a:t>鋭利器材使用場面や針刺し発生時には、スタッフに直接指導ができる</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4">
                        <a:lumMod val="60000"/>
                        <a:lumOff val="40000"/>
                      </a:schemeClr>
                    </a:solidFill>
                  </a:tcPr>
                </a:tc>
                <a:tc>
                  <a:txBody>
                    <a:bodyPr/>
                    <a:lstStyle/>
                    <a:p>
                      <a:pPr marL="0" marR="0" lvl="0" indent="0" algn="ctr" defTabSz="685800" rtl="0" eaLnBrk="1" fontAlgn="auto" latinLnBrk="0" hangingPunct="1">
                        <a:lnSpc>
                          <a:spcPts val="8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BIZ UD明朝 Medium" panose="02020500000000000000" pitchFamily="17" charset="-128"/>
                          <a:ea typeface="BIZ UD明朝 Medium" panose="02020500000000000000" pitchFamily="17" charset="-128"/>
                          <a:cs typeface="+mn-cs"/>
                        </a:rPr>
                        <a:t>□</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algn="l">
                        <a:lnSpc>
                          <a:spcPts val="800"/>
                        </a:lnSpc>
                      </a:pPr>
                      <a:r>
                        <a:rPr kumimoji="1" lang="ja-JP" altLang="en-US" sz="700" dirty="0">
                          <a:latin typeface="BIZ UD明朝 Medium" panose="02020500000000000000" pitchFamily="17" charset="-128"/>
                          <a:ea typeface="BIZ UD明朝 Medium" panose="02020500000000000000" pitchFamily="17" charset="-128"/>
                        </a:rPr>
                        <a:t>施設内で必要な針刺し切創対策について、スタッフや施設内職員に対して説明ができ、部署内（施設内）の針刺し切創件数や発生時の状況を把握している</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marL="0" marR="0" lvl="0" indent="0" algn="ctr" defTabSz="685800" rtl="0" eaLnBrk="1" fontAlgn="auto" latinLnBrk="0" hangingPunct="1">
                        <a:lnSpc>
                          <a:spcPts val="8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BIZ UD明朝 Medium" panose="02020500000000000000" pitchFamily="17" charset="-128"/>
                          <a:ea typeface="BIZ UD明朝 Medium" panose="02020500000000000000" pitchFamily="17" charset="-128"/>
                          <a:cs typeface="+mn-cs"/>
                        </a:rPr>
                        <a:t>□</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2">
                        <a:lumMod val="60000"/>
                        <a:lumOff val="40000"/>
                      </a:schemeClr>
                    </a:solidFill>
                  </a:tcPr>
                </a:tc>
                <a:tc>
                  <a:txBody>
                    <a:bodyPr/>
                    <a:lstStyle/>
                    <a:p>
                      <a:pPr algn="l">
                        <a:lnSpc>
                          <a:spcPts val="800"/>
                        </a:lnSpc>
                      </a:pPr>
                      <a:r>
                        <a:rPr kumimoji="1" lang="ja-JP" altLang="en-US" sz="700" dirty="0">
                          <a:latin typeface="BIZ UD明朝 Medium" panose="02020500000000000000" pitchFamily="17" charset="-128"/>
                          <a:ea typeface="BIZ UD明朝 Medium" panose="02020500000000000000" pitchFamily="17" charset="-128"/>
                        </a:rPr>
                        <a:t>施設内における針刺し切創対策上の課題の明確化と改善に取り組める</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2507361550"/>
                  </a:ext>
                </a:extLst>
              </a:tr>
              <a:tr h="506189">
                <a:tc>
                  <a:txBody>
                    <a:bodyPr/>
                    <a:lstStyle/>
                    <a:p>
                      <a:pPr algn="l">
                        <a:lnSpc>
                          <a:spcPct val="100000"/>
                        </a:lnSpc>
                      </a:pPr>
                      <a:r>
                        <a:rPr kumimoji="1" lang="ja-JP" altLang="en-US" sz="900" b="1" dirty="0">
                          <a:solidFill>
                            <a:schemeClr val="bg1"/>
                          </a:solidFill>
                          <a:latin typeface="BIZ UD明朝 Medium" panose="02020500000000000000" pitchFamily="17" charset="-128"/>
                          <a:ea typeface="BIZ UD明朝 Medium" panose="02020500000000000000" pitchFamily="17" charset="-128"/>
                        </a:rPr>
                        <a:t>マニュアル作成</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2060"/>
                    </a:solidFill>
                  </a:tcPr>
                </a:tc>
                <a:tc>
                  <a:txBody>
                    <a:bodyPr/>
                    <a:lstStyle/>
                    <a:p>
                      <a:pPr algn="ctr">
                        <a:lnSpc>
                          <a:spcPts val="800"/>
                        </a:lnSpc>
                      </a:pPr>
                      <a:r>
                        <a:rPr kumimoji="1" lang="ja-JP" altLang="en-US" sz="800" dirty="0">
                          <a:latin typeface="BIZ UD明朝 Medium" panose="02020500000000000000" pitchFamily="17" charset="-128"/>
                          <a:ea typeface="BIZ UD明朝 Medium" panose="02020500000000000000" pitchFamily="17" charset="-128"/>
                        </a:rPr>
                        <a:t>□</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60000"/>
                        <a:lumOff val="40000"/>
                      </a:schemeClr>
                    </a:solidFill>
                  </a:tcPr>
                </a:tc>
                <a:tc>
                  <a:txBody>
                    <a:bodyPr/>
                    <a:lstStyle/>
                    <a:p>
                      <a:pPr algn="l">
                        <a:lnSpc>
                          <a:spcPts val="800"/>
                        </a:lnSpc>
                      </a:pPr>
                      <a:r>
                        <a:rPr kumimoji="1" lang="ja-JP" altLang="en-US" sz="700" dirty="0">
                          <a:latin typeface="BIZ UD明朝 Medium" panose="02020500000000000000" pitchFamily="17" charset="-128"/>
                          <a:ea typeface="BIZ UD明朝 Medium" panose="02020500000000000000" pitchFamily="17" charset="-128"/>
                        </a:rPr>
                        <a:t>施設内の感染対策マニュアルの内容に基づいた対応ができる</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685800" rtl="0" eaLnBrk="1" fontAlgn="auto" latinLnBrk="0" hangingPunct="1">
                        <a:lnSpc>
                          <a:spcPts val="8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BIZ UD明朝 Medium" panose="02020500000000000000" pitchFamily="17" charset="-128"/>
                          <a:ea typeface="BIZ UD明朝 Medium" panose="02020500000000000000" pitchFamily="17" charset="-128"/>
                          <a:cs typeface="+mn-cs"/>
                        </a:rPr>
                        <a:t>□</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4">
                        <a:lumMod val="20000"/>
                        <a:lumOff val="80000"/>
                      </a:schemeClr>
                    </a:solidFill>
                  </a:tcPr>
                </a:tc>
                <a:tc>
                  <a:txBody>
                    <a:bodyPr/>
                    <a:lstStyle/>
                    <a:p>
                      <a:pPr algn="l">
                        <a:lnSpc>
                          <a:spcPts val="800"/>
                        </a:lnSpc>
                      </a:pPr>
                      <a:r>
                        <a:rPr kumimoji="1" lang="ja-JP" altLang="en-US" sz="700" dirty="0">
                          <a:latin typeface="BIZ UD明朝 Medium" panose="02020500000000000000" pitchFamily="17" charset="-128"/>
                          <a:ea typeface="BIZ UD明朝 Medium" panose="02020500000000000000" pitchFamily="17" charset="-128"/>
                        </a:rPr>
                        <a:t>施設内の感染対策マニュアルの内容に基づき、スタッフに指導ができる</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4">
                        <a:lumMod val="20000"/>
                        <a:lumOff val="80000"/>
                      </a:schemeClr>
                    </a:solidFill>
                  </a:tcPr>
                </a:tc>
                <a:tc>
                  <a:txBody>
                    <a:bodyPr/>
                    <a:lstStyle/>
                    <a:p>
                      <a:pPr marL="0" marR="0" lvl="0" indent="0" algn="ctr" defTabSz="685800" rtl="0" eaLnBrk="1" fontAlgn="auto" latinLnBrk="0" hangingPunct="1">
                        <a:lnSpc>
                          <a:spcPts val="8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BIZ UD明朝 Medium" panose="02020500000000000000" pitchFamily="17" charset="-128"/>
                          <a:ea typeface="BIZ UD明朝 Medium" panose="02020500000000000000" pitchFamily="17" charset="-128"/>
                          <a:cs typeface="+mn-cs"/>
                        </a:rPr>
                        <a:t>□</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60000"/>
                        <a:lumOff val="40000"/>
                      </a:schemeClr>
                    </a:solidFill>
                  </a:tcPr>
                </a:tc>
                <a:tc>
                  <a:txBody>
                    <a:bodyPr/>
                    <a:lstStyle/>
                    <a:p>
                      <a:pPr algn="l">
                        <a:lnSpc>
                          <a:spcPts val="800"/>
                        </a:lnSpc>
                      </a:pPr>
                      <a:r>
                        <a:rPr kumimoji="1" lang="ja-JP" altLang="en-US" sz="700" dirty="0">
                          <a:latin typeface="BIZ UD明朝 Medium" panose="02020500000000000000" pitchFamily="17" charset="-128"/>
                          <a:ea typeface="BIZ UD明朝 Medium" panose="02020500000000000000" pitchFamily="17" charset="-128"/>
                        </a:rPr>
                        <a:t>施設内の感染対策マニュアル作成や改訂に協力できる</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60000"/>
                        <a:lumOff val="40000"/>
                      </a:schemeClr>
                    </a:solidFill>
                  </a:tcPr>
                </a:tc>
                <a:tc>
                  <a:txBody>
                    <a:bodyPr/>
                    <a:lstStyle/>
                    <a:p>
                      <a:pPr marL="0" marR="0" lvl="0" indent="0" algn="ctr" defTabSz="685800" rtl="0" eaLnBrk="1" fontAlgn="auto" latinLnBrk="0" hangingPunct="1">
                        <a:lnSpc>
                          <a:spcPts val="800"/>
                        </a:lnSpc>
                        <a:spcBef>
                          <a:spcPts val="0"/>
                        </a:spcBef>
                        <a:spcAft>
                          <a:spcPts val="0"/>
                        </a:spcAft>
                        <a:buClrTx/>
                        <a:buSzTx/>
                        <a:buFontTx/>
                        <a:buNone/>
                        <a:tabLst/>
                        <a:defRPr/>
                      </a:pPr>
                      <a:r>
                        <a:rPr kumimoji="1" lang="ja-JP" altLang="en-US" sz="800" b="0" i="0" u="none" strike="noStrike" kern="1200" cap="none" spc="0" normalizeH="0" baseline="0" noProof="0">
                          <a:ln>
                            <a:noFill/>
                          </a:ln>
                          <a:solidFill>
                            <a:prstClr val="black"/>
                          </a:solidFill>
                          <a:effectLst/>
                          <a:uLnTx/>
                          <a:uFillTx/>
                          <a:latin typeface="BIZ UD明朝 Medium" panose="02020500000000000000" pitchFamily="17" charset="-128"/>
                          <a:ea typeface="BIZ UD明朝 Medium" panose="02020500000000000000" pitchFamily="17" charset="-128"/>
                          <a:cs typeface="+mn-cs"/>
                        </a:rPr>
                        <a:t>□</a:t>
                      </a:r>
                      <a:endParaRPr kumimoji="1" lang="ja-JP" altLang="en-US" sz="800" b="0" i="0" u="none" strike="noStrike" kern="1200" cap="none" spc="0" normalizeH="0" baseline="0" noProof="0" dirty="0">
                        <a:ln>
                          <a:noFill/>
                        </a:ln>
                        <a:solidFill>
                          <a:prstClr val="black"/>
                        </a:solidFill>
                        <a:effectLst/>
                        <a:uLnTx/>
                        <a:uFillTx/>
                        <a:latin typeface="BIZ UD明朝 Medium" panose="02020500000000000000" pitchFamily="17" charset="-128"/>
                        <a:ea typeface="BIZ UD明朝 Medium" panose="02020500000000000000" pitchFamily="17" charset="-128"/>
                        <a:cs typeface="+mn-cs"/>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2">
                        <a:lumMod val="20000"/>
                        <a:lumOff val="80000"/>
                      </a:schemeClr>
                    </a:solidFill>
                  </a:tcPr>
                </a:tc>
                <a:tc>
                  <a:txBody>
                    <a:bodyPr/>
                    <a:lstStyle/>
                    <a:p>
                      <a:pPr algn="l">
                        <a:lnSpc>
                          <a:spcPts val="800"/>
                        </a:lnSpc>
                      </a:pPr>
                      <a:r>
                        <a:rPr kumimoji="1" lang="ja-JP" altLang="en-US" sz="700" dirty="0">
                          <a:latin typeface="BIZ UD明朝 Medium" panose="02020500000000000000" pitchFamily="17" charset="-128"/>
                          <a:ea typeface="BIZ UD明朝 Medium" panose="02020500000000000000" pitchFamily="17" charset="-128"/>
                        </a:rPr>
                        <a:t>最新の情報に基づき、施設内感染対策マニュアル作成や改訂に主体的に取り組むことができる</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2875111600"/>
                  </a:ext>
                </a:extLst>
              </a:tr>
              <a:tr h="816101">
                <a:tc>
                  <a:txBody>
                    <a:bodyPr/>
                    <a:lstStyle/>
                    <a:p>
                      <a:pPr algn="l">
                        <a:lnSpc>
                          <a:spcPct val="100000"/>
                        </a:lnSpc>
                      </a:pPr>
                      <a:r>
                        <a:rPr kumimoji="1" lang="ja-JP" altLang="en-US" sz="900" b="1" dirty="0">
                          <a:solidFill>
                            <a:schemeClr val="bg1"/>
                          </a:solidFill>
                          <a:latin typeface="BIZ UD明朝 Medium" panose="02020500000000000000" pitchFamily="17" charset="-128"/>
                          <a:ea typeface="BIZ UD明朝 Medium" panose="02020500000000000000" pitchFamily="17" charset="-128"/>
                        </a:rPr>
                        <a:t>学びの</a:t>
                      </a:r>
                      <a:endParaRPr kumimoji="1" lang="en-US" altLang="ja-JP" sz="900" b="1" dirty="0">
                        <a:solidFill>
                          <a:schemeClr val="bg1"/>
                        </a:solidFill>
                        <a:latin typeface="BIZ UD明朝 Medium" panose="02020500000000000000" pitchFamily="17" charset="-128"/>
                        <a:ea typeface="BIZ UD明朝 Medium" panose="02020500000000000000" pitchFamily="17" charset="-128"/>
                      </a:endParaRPr>
                    </a:p>
                    <a:p>
                      <a:pPr algn="l">
                        <a:lnSpc>
                          <a:spcPct val="100000"/>
                        </a:lnSpc>
                      </a:pPr>
                      <a:r>
                        <a:rPr kumimoji="1" lang="ja-JP" altLang="en-US" sz="900" b="1" dirty="0">
                          <a:solidFill>
                            <a:schemeClr val="bg1"/>
                          </a:solidFill>
                          <a:latin typeface="BIZ UD明朝 Medium" panose="02020500000000000000" pitchFamily="17" charset="-128"/>
                          <a:ea typeface="BIZ UD明朝 Medium" panose="02020500000000000000" pitchFamily="17" charset="-128"/>
                        </a:rPr>
                        <a:t>還元</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2060"/>
                    </a:solidFill>
                  </a:tcPr>
                </a:tc>
                <a:tc>
                  <a:txBody>
                    <a:bodyPr/>
                    <a:lstStyle/>
                    <a:p>
                      <a:pPr algn="ctr">
                        <a:lnSpc>
                          <a:spcPts val="800"/>
                        </a:lnSpc>
                      </a:pPr>
                      <a:r>
                        <a:rPr kumimoji="1" lang="ja-JP" altLang="en-US" sz="800" dirty="0">
                          <a:latin typeface="BIZ UD明朝 Medium" panose="02020500000000000000" pitchFamily="17" charset="-128"/>
                          <a:ea typeface="BIZ UD明朝 Medium" panose="02020500000000000000" pitchFamily="17" charset="-128"/>
                        </a:rPr>
                        <a:t>□</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algn="l">
                        <a:lnSpc>
                          <a:spcPts val="800"/>
                        </a:lnSpc>
                      </a:pPr>
                      <a:r>
                        <a:rPr kumimoji="1" lang="ja-JP" altLang="en-US" sz="700" dirty="0">
                          <a:latin typeface="BIZ UD明朝 Medium" panose="02020500000000000000" pitchFamily="17" charset="-128"/>
                          <a:ea typeface="BIZ UD明朝 Medium" panose="02020500000000000000" pitchFamily="17" charset="-128"/>
                        </a:rPr>
                        <a:t>研修等での学びと自部署で実施する感染対策を照合し、疑問等を上司や先輩に対して報告することができる</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marR="0" lvl="0" indent="0" algn="ctr" defTabSz="685800" rtl="0" eaLnBrk="1" fontAlgn="auto" latinLnBrk="0" hangingPunct="1">
                        <a:lnSpc>
                          <a:spcPts val="8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BIZ UD明朝 Medium" panose="02020500000000000000" pitchFamily="17" charset="-128"/>
                          <a:ea typeface="BIZ UD明朝 Medium" panose="02020500000000000000" pitchFamily="17" charset="-128"/>
                          <a:cs typeface="+mn-cs"/>
                        </a:rPr>
                        <a:t>□</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4">
                        <a:lumMod val="60000"/>
                        <a:lumOff val="40000"/>
                      </a:schemeClr>
                    </a:solidFill>
                  </a:tcPr>
                </a:tc>
                <a:tc>
                  <a:txBody>
                    <a:bodyPr/>
                    <a:lstStyle/>
                    <a:p>
                      <a:pPr algn="l">
                        <a:lnSpc>
                          <a:spcPts val="800"/>
                        </a:lnSpc>
                      </a:pPr>
                      <a:r>
                        <a:rPr kumimoji="1" lang="ja-JP" altLang="en-US" sz="700" dirty="0">
                          <a:latin typeface="BIZ UD明朝 Medium" panose="02020500000000000000" pitchFamily="17" charset="-128"/>
                          <a:ea typeface="BIZ UD明朝 Medium" panose="02020500000000000000" pitchFamily="17" charset="-128"/>
                        </a:rPr>
                        <a:t>研修等での学びと自部署で実施する感染対策を照合し、部署内の感染対策上の課題に気づき、改善のために建設的な意見を上司や感染対策委員に述べ、改善活動に参画できる</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4">
                        <a:lumMod val="60000"/>
                        <a:lumOff val="40000"/>
                      </a:schemeClr>
                    </a:solidFill>
                  </a:tcPr>
                </a:tc>
                <a:tc>
                  <a:txBody>
                    <a:bodyPr/>
                    <a:lstStyle/>
                    <a:p>
                      <a:pPr marL="0" marR="0" lvl="0" indent="0" algn="ctr" defTabSz="685800" rtl="0" eaLnBrk="1" fontAlgn="auto" latinLnBrk="0" hangingPunct="1">
                        <a:lnSpc>
                          <a:spcPts val="8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BIZ UD明朝 Medium" panose="02020500000000000000" pitchFamily="17" charset="-128"/>
                          <a:ea typeface="BIZ UD明朝 Medium" panose="02020500000000000000" pitchFamily="17" charset="-128"/>
                          <a:cs typeface="+mn-cs"/>
                        </a:rPr>
                        <a:t>□</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algn="l">
                        <a:lnSpc>
                          <a:spcPts val="800"/>
                        </a:lnSpc>
                      </a:pPr>
                      <a:r>
                        <a:rPr kumimoji="1" lang="ja-JP" altLang="en-US" sz="700" dirty="0">
                          <a:latin typeface="BIZ UD明朝 Medium" panose="02020500000000000000" pitchFamily="17" charset="-128"/>
                          <a:ea typeface="BIZ UD明朝 Medium" panose="02020500000000000000" pitchFamily="17" charset="-128"/>
                        </a:rPr>
                        <a:t>部署内（施設内）のリスク評価を行い、課題を明確化し、改善活動に向け主体的に取り組める</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marL="0" marR="0" lvl="0" indent="0" algn="ctr" defTabSz="685800" rtl="0" eaLnBrk="1" fontAlgn="auto" latinLnBrk="0" hangingPunct="1">
                        <a:lnSpc>
                          <a:spcPts val="8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BIZ UD明朝 Medium" panose="02020500000000000000" pitchFamily="17" charset="-128"/>
                          <a:ea typeface="BIZ UD明朝 Medium" panose="02020500000000000000" pitchFamily="17" charset="-128"/>
                          <a:cs typeface="+mn-cs"/>
                        </a:rPr>
                        <a:t>□</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2">
                        <a:lumMod val="60000"/>
                        <a:lumOff val="40000"/>
                      </a:schemeClr>
                    </a:solidFill>
                  </a:tcPr>
                </a:tc>
                <a:tc>
                  <a:txBody>
                    <a:bodyPr/>
                    <a:lstStyle/>
                    <a:p>
                      <a:pPr algn="l">
                        <a:lnSpc>
                          <a:spcPts val="800"/>
                        </a:lnSpc>
                      </a:pPr>
                      <a:r>
                        <a:rPr kumimoji="1" lang="ja-JP" altLang="en-US" sz="700" dirty="0">
                          <a:latin typeface="BIZ UD明朝 Medium" panose="02020500000000000000" pitchFamily="17" charset="-128"/>
                          <a:ea typeface="BIZ UD明朝 Medium" panose="02020500000000000000" pitchFamily="17" charset="-128"/>
                        </a:rPr>
                        <a:t>施設内全体の感染対策の実施状況を評価し、指導・教育計画の立案や整備が行える</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867083515"/>
                  </a:ext>
                </a:extLst>
              </a:tr>
              <a:tr h="511354">
                <a:tc>
                  <a:txBody>
                    <a:bodyPr/>
                    <a:lstStyle/>
                    <a:p>
                      <a:pPr algn="l">
                        <a:lnSpc>
                          <a:spcPct val="100000"/>
                        </a:lnSpc>
                      </a:pPr>
                      <a:r>
                        <a:rPr kumimoji="1" lang="ja-JP" altLang="en-US" sz="900" b="1" dirty="0">
                          <a:solidFill>
                            <a:schemeClr val="bg1"/>
                          </a:solidFill>
                          <a:latin typeface="BIZ UD明朝 Medium" panose="02020500000000000000" pitchFamily="17" charset="-128"/>
                          <a:ea typeface="BIZ UD明朝 Medium" panose="02020500000000000000" pitchFamily="17" charset="-128"/>
                        </a:rPr>
                        <a:t>院内に</a:t>
                      </a:r>
                      <a:endParaRPr kumimoji="1" lang="en-US" altLang="ja-JP" sz="900" b="1" dirty="0">
                        <a:solidFill>
                          <a:schemeClr val="bg1"/>
                        </a:solidFill>
                        <a:latin typeface="BIZ UD明朝 Medium" panose="02020500000000000000" pitchFamily="17" charset="-128"/>
                        <a:ea typeface="BIZ UD明朝 Medium" panose="02020500000000000000" pitchFamily="17" charset="-128"/>
                      </a:endParaRPr>
                    </a:p>
                    <a:p>
                      <a:pPr algn="l">
                        <a:lnSpc>
                          <a:spcPct val="100000"/>
                        </a:lnSpc>
                      </a:pPr>
                      <a:r>
                        <a:rPr kumimoji="1" lang="ja-JP" altLang="en-US" sz="900" b="1" dirty="0">
                          <a:solidFill>
                            <a:schemeClr val="bg1"/>
                          </a:solidFill>
                          <a:latin typeface="BIZ UD明朝 Medium" panose="02020500000000000000" pitchFamily="17" charset="-128"/>
                          <a:ea typeface="BIZ UD明朝 Medium" panose="02020500000000000000" pitchFamily="17" charset="-128"/>
                        </a:rPr>
                        <a:t>おける</a:t>
                      </a:r>
                      <a:endParaRPr kumimoji="1" lang="en-US" altLang="ja-JP" sz="900" b="1" dirty="0">
                        <a:solidFill>
                          <a:schemeClr val="bg1"/>
                        </a:solidFill>
                        <a:latin typeface="BIZ UD明朝 Medium" panose="02020500000000000000" pitchFamily="17" charset="-128"/>
                        <a:ea typeface="BIZ UD明朝 Medium" panose="02020500000000000000" pitchFamily="17" charset="-128"/>
                      </a:endParaRPr>
                    </a:p>
                    <a:p>
                      <a:pPr algn="l">
                        <a:lnSpc>
                          <a:spcPct val="100000"/>
                        </a:lnSpc>
                      </a:pPr>
                      <a:r>
                        <a:rPr kumimoji="1" lang="ja-JP" altLang="en-US" sz="900" b="1" dirty="0">
                          <a:solidFill>
                            <a:schemeClr val="bg1"/>
                          </a:solidFill>
                          <a:latin typeface="BIZ UD明朝 Medium" panose="02020500000000000000" pitchFamily="17" charset="-128"/>
                          <a:ea typeface="BIZ UD明朝 Medium" panose="02020500000000000000" pitchFamily="17" charset="-128"/>
                        </a:rPr>
                        <a:t>役割等</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2060"/>
                    </a:solidFill>
                  </a:tcPr>
                </a:tc>
                <a:tc>
                  <a:txBody>
                    <a:bodyPr/>
                    <a:lstStyle/>
                    <a:p>
                      <a:pPr algn="ctr">
                        <a:lnSpc>
                          <a:spcPts val="800"/>
                        </a:lnSpc>
                      </a:pPr>
                      <a:r>
                        <a:rPr kumimoji="1" lang="ja-JP" altLang="en-US" sz="800" dirty="0">
                          <a:latin typeface="BIZ UD明朝 Medium" panose="02020500000000000000" pitchFamily="17" charset="-128"/>
                          <a:ea typeface="BIZ UD明朝 Medium" panose="02020500000000000000" pitchFamily="17" charset="-128"/>
                        </a:rPr>
                        <a:t>□</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60000"/>
                        <a:lumOff val="40000"/>
                      </a:schemeClr>
                    </a:solidFill>
                  </a:tcPr>
                </a:tc>
                <a:tc>
                  <a:txBody>
                    <a:bodyPr/>
                    <a:lstStyle/>
                    <a:p>
                      <a:pPr algn="l">
                        <a:lnSpc>
                          <a:spcPts val="800"/>
                        </a:lnSpc>
                      </a:pPr>
                      <a:r>
                        <a:rPr kumimoji="1" lang="ja-JP" altLang="en-US" sz="700" dirty="0">
                          <a:latin typeface="BIZ UD明朝 Medium" panose="02020500000000000000" pitchFamily="17" charset="-128"/>
                          <a:ea typeface="BIZ UD明朝 Medium" panose="02020500000000000000" pitchFamily="17" charset="-128"/>
                        </a:rPr>
                        <a:t>部署内感染対策グループメンバー</a:t>
                      </a:r>
                    </a:p>
                    <a:p>
                      <a:pPr algn="l">
                        <a:lnSpc>
                          <a:spcPts val="800"/>
                        </a:lnSpc>
                      </a:pPr>
                      <a:r>
                        <a:rPr kumimoji="1" lang="ja-JP" altLang="en-US" sz="700" dirty="0">
                          <a:latin typeface="BIZ UD明朝 Medium" panose="02020500000000000000" pitchFamily="17" charset="-128"/>
                          <a:ea typeface="BIZ UD明朝 Medium" panose="02020500000000000000" pitchFamily="17" charset="-128"/>
                        </a:rPr>
                        <a:t>部署内リンクナース</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685800" rtl="0" eaLnBrk="1" fontAlgn="auto" latinLnBrk="0" hangingPunct="1">
                        <a:lnSpc>
                          <a:spcPts val="8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BIZ UD明朝 Medium" panose="02020500000000000000" pitchFamily="17" charset="-128"/>
                          <a:ea typeface="BIZ UD明朝 Medium" panose="02020500000000000000" pitchFamily="17" charset="-128"/>
                          <a:cs typeface="+mn-cs"/>
                        </a:rPr>
                        <a:t>□</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4">
                        <a:lumMod val="20000"/>
                        <a:lumOff val="80000"/>
                      </a:schemeClr>
                    </a:solidFill>
                  </a:tcPr>
                </a:tc>
                <a:tc>
                  <a:txBody>
                    <a:bodyPr/>
                    <a:lstStyle/>
                    <a:p>
                      <a:pPr algn="l">
                        <a:lnSpc>
                          <a:spcPts val="800"/>
                        </a:lnSpc>
                      </a:pPr>
                      <a:r>
                        <a:rPr kumimoji="1" lang="ja-JP" altLang="en-US" sz="700" dirty="0">
                          <a:latin typeface="BIZ UD明朝 Medium" panose="02020500000000000000" pitchFamily="17" charset="-128"/>
                          <a:ea typeface="BIZ UD明朝 Medium" panose="02020500000000000000" pitchFamily="17" charset="-128"/>
                        </a:rPr>
                        <a:t>部署内リンクナース</a:t>
                      </a:r>
                    </a:p>
                    <a:p>
                      <a:pPr algn="l">
                        <a:lnSpc>
                          <a:spcPts val="800"/>
                        </a:lnSpc>
                      </a:pPr>
                      <a:r>
                        <a:rPr kumimoji="1" lang="en-US" altLang="ja-JP" sz="700" dirty="0" err="1">
                          <a:latin typeface="BIZ UD明朝 Medium" panose="02020500000000000000" pitchFamily="17" charset="-128"/>
                          <a:ea typeface="BIZ UD明朝 Medium" panose="02020500000000000000" pitchFamily="17" charset="-128"/>
                        </a:rPr>
                        <a:t>InfectionControlTeam</a:t>
                      </a:r>
                      <a:r>
                        <a:rPr kumimoji="1" lang="ja-JP" altLang="en-US" sz="700" dirty="0">
                          <a:latin typeface="BIZ UD明朝 Medium" panose="02020500000000000000" pitchFamily="17" charset="-128"/>
                          <a:ea typeface="BIZ UD明朝 Medium" panose="02020500000000000000" pitchFamily="17" charset="-128"/>
                        </a:rPr>
                        <a:t>メンバー</a:t>
                      </a:r>
                    </a:p>
                    <a:p>
                      <a:pPr algn="l">
                        <a:lnSpc>
                          <a:spcPts val="800"/>
                        </a:lnSpc>
                      </a:pPr>
                      <a:r>
                        <a:rPr kumimoji="1" lang="ja-JP" altLang="en-US" sz="700" dirty="0">
                          <a:latin typeface="BIZ UD明朝 Medium" panose="02020500000000000000" pitchFamily="17" charset="-128"/>
                          <a:ea typeface="BIZ UD明朝 Medium" panose="02020500000000000000" pitchFamily="17" charset="-128"/>
                        </a:rPr>
                        <a:t>感染対策委員会委員</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4">
                        <a:lumMod val="20000"/>
                        <a:lumOff val="80000"/>
                      </a:schemeClr>
                    </a:solidFill>
                  </a:tcPr>
                </a:tc>
                <a:tc>
                  <a:txBody>
                    <a:bodyPr/>
                    <a:lstStyle/>
                    <a:p>
                      <a:pPr marL="0" marR="0" lvl="0" indent="0" algn="ctr" defTabSz="685800" rtl="0" eaLnBrk="1" fontAlgn="auto" latinLnBrk="0" hangingPunct="1">
                        <a:lnSpc>
                          <a:spcPts val="8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BIZ UD明朝 Medium" panose="02020500000000000000" pitchFamily="17" charset="-128"/>
                          <a:ea typeface="BIZ UD明朝 Medium" panose="02020500000000000000" pitchFamily="17" charset="-128"/>
                          <a:cs typeface="+mn-cs"/>
                        </a:rPr>
                        <a:t>□</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60000"/>
                        <a:lumOff val="40000"/>
                      </a:schemeClr>
                    </a:solidFill>
                  </a:tcPr>
                </a:tc>
                <a:tc>
                  <a:txBody>
                    <a:bodyPr/>
                    <a:lstStyle/>
                    <a:p>
                      <a:pPr algn="l">
                        <a:lnSpc>
                          <a:spcPts val="800"/>
                        </a:lnSpc>
                      </a:pPr>
                      <a:r>
                        <a:rPr kumimoji="1" lang="ja-JP" altLang="en-US" sz="700" dirty="0">
                          <a:latin typeface="BIZ UD明朝 Medium" panose="02020500000000000000" pitchFamily="17" charset="-128"/>
                          <a:ea typeface="BIZ UD明朝 Medium" panose="02020500000000000000" pitchFamily="17" charset="-128"/>
                        </a:rPr>
                        <a:t>部署内リンクナース</a:t>
                      </a:r>
                    </a:p>
                    <a:p>
                      <a:pPr algn="l">
                        <a:lnSpc>
                          <a:spcPts val="800"/>
                        </a:lnSpc>
                      </a:pPr>
                      <a:r>
                        <a:rPr kumimoji="1" lang="en-US" altLang="ja-JP" sz="700" dirty="0" err="1">
                          <a:latin typeface="BIZ UD明朝 Medium" panose="02020500000000000000" pitchFamily="17" charset="-128"/>
                          <a:ea typeface="BIZ UD明朝 Medium" panose="02020500000000000000" pitchFamily="17" charset="-128"/>
                        </a:rPr>
                        <a:t>InfectionControlTeam</a:t>
                      </a:r>
                      <a:r>
                        <a:rPr kumimoji="1" lang="ja-JP" altLang="en-US" sz="700" dirty="0">
                          <a:latin typeface="BIZ UD明朝 Medium" panose="02020500000000000000" pitchFamily="17" charset="-128"/>
                          <a:ea typeface="BIZ UD明朝 Medium" panose="02020500000000000000" pitchFamily="17" charset="-128"/>
                        </a:rPr>
                        <a:t>メンバー</a:t>
                      </a:r>
                    </a:p>
                    <a:p>
                      <a:pPr algn="l">
                        <a:lnSpc>
                          <a:spcPts val="800"/>
                        </a:lnSpc>
                      </a:pPr>
                      <a:r>
                        <a:rPr kumimoji="1" lang="ja-JP" altLang="en-US" sz="700" dirty="0">
                          <a:latin typeface="BIZ UD明朝 Medium" panose="02020500000000000000" pitchFamily="17" charset="-128"/>
                          <a:ea typeface="BIZ UD明朝 Medium" panose="02020500000000000000" pitchFamily="17" charset="-128"/>
                        </a:rPr>
                        <a:t>感染対策委員会委員</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60000"/>
                        <a:lumOff val="40000"/>
                      </a:schemeClr>
                    </a:solidFill>
                  </a:tcPr>
                </a:tc>
                <a:tc>
                  <a:txBody>
                    <a:bodyPr/>
                    <a:lstStyle/>
                    <a:p>
                      <a:pPr marL="0" marR="0" lvl="0" indent="0" algn="ctr" defTabSz="685800" rtl="0" eaLnBrk="1" fontAlgn="auto" latinLnBrk="0" hangingPunct="1">
                        <a:lnSpc>
                          <a:spcPts val="800"/>
                        </a:lnSpc>
                        <a:spcBef>
                          <a:spcPts val="0"/>
                        </a:spcBef>
                        <a:spcAft>
                          <a:spcPts val="0"/>
                        </a:spcAft>
                        <a:buClrTx/>
                        <a:buSzTx/>
                        <a:buFontTx/>
                        <a:buNone/>
                        <a:tabLst/>
                        <a:defRPr/>
                      </a:pPr>
                      <a:r>
                        <a:rPr kumimoji="1" lang="ja-JP" altLang="en-US" sz="800" b="0" i="0" u="none" strike="noStrike" kern="1200" cap="none" spc="0" normalizeH="0" baseline="0" noProof="0">
                          <a:ln>
                            <a:noFill/>
                          </a:ln>
                          <a:solidFill>
                            <a:prstClr val="black"/>
                          </a:solidFill>
                          <a:effectLst/>
                          <a:uLnTx/>
                          <a:uFillTx/>
                          <a:latin typeface="BIZ UD明朝 Medium" panose="02020500000000000000" pitchFamily="17" charset="-128"/>
                          <a:ea typeface="BIZ UD明朝 Medium" panose="02020500000000000000" pitchFamily="17" charset="-128"/>
                          <a:cs typeface="+mn-cs"/>
                        </a:rPr>
                        <a:t>□</a:t>
                      </a:r>
                      <a:endParaRPr kumimoji="1" lang="ja-JP" altLang="en-US" sz="800" b="0" i="0" u="none" strike="noStrike" kern="1200" cap="none" spc="0" normalizeH="0" baseline="0" noProof="0" dirty="0">
                        <a:ln>
                          <a:noFill/>
                        </a:ln>
                        <a:solidFill>
                          <a:prstClr val="black"/>
                        </a:solidFill>
                        <a:effectLst/>
                        <a:uLnTx/>
                        <a:uFillTx/>
                        <a:latin typeface="BIZ UD明朝 Medium" panose="02020500000000000000" pitchFamily="17" charset="-128"/>
                        <a:ea typeface="BIZ UD明朝 Medium" panose="02020500000000000000" pitchFamily="17" charset="-128"/>
                        <a:cs typeface="+mn-cs"/>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2">
                        <a:lumMod val="20000"/>
                        <a:lumOff val="80000"/>
                      </a:schemeClr>
                    </a:solidFill>
                  </a:tcPr>
                </a:tc>
                <a:tc>
                  <a:txBody>
                    <a:bodyPr/>
                    <a:lstStyle/>
                    <a:p>
                      <a:pPr algn="l">
                        <a:lnSpc>
                          <a:spcPts val="800"/>
                        </a:lnSpc>
                      </a:pPr>
                      <a:r>
                        <a:rPr kumimoji="1" lang="ja-JP" altLang="en-US" sz="700" dirty="0">
                          <a:latin typeface="BIZ UD明朝 Medium" panose="02020500000000000000" pitchFamily="17" charset="-128"/>
                          <a:ea typeface="BIZ UD明朝 Medium" panose="02020500000000000000" pitchFamily="17" charset="-128"/>
                        </a:rPr>
                        <a:t>施設内コアリンクナース</a:t>
                      </a:r>
                      <a:r>
                        <a:rPr kumimoji="1" lang="en-US" altLang="ja-JP" sz="700" dirty="0" err="1">
                          <a:latin typeface="BIZ UD明朝 Medium" panose="02020500000000000000" pitchFamily="17" charset="-128"/>
                          <a:ea typeface="BIZ UD明朝 Medium" panose="02020500000000000000" pitchFamily="17" charset="-128"/>
                        </a:rPr>
                        <a:t>InfectionControlTeam</a:t>
                      </a:r>
                      <a:r>
                        <a:rPr kumimoji="1" lang="ja-JP" altLang="en-US" sz="700" dirty="0">
                          <a:latin typeface="BIZ UD明朝 Medium" panose="02020500000000000000" pitchFamily="17" charset="-128"/>
                          <a:ea typeface="BIZ UD明朝 Medium" panose="02020500000000000000" pitchFamily="17" charset="-128"/>
                        </a:rPr>
                        <a:t>メンバー</a:t>
                      </a:r>
                    </a:p>
                    <a:p>
                      <a:pPr algn="l">
                        <a:lnSpc>
                          <a:spcPts val="800"/>
                        </a:lnSpc>
                      </a:pPr>
                      <a:r>
                        <a:rPr kumimoji="1" lang="ja-JP" altLang="en-US" sz="700" dirty="0">
                          <a:latin typeface="BIZ UD明朝 Medium" panose="02020500000000000000" pitchFamily="17" charset="-128"/>
                          <a:ea typeface="BIZ UD明朝 Medium" panose="02020500000000000000" pitchFamily="17" charset="-128"/>
                        </a:rPr>
                        <a:t>感染対策委員会委員</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3200836906"/>
                  </a:ext>
                </a:extLst>
              </a:tr>
            </a:tbl>
          </a:graphicData>
        </a:graphic>
      </p:graphicFrame>
    </p:spTree>
    <p:extLst>
      <p:ext uri="{BB962C8B-B14F-4D97-AF65-F5344CB8AC3E}">
        <p14:creationId xmlns:p14="http://schemas.microsoft.com/office/powerpoint/2010/main" val="47736629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448</TotalTime>
  <Words>1214</Words>
  <Application>Microsoft Office PowerPoint</Application>
  <PresentationFormat>A4 210 x 297 mm</PresentationFormat>
  <Paragraphs>142</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BIZ UDゴシック</vt:lpstr>
      <vt:lpstr>BIZ UD明朝 Medium</vt:lpstr>
      <vt:lpstr>Meiryo</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山岡　優士</dc:creator>
  <cp:lastModifiedBy>山岡　優士</cp:lastModifiedBy>
  <cp:revision>71</cp:revision>
  <cp:lastPrinted>2024-10-30T11:32:34Z</cp:lastPrinted>
  <dcterms:created xsi:type="dcterms:W3CDTF">2024-10-11T05:39:04Z</dcterms:created>
  <dcterms:modified xsi:type="dcterms:W3CDTF">2024-10-30T11:34:10Z</dcterms:modified>
</cp:coreProperties>
</file>