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6" r:id="rId4"/>
    <p:sldId id="262" r:id="rId5"/>
  </p:sldIdLst>
  <p:sldSz cx="9144000" cy="6858000" type="overhead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0"/>
    <p:restoredTop sz="93135"/>
  </p:normalViewPr>
  <p:slideViewPr>
    <p:cSldViewPr snapToGrid="0" snapToObjects="1">
      <p:cViewPr varScale="1">
        <p:scale>
          <a:sx n="93" d="100"/>
          <a:sy n="93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0DF1B-0478-4A2A-86EA-FD5C71E1F127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9FC45-0DF6-46DA-BC37-FE441B9A04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9FC45-0DF6-46DA-BC37-FE441B9A04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25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9FC45-0DF6-46DA-BC37-FE441B9A04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7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9FC45-0DF6-46DA-BC37-FE441B9A04B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78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9FC45-0DF6-46DA-BC37-FE441B9A04B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685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18E7-97AF-497C-9B06-E02F92AECD99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52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0566-D0E7-4B6E-BED4-B8DE54252D54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70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83F31-1BE7-45B7-90E4-0DD263AF4109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32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1E303-D910-49F2-9384-213634A0E652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19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46F1A-F3AE-4A05-894F-A655963E6482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27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0A5D-A987-4972-A993-53AAB5F5959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85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0E53-8711-4989-A35F-5033964809BB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44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1808-687B-41DC-80B9-387686FF4F13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22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F973B-5AB5-4A79-B46D-590E08877569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71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E0C3-E2E5-4C36-A7C6-E90CF8E5413D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34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1BD1F-DC73-4455-BD47-CCFC0382BC83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1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97D1-91FC-468E-82C5-243300041E49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FDBBE-EF4A-3347-BD8B-5CDE80776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6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57697BD-B2BA-534E-B20E-CCB487FCB2A1}"/>
              </a:ext>
            </a:extLst>
          </p:cNvPr>
          <p:cNvSpPr/>
          <p:nvPr/>
        </p:nvSpPr>
        <p:spPr>
          <a:xfrm>
            <a:off x="444441" y="742995"/>
            <a:ext cx="8566890" cy="594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２基の研究炉の稼働状況等は以下のとおりです。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・京都大学研究用原子炉（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KUR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：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Kyoto University Research Reactor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）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 </a:t>
            </a:r>
            <a:r>
              <a:rPr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KUR</a:t>
            </a:r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は定期検査等の期間及び年末年始を除き、通常、週単位で火曜から木曜日まで連続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 運転を行っており、令和５年度の運転実績、令和６年度の運転予定は次のとおりです。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>
              <a:lnSpc>
                <a:spcPts val="300"/>
              </a:lnSpc>
            </a:pPr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令和５年度：令和５年７月２５日～令和６年２月１５日（全運転時間 </a:t>
            </a:r>
            <a:r>
              <a:rPr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930</a:t>
            </a:r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時間）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令和６年度：令和６年７月２３日～令和７年２月６日まで運転予定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・京都大学臨界集合体実験装置（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KUCA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：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Kyoto University Critical Assembly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）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</a:t>
            </a:r>
            <a:r>
              <a:rPr lang="en-US" altLang="ja-JP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KUCA</a:t>
            </a:r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は定期検査等の期間及び年末年始を除き、通常、１日を単位として運転を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行っておりますが、現在、低濃縮燃料での運転切り替え対応のため、令和３年７月下旬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から運転を休止中です。今のところ、令和６年度中には低濃縮燃料による運転を開始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できるよう準備を進めています。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>
              <a:lnSpc>
                <a:spcPts val="1200"/>
              </a:lnSpc>
            </a:pP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en-US" altLang="ja-JP" sz="1400" dirty="0">
                <a:latin typeface="MS Gothic" panose="020B0609070205080204" pitchFamily="49" charset="-128"/>
                <a:ea typeface="MS Gothic" panose="020B0609070205080204" pitchFamily="49" charset="-128"/>
              </a:rPr>
              <a:t>【</a:t>
            </a:r>
            <a:r>
              <a:rPr lang="ja-JP" altLang="en-US" sz="1400" dirty="0">
                <a:latin typeface="MS Gothic" panose="020B0609070205080204" pitchFamily="49" charset="-128"/>
                <a:ea typeface="MS Gothic" panose="020B0609070205080204" pitchFamily="49" charset="-128"/>
              </a:rPr>
              <a:t>参考</a:t>
            </a:r>
            <a:r>
              <a:rPr lang="en-US" altLang="ja-JP" sz="1400" dirty="0">
                <a:latin typeface="MS Gothic" panose="020B0609070205080204" pitchFamily="49" charset="-128"/>
                <a:ea typeface="MS Gothic" panose="020B0609070205080204" pitchFamily="49" charset="-128"/>
              </a:rPr>
              <a:t>】</a:t>
            </a:r>
          </a:p>
          <a:p>
            <a:pPr algn="just" hangingPunct="0"/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</a:t>
            </a:r>
            <a:endParaRPr lang="en-US" altLang="ja-JP" sz="1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878E53-AABA-2343-B610-CBF1DCA6E46C}"/>
              </a:ext>
            </a:extLst>
          </p:cNvPr>
          <p:cNvSpPr txBox="1"/>
          <p:nvPr/>
        </p:nvSpPr>
        <p:spPr>
          <a:xfrm>
            <a:off x="2398426" y="29680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718C9750-EFA3-4348-84DE-1E556E6BC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69626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HG丸ｺﾞｼｯｸM-PRO" pitchFamily="50" charset="-128"/>
              </a:rPr>
              <a:t>京都大学における施設の稼働状況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34425-6ED2-4573-9DC1-9D474B004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9020D84-6ADF-4C0E-9495-68F48DEAC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199" y="4495687"/>
            <a:ext cx="1706240" cy="1343798"/>
          </a:xfrm>
          <a:prstGeom prst="rect">
            <a:avLst/>
          </a:prstGeom>
        </p:spPr>
      </p:pic>
      <p:sp>
        <p:nvSpPr>
          <p:cNvPr id="8" name="正方形/長方形 5">
            <a:extLst>
              <a:ext uri="{FF2B5EF4-FFF2-40B4-BE49-F238E27FC236}">
                <a16:creationId xmlns:a16="http://schemas.microsoft.com/office/drawing/2014/main" id="{2368F409-7365-4A0A-A3B0-57A803970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696" y="5637644"/>
            <a:ext cx="13586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KUR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の炉心</a:t>
            </a:r>
          </a:p>
        </p:txBody>
      </p:sp>
      <p:pic>
        <p:nvPicPr>
          <p:cNvPr id="10" name="Picture 6" descr="http://www.rri.kyoto-u.ac.jp/CAD/p10100052.jpg">
            <a:extLst>
              <a:ext uri="{FF2B5EF4-FFF2-40B4-BE49-F238E27FC236}">
                <a16:creationId xmlns:a16="http://schemas.microsoft.com/office/drawing/2014/main" id="{B9740F8A-A9E0-40F3-A1BF-2D9D925A8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63925" y="4503718"/>
            <a:ext cx="1080233" cy="81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8" descr="http://www.rri.kyoto-u.ac.jp/CAD/p10100152.jpg">
            <a:extLst>
              <a:ext uri="{FF2B5EF4-FFF2-40B4-BE49-F238E27FC236}">
                <a16:creationId xmlns:a16="http://schemas.microsoft.com/office/drawing/2014/main" id="{66D2567B-7A09-4EF9-A964-6275A5A00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64295" y="5436137"/>
            <a:ext cx="1081704" cy="811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5">
            <a:extLst>
              <a:ext uri="{FF2B5EF4-FFF2-40B4-BE49-F238E27FC236}">
                <a16:creationId xmlns:a16="http://schemas.microsoft.com/office/drawing/2014/main" id="{A765A688-0B30-41AF-B7B8-8A787F716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583" y="4504705"/>
            <a:ext cx="2145671" cy="164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 KUR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の概要について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・ｽｲﾐﾝｸﾞﾌﾟｰﾙﾀﾝｸ型原子炉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・最大熱出力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5,000kW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・中性子を利用した物理学、化学、生物学、工学、農学、医学等の幅広い実験研究等に使用。</a:t>
            </a:r>
          </a:p>
        </p:txBody>
      </p:sp>
      <p:sp>
        <p:nvSpPr>
          <p:cNvPr id="13" name="正方形/長方形 5">
            <a:extLst>
              <a:ext uri="{FF2B5EF4-FFF2-40B4-BE49-F238E27FC236}">
                <a16:creationId xmlns:a16="http://schemas.microsoft.com/office/drawing/2014/main" id="{929E8453-117D-4046-A6D6-A88EFCA5F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731" y="4504743"/>
            <a:ext cx="258023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《 KUCA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の概要について 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》</a:t>
            </a: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・炉心の組換えが容易な原子炉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・最大熱出力 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100W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・炉物理研究、国内外の学生実験教育等に使用。</a:t>
            </a:r>
          </a:p>
        </p:txBody>
      </p:sp>
      <p:sp>
        <p:nvSpPr>
          <p:cNvPr id="15" name="正方形/長方形 5">
            <a:extLst>
              <a:ext uri="{FF2B5EF4-FFF2-40B4-BE49-F238E27FC236}">
                <a16:creationId xmlns:a16="http://schemas.microsoft.com/office/drawing/2014/main" id="{A71FF1D3-D67B-4B40-9126-9B5AE7CF1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803" y="6228145"/>
            <a:ext cx="41895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KUCA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の炉心（上：固体減速炉心、下：固体減速炉心）</a:t>
            </a:r>
          </a:p>
        </p:txBody>
      </p: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D054FE4A-0BF6-4CBB-86CD-873DB986F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9922" y="66063"/>
            <a:ext cx="1035861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/>
              <a:t>資料</a:t>
            </a:r>
            <a:r>
              <a:rPr lang="en-US" altLang="ja-JP" sz="2000"/>
              <a:t>3-1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0501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6878E53-AABA-2343-B610-CBF1DCA6E46C}"/>
              </a:ext>
            </a:extLst>
          </p:cNvPr>
          <p:cNvSpPr txBox="1"/>
          <p:nvPr/>
        </p:nvSpPr>
        <p:spPr>
          <a:xfrm>
            <a:off x="2398426" y="29680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718C9750-EFA3-4348-84DE-1E556E6BC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69626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HG丸ｺﾞｼｯｸM-PRO" pitchFamily="50" charset="-128"/>
              </a:rPr>
              <a:t>京都大学における事故等事案について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2C8BAC2-2C7C-4FF5-AA55-A1F56C75D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E7353D-8FC0-4B92-8873-B023923CFBFC}"/>
              </a:ext>
            </a:extLst>
          </p:cNvPr>
          <p:cNvSpPr/>
          <p:nvPr/>
        </p:nvSpPr>
        <p:spPr>
          <a:xfrm>
            <a:off x="400872" y="1059837"/>
            <a:ext cx="851452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hangingPunct="0">
              <a:buFont typeface="Wingdings" panose="05000000000000000000" pitchFamily="2" charset="2"/>
              <a:buChar char="l"/>
            </a:pPr>
            <a:r>
              <a:rPr lang="ja-JP" altLang="en-US" sz="2000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京都大学研究用原子炉（ＫＵＲ）の自動停止について</a:t>
            </a:r>
            <a:endParaRPr lang="en-US" altLang="ja-JP" sz="2000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sz="2000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ＫＵＲは、出力</a:t>
            </a:r>
            <a:r>
              <a:rPr lang="en-US" altLang="ja-JP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5,000kW</a:t>
            </a:r>
            <a:r>
              <a:rPr lang="ja-JP" altLang="en-US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で運転中の令和５年８月２４日に落雷による瞬時的な停電（約</a:t>
            </a:r>
            <a:r>
              <a:rPr lang="en-US" altLang="ja-JP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0.45</a:t>
            </a:r>
            <a:r>
              <a:rPr lang="ja-JP" altLang="en-US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秒間）により、自動停止（スクラム）しました。</a:t>
            </a:r>
            <a:endParaRPr lang="en-US" altLang="ja-JP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その際、ＫＵＲは安全に停止しており、炉室内外の放射線量も通常の値で問題ありませんでした。</a:t>
            </a:r>
            <a:endParaRPr lang="en-US" altLang="ja-JP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なお、本事象については、原子炉施設等でのトラブル発生時の通報ルールに従い、速やかに大阪府他関係自治体等へ通報するとともに、当研究所ホームページにて公表しました。</a:t>
            </a:r>
            <a:endParaRPr lang="en-US" altLang="ja-JP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endParaRPr lang="en-US" altLang="ja-JP" b="1" i="0" u="none" strike="noStrike" dirty="0">
              <a:solidFill>
                <a:srgbClr val="333333"/>
              </a:solidFill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*スクラムとは：</a:t>
            </a:r>
          </a:p>
          <a:p>
            <a:pPr algn="just" hangingPunct="0"/>
            <a:r>
              <a:rPr lang="ja-JP" altLang="en-US" sz="1600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　原子炉の安全確保において最も重要な機能で、原子炉の運転状態に異常が発生した</a:t>
            </a:r>
            <a:endParaRPr lang="en-US" altLang="ja-JP" sz="1600" b="1" dirty="0">
              <a:solidFill>
                <a:srgbClr val="333333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just" hangingPunct="0"/>
            <a:r>
              <a:rPr lang="ja-JP" altLang="en-US" sz="1600" b="1" dirty="0">
                <a:solidFill>
                  <a:srgbClr val="33333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　　場合に原子炉を緊急停止させること。</a:t>
            </a:r>
          </a:p>
          <a:p>
            <a:pPr algn="just" hangingPunct="0"/>
            <a:endParaRPr lang="ja-JP" altLang="en-US" b="1" i="0" u="none" strike="noStrike" dirty="0">
              <a:solidFill>
                <a:srgbClr val="333333"/>
              </a:solidFill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42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57697BD-B2BA-534E-B20E-CCB487FCB2A1}"/>
              </a:ext>
            </a:extLst>
          </p:cNvPr>
          <p:cNvSpPr/>
          <p:nvPr/>
        </p:nvSpPr>
        <p:spPr>
          <a:xfrm>
            <a:off x="118696" y="899547"/>
            <a:ext cx="89066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b="0" i="0" u="none" strike="noStrike" dirty="0"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施設見学等について</a:t>
            </a:r>
            <a:endParaRPr lang="en-US" altLang="ja-JP" sz="2000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</a:t>
            </a:r>
            <a:r>
              <a:rPr lang="zh-TW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一般公開、桜公開</a:t>
            </a:r>
            <a:endParaRPr lang="en-US" altLang="zh-TW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毎年４月初旬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土・日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に主に地域住民を対象とした一般公開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研究炉等の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施設見学、科学実験コーナー等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、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桜公開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構内の桜見学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を実施。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令和６年度見学者数：４月１日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(254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人）、４月２日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(513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人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</a:p>
          <a:p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・施設見学会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中学生から一般の団体等までを対象とした施設見学会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ミニ講義、施設見学等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を毎月１回実施。令和２年度より新型コロナウイルス感染症による影響で実施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されていなかったが、令和５年９月より再開。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令和５年度施設見学会参加者数：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163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人</a:t>
            </a:r>
          </a:p>
          <a:p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・アトムサイエンス講演会、アトムサイエンス実験教室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講演会は中学生以上が対象、実験教室は中学生が対象で毎年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月頃に実施。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令和５年度：講演会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(86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人参加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は令和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5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28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日にハイブリッドで実施。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　　　　　　実験教室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(21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人参加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は令和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5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11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5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日に対面で実施。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 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 令和６年度：講演会はハイブリッドにより、令和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6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5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日に実施予定。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　　　　　　実験教室は対面により、令和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6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年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10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月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27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日に実施予定。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5418F74-3ED0-5E4A-A826-8070287E1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69626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HG丸ｺﾞｼｯｸM-PRO" pitchFamily="50" charset="-128"/>
              </a:rPr>
              <a:t>住民広報について（その１）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B5A4EE7-4FC3-46D5-A522-A8CFEE03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38647"/>
            <a:ext cx="2057400" cy="365125"/>
          </a:xfrm>
        </p:spPr>
        <p:txBody>
          <a:bodyPr/>
          <a:lstStyle/>
          <a:p>
            <a:fld id="{8CDFDBBE-EF4A-3347-BD8B-5CDE80776C5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459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57697BD-B2BA-534E-B20E-CCB487FCB2A1}"/>
              </a:ext>
            </a:extLst>
          </p:cNvPr>
          <p:cNvSpPr/>
          <p:nvPr/>
        </p:nvSpPr>
        <p:spPr>
          <a:xfrm>
            <a:off x="158262" y="853603"/>
            <a:ext cx="885385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ja-JP" altLang="en-US" sz="2000" dirty="0">
                <a:latin typeface="MS Gothic" panose="020B0609070205080204" pitchFamily="49" charset="-128"/>
                <a:ea typeface="MS Gothic" panose="020B0609070205080204" pitchFamily="49" charset="-128"/>
              </a:rPr>
              <a:t>情報発信等について</a:t>
            </a:r>
            <a:endParaRPr lang="en-US" altLang="ja-JP" sz="20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・地元広報誌「アトムサイエンスくまとり」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地元広報誌として、年２回刊行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(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春・夏号、秋・冬号</a:t>
            </a:r>
            <a:r>
              <a:rPr lang="en-US" altLang="ja-JP" dirty="0">
                <a:latin typeface="MS Gothic" panose="020B0609070205080204" pitchFamily="49" charset="-128"/>
                <a:ea typeface="MS Gothic" panose="020B0609070205080204" pitchFamily="49" charset="-128"/>
              </a:rPr>
              <a:t>)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し、地元関係機関等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へ配布している。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・ＬＩＮＥ公式アカウント「京都大学 複合原子力科学研究所」を開設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令和３年３月に当研究所のＬＩＮＥ公式アカウントを開設し、定期的に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地域住民の方々等へ研究所のニュース、イベント、研究成果等の情報発信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している。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・地元会議での原子力施設の安全管理等に係る定例報告等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b="0" i="0" u="none" strike="noStrike" dirty="0"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　　　熊取町原子力問題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対策協議会</a:t>
            </a:r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　開催日：令和６年７月３０日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b="0" i="0" u="none" strike="noStrike" dirty="0"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　　　泉佐野市原子力問題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対策協議会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　　　　開催日：令和６年８月５日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b="0" i="0" u="none" strike="noStrike" dirty="0"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　　　大阪府原子炉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問題審議会</a:t>
            </a:r>
            <a:endParaRPr lang="en-US" altLang="ja-JP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b="0" i="0" u="none" strike="noStrike" dirty="0">
                <a:effectLst/>
                <a:latin typeface="MS Gothic" panose="020B0609070205080204" pitchFamily="49" charset="-128"/>
                <a:ea typeface="MS Gothic" panose="020B0609070205080204" pitchFamily="49" charset="-128"/>
              </a:rPr>
              <a:t>　　　　開催日：</a:t>
            </a:r>
            <a:r>
              <a:rPr lang="ja-JP" altLang="en-US" dirty="0">
                <a:latin typeface="MS Gothic" panose="020B0609070205080204" pitchFamily="49" charset="-128"/>
                <a:ea typeface="MS Gothic" panose="020B0609070205080204" pitchFamily="49" charset="-128"/>
              </a:rPr>
              <a:t>令和６年８月９日</a:t>
            </a:r>
            <a:endParaRPr lang="en-US" altLang="ja-JP" b="0" i="0" u="none" strike="noStrike" dirty="0">
              <a:effectLst/>
              <a:latin typeface="MS Gothic" panose="020B0609070205080204" pitchFamily="49" charset="-128"/>
              <a:ea typeface="MS Gothic" panose="020B0609070205080204" pitchFamily="49" charset="-128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75418F74-3ED0-5E4A-A826-8070287E1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69626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HG丸ｺﾞｼｯｸM-PRO" pitchFamily="50" charset="-128"/>
              </a:rPr>
              <a:t>住民広報について（その２）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04BED5E-3312-4A93-B292-F1341112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FDBBE-EF4A-3347-BD8B-5CDE80776C5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263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983</Words>
  <Application>Microsoft Office PowerPoint</Application>
  <PresentationFormat>OHP</PresentationFormat>
  <Paragraphs>92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MS Gothic</vt:lpstr>
      <vt:lpstr>MS Gothic</vt:lpstr>
      <vt:lpstr>Arial</vt:lpstr>
      <vt:lpstr>Calibri</vt:lpstr>
      <vt:lpstr>Calibri Light</vt:lpstr>
      <vt:lpstr>Comic Sans MS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yigarash</dc:creator>
  <cp:lastModifiedBy>松本　恵明</cp:lastModifiedBy>
  <cp:revision>74</cp:revision>
  <cp:lastPrinted>2023-06-08T08:49:11Z</cp:lastPrinted>
  <dcterms:created xsi:type="dcterms:W3CDTF">2018-06-25T01:23:17Z</dcterms:created>
  <dcterms:modified xsi:type="dcterms:W3CDTF">2024-08-07T04:52:52Z</dcterms:modified>
</cp:coreProperties>
</file>