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57" r:id="rId4"/>
    <p:sldId id="262" r:id="rId5"/>
    <p:sldId id="258" r:id="rId6"/>
    <p:sldId id="263" r:id="rId7"/>
    <p:sldId id="260" r:id="rId8"/>
    <p:sldId id="264" r:id="rId9"/>
    <p:sldId id="278"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CCFFFF"/>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660"/>
  </p:normalViewPr>
  <p:slideViewPr>
    <p:cSldViewPr snapToGrid="0">
      <p:cViewPr varScale="1">
        <p:scale>
          <a:sx n="69" d="100"/>
          <a:sy n="69" d="100"/>
        </p:scale>
        <p:origin x="215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9D7DD5C-52A6-483A-B693-DC21A9BFFE8E}"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7F3780-8FEF-4595-9B3B-2186B6513780}" type="slidenum">
              <a:rPr kumimoji="1" lang="ja-JP" altLang="en-US" smtClean="0"/>
              <a:t>‹#›</a:t>
            </a:fld>
            <a:endParaRPr kumimoji="1" lang="ja-JP" altLang="en-US"/>
          </a:p>
        </p:txBody>
      </p:sp>
    </p:spTree>
    <p:extLst>
      <p:ext uri="{BB962C8B-B14F-4D97-AF65-F5344CB8AC3E}">
        <p14:creationId xmlns:p14="http://schemas.microsoft.com/office/powerpoint/2010/main" val="2914004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D7DD5C-52A6-483A-B693-DC21A9BFFE8E}"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7F3780-8FEF-4595-9B3B-2186B6513780}" type="slidenum">
              <a:rPr kumimoji="1" lang="ja-JP" altLang="en-US" smtClean="0"/>
              <a:t>‹#›</a:t>
            </a:fld>
            <a:endParaRPr kumimoji="1" lang="ja-JP" altLang="en-US"/>
          </a:p>
        </p:txBody>
      </p:sp>
    </p:spTree>
    <p:extLst>
      <p:ext uri="{BB962C8B-B14F-4D97-AF65-F5344CB8AC3E}">
        <p14:creationId xmlns:p14="http://schemas.microsoft.com/office/powerpoint/2010/main" val="528635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D7DD5C-52A6-483A-B693-DC21A9BFFE8E}"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7F3780-8FEF-4595-9B3B-2186B6513780}" type="slidenum">
              <a:rPr kumimoji="1" lang="ja-JP" altLang="en-US" smtClean="0"/>
              <a:t>‹#›</a:t>
            </a:fld>
            <a:endParaRPr kumimoji="1" lang="ja-JP" altLang="en-US"/>
          </a:p>
        </p:txBody>
      </p:sp>
    </p:spTree>
    <p:extLst>
      <p:ext uri="{BB962C8B-B14F-4D97-AF65-F5344CB8AC3E}">
        <p14:creationId xmlns:p14="http://schemas.microsoft.com/office/powerpoint/2010/main" val="911249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9D7DD5C-52A6-483A-B693-DC21A9BFFE8E}"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7F3780-8FEF-4595-9B3B-2186B6513780}" type="slidenum">
              <a:rPr kumimoji="1" lang="ja-JP" altLang="en-US" smtClean="0"/>
              <a:t>‹#›</a:t>
            </a:fld>
            <a:endParaRPr kumimoji="1" lang="ja-JP" altLang="en-US"/>
          </a:p>
        </p:txBody>
      </p:sp>
    </p:spTree>
    <p:extLst>
      <p:ext uri="{BB962C8B-B14F-4D97-AF65-F5344CB8AC3E}">
        <p14:creationId xmlns:p14="http://schemas.microsoft.com/office/powerpoint/2010/main" val="1312541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9D7DD5C-52A6-483A-B693-DC21A9BFFE8E}" type="datetimeFigureOut">
              <a:rPr kumimoji="1" lang="ja-JP" altLang="en-US" smtClean="0"/>
              <a:t>2025/2/27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7F3780-8FEF-4595-9B3B-2186B6513780}" type="slidenum">
              <a:rPr kumimoji="1" lang="ja-JP" altLang="en-US" smtClean="0"/>
              <a:t>‹#›</a:t>
            </a:fld>
            <a:endParaRPr kumimoji="1" lang="ja-JP" altLang="en-US"/>
          </a:p>
        </p:txBody>
      </p:sp>
    </p:spTree>
    <p:extLst>
      <p:ext uri="{BB962C8B-B14F-4D97-AF65-F5344CB8AC3E}">
        <p14:creationId xmlns:p14="http://schemas.microsoft.com/office/powerpoint/2010/main" val="3177662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9D7DD5C-52A6-483A-B693-DC21A9BFFE8E}"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7F3780-8FEF-4595-9B3B-2186B6513780}" type="slidenum">
              <a:rPr kumimoji="1" lang="ja-JP" altLang="en-US" smtClean="0"/>
              <a:t>‹#›</a:t>
            </a:fld>
            <a:endParaRPr kumimoji="1" lang="ja-JP" altLang="en-US"/>
          </a:p>
        </p:txBody>
      </p:sp>
    </p:spTree>
    <p:extLst>
      <p:ext uri="{BB962C8B-B14F-4D97-AF65-F5344CB8AC3E}">
        <p14:creationId xmlns:p14="http://schemas.microsoft.com/office/powerpoint/2010/main" val="3404382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9D7DD5C-52A6-483A-B693-DC21A9BFFE8E}" type="datetimeFigureOut">
              <a:rPr kumimoji="1" lang="ja-JP" altLang="en-US" smtClean="0"/>
              <a:t>2025/2/27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67F3780-8FEF-4595-9B3B-2186B6513780}" type="slidenum">
              <a:rPr kumimoji="1" lang="ja-JP" altLang="en-US" smtClean="0"/>
              <a:t>‹#›</a:t>
            </a:fld>
            <a:endParaRPr kumimoji="1" lang="ja-JP" altLang="en-US"/>
          </a:p>
        </p:txBody>
      </p:sp>
    </p:spTree>
    <p:extLst>
      <p:ext uri="{BB962C8B-B14F-4D97-AF65-F5344CB8AC3E}">
        <p14:creationId xmlns:p14="http://schemas.microsoft.com/office/powerpoint/2010/main" val="285838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9D7DD5C-52A6-483A-B693-DC21A9BFFE8E}" type="datetimeFigureOut">
              <a:rPr kumimoji="1" lang="ja-JP" altLang="en-US" smtClean="0"/>
              <a:t>2025/2/27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67F3780-8FEF-4595-9B3B-2186B6513780}" type="slidenum">
              <a:rPr kumimoji="1" lang="ja-JP" altLang="en-US" smtClean="0"/>
              <a:t>‹#›</a:t>
            </a:fld>
            <a:endParaRPr kumimoji="1" lang="ja-JP" altLang="en-US"/>
          </a:p>
        </p:txBody>
      </p:sp>
    </p:spTree>
    <p:extLst>
      <p:ext uri="{BB962C8B-B14F-4D97-AF65-F5344CB8AC3E}">
        <p14:creationId xmlns:p14="http://schemas.microsoft.com/office/powerpoint/2010/main" val="4053886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7DD5C-52A6-483A-B693-DC21A9BFFE8E}" type="datetimeFigureOut">
              <a:rPr kumimoji="1" lang="ja-JP" altLang="en-US" smtClean="0"/>
              <a:t>2025/2/27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67F3780-8FEF-4595-9B3B-2186B6513780}" type="slidenum">
              <a:rPr kumimoji="1" lang="ja-JP" altLang="en-US" smtClean="0"/>
              <a:t>‹#›</a:t>
            </a:fld>
            <a:endParaRPr kumimoji="1" lang="ja-JP" altLang="en-US"/>
          </a:p>
        </p:txBody>
      </p:sp>
    </p:spTree>
    <p:extLst>
      <p:ext uri="{BB962C8B-B14F-4D97-AF65-F5344CB8AC3E}">
        <p14:creationId xmlns:p14="http://schemas.microsoft.com/office/powerpoint/2010/main" val="4001355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9D7DD5C-52A6-483A-B693-DC21A9BFFE8E}"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7F3780-8FEF-4595-9B3B-2186B6513780}" type="slidenum">
              <a:rPr kumimoji="1" lang="ja-JP" altLang="en-US" smtClean="0"/>
              <a:t>‹#›</a:t>
            </a:fld>
            <a:endParaRPr kumimoji="1" lang="ja-JP" altLang="en-US"/>
          </a:p>
        </p:txBody>
      </p:sp>
    </p:spTree>
    <p:extLst>
      <p:ext uri="{BB962C8B-B14F-4D97-AF65-F5344CB8AC3E}">
        <p14:creationId xmlns:p14="http://schemas.microsoft.com/office/powerpoint/2010/main" val="175884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9D7DD5C-52A6-483A-B693-DC21A9BFFE8E}" type="datetimeFigureOut">
              <a:rPr kumimoji="1" lang="ja-JP" altLang="en-US" smtClean="0"/>
              <a:t>2025/2/27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7F3780-8FEF-4595-9B3B-2186B6513780}" type="slidenum">
              <a:rPr kumimoji="1" lang="ja-JP" altLang="en-US" smtClean="0"/>
              <a:t>‹#›</a:t>
            </a:fld>
            <a:endParaRPr kumimoji="1" lang="ja-JP" altLang="en-US"/>
          </a:p>
        </p:txBody>
      </p:sp>
    </p:spTree>
    <p:extLst>
      <p:ext uri="{BB962C8B-B14F-4D97-AF65-F5344CB8AC3E}">
        <p14:creationId xmlns:p14="http://schemas.microsoft.com/office/powerpoint/2010/main" val="2239975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FF">
            <a:alpha val="1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9D7DD5C-52A6-483A-B693-DC21A9BFFE8E}" type="datetimeFigureOut">
              <a:rPr kumimoji="1" lang="ja-JP" altLang="en-US" smtClean="0"/>
              <a:t>2025/2/27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67F3780-8FEF-4595-9B3B-2186B6513780}" type="slidenum">
              <a:rPr kumimoji="1" lang="ja-JP" altLang="en-US" smtClean="0"/>
              <a:t>‹#›</a:t>
            </a:fld>
            <a:endParaRPr kumimoji="1" lang="ja-JP" altLang="en-US"/>
          </a:p>
        </p:txBody>
      </p:sp>
    </p:spTree>
    <p:extLst>
      <p:ext uri="{BB962C8B-B14F-4D97-AF65-F5344CB8AC3E}">
        <p14:creationId xmlns:p14="http://schemas.microsoft.com/office/powerpoint/2010/main" val="18525142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B4E8E8B-748E-4F30-81A2-9E3A053A2F3F}"/>
              </a:ext>
            </a:extLst>
          </p:cNvPr>
          <p:cNvSpPr/>
          <p:nvPr/>
        </p:nvSpPr>
        <p:spPr>
          <a:xfrm>
            <a:off x="61610" y="9821"/>
            <a:ext cx="6734780" cy="856257"/>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子どもたちの社会的な自立のために</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b="1">
                <a:solidFill>
                  <a:schemeClr val="tx1"/>
                </a:solidFill>
                <a:latin typeface="BIZ UDPゴシック" panose="020B0400000000000000" pitchFamily="50" charset="-128"/>
                <a:ea typeface="BIZ UDPゴシック" panose="020B0400000000000000" pitchFamily="50" charset="-128"/>
              </a:rPr>
              <a:t>　　　  　　　　　　～不登校</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児童生徒への支援と取組み～</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別添資料（</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R07</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年．２月版）</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1050" dirty="0">
                <a:solidFill>
                  <a:schemeClr val="tx1"/>
                </a:solidFill>
                <a:latin typeface="BIZ UDPゴシック" panose="020B0400000000000000" pitchFamily="50" charset="-128"/>
                <a:ea typeface="BIZ UDPゴシック" panose="020B0400000000000000" pitchFamily="50" charset="-128"/>
              </a:rPr>
              <a:t>政令市を除く府内公立小中学校が現在連携し、出席扱いしているフリースクール等の情報をまとめました。今後の連携の参考とし、不登校児童生徒の社会的自立のために、適切な支援をお願いします。</a:t>
            </a:r>
          </a:p>
        </p:txBody>
      </p:sp>
      <p:sp>
        <p:nvSpPr>
          <p:cNvPr id="8" name="テキスト ボックス 7">
            <a:extLst>
              <a:ext uri="{FF2B5EF4-FFF2-40B4-BE49-F238E27FC236}">
                <a16:creationId xmlns:a16="http://schemas.microsoft.com/office/drawing/2014/main" id="{6CC4BBEA-C305-43BC-AE41-D9BB37B61339}"/>
              </a:ext>
            </a:extLst>
          </p:cNvPr>
          <p:cNvSpPr txBox="1"/>
          <p:nvPr/>
        </p:nvSpPr>
        <p:spPr>
          <a:xfrm>
            <a:off x="68846" y="878219"/>
            <a:ext cx="1701579"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大阪市</a:t>
            </a: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grpSp>
        <p:nvGrpSpPr>
          <p:cNvPr id="23" name="グループ化 22">
            <a:extLst>
              <a:ext uri="{FF2B5EF4-FFF2-40B4-BE49-F238E27FC236}">
                <a16:creationId xmlns:a16="http://schemas.microsoft.com/office/drawing/2014/main" id="{E561BFE1-C04B-498F-BF5A-248D3E74EAF1}"/>
              </a:ext>
            </a:extLst>
          </p:cNvPr>
          <p:cNvGrpSpPr/>
          <p:nvPr/>
        </p:nvGrpSpPr>
        <p:grpSpPr>
          <a:xfrm>
            <a:off x="77305" y="4249838"/>
            <a:ext cx="6742904" cy="5666996"/>
            <a:chOff x="68846" y="4335532"/>
            <a:chExt cx="6742904" cy="5666996"/>
          </a:xfrm>
        </p:grpSpPr>
        <p:grpSp>
          <p:nvGrpSpPr>
            <p:cNvPr id="21" name="グループ化 20">
              <a:extLst>
                <a:ext uri="{FF2B5EF4-FFF2-40B4-BE49-F238E27FC236}">
                  <a16:creationId xmlns:a16="http://schemas.microsoft.com/office/drawing/2014/main" id="{8FD4845D-7C97-4518-8C6A-34BF300B755D}"/>
                </a:ext>
              </a:extLst>
            </p:cNvPr>
            <p:cNvGrpSpPr/>
            <p:nvPr/>
          </p:nvGrpSpPr>
          <p:grpSpPr>
            <a:xfrm>
              <a:off x="68846" y="4335532"/>
              <a:ext cx="6742904" cy="5666996"/>
              <a:chOff x="69768" y="4866613"/>
              <a:chExt cx="6742904" cy="5666996"/>
            </a:xfrm>
          </p:grpSpPr>
          <p:grpSp>
            <p:nvGrpSpPr>
              <p:cNvPr id="3" name="グループ化 2">
                <a:extLst>
                  <a:ext uri="{FF2B5EF4-FFF2-40B4-BE49-F238E27FC236}">
                    <a16:creationId xmlns:a16="http://schemas.microsoft.com/office/drawing/2014/main" id="{6EFB62C4-ACE9-4E28-BBDD-E748F08CCAE0}"/>
                  </a:ext>
                </a:extLst>
              </p:cNvPr>
              <p:cNvGrpSpPr/>
              <p:nvPr/>
            </p:nvGrpSpPr>
            <p:grpSpPr>
              <a:xfrm>
                <a:off x="69768" y="4866613"/>
                <a:ext cx="6742904" cy="5666996"/>
                <a:chOff x="66981" y="5163414"/>
                <a:chExt cx="6742904" cy="5666996"/>
              </a:xfrm>
            </p:grpSpPr>
            <p:sp>
              <p:nvSpPr>
                <p:cNvPr id="9" name="テキスト ボックス 8">
                  <a:extLst>
                    <a:ext uri="{FF2B5EF4-FFF2-40B4-BE49-F238E27FC236}">
                      <a16:creationId xmlns:a16="http://schemas.microsoft.com/office/drawing/2014/main" id="{BCE2B88C-D009-4E7A-B321-8DEC167F58BC}"/>
                    </a:ext>
                  </a:extLst>
                </p:cNvPr>
                <p:cNvSpPr txBox="1"/>
                <p:nvPr/>
              </p:nvSpPr>
              <p:spPr>
                <a:xfrm>
                  <a:off x="66981" y="5416364"/>
                  <a:ext cx="6144126" cy="5414046"/>
                </a:xfrm>
                <a:prstGeom prst="rect">
                  <a:avLst/>
                </a:prstGeom>
                <a:noFill/>
              </p:spPr>
              <p:txBody>
                <a:bodyPr wrap="square" rtlCol="0">
                  <a:spAutoFit/>
                </a:bodyPr>
                <a:lstStyle/>
                <a:p>
                  <a:pPr>
                    <a:lnSpc>
                      <a:spcPts val="1900"/>
                    </a:lnSpc>
                  </a:pPr>
                  <a:r>
                    <a:rPr kumimoji="1" lang="ja-JP" altLang="en-US" sz="1200" dirty="0">
                      <a:latin typeface="BIZ UDPゴシック" panose="020B0400000000000000" pitchFamily="50" charset="-128"/>
                      <a:ea typeface="BIZ UDPゴシック" panose="020B0400000000000000" pitchFamily="50" charset="-128"/>
                    </a:rPr>
                    <a:t>①　飛鳥未来中等部・初等部　大阪教室</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②　スクールプラス</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③　フリースペースなごむ　</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④　特定非営利活動法人　志塾フリースクール　クロッキオ教室　　　　　　　　　　　　　　　　　　　　　　　　</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⑤　八洲学園中等部　（梅田キャンパス）　　　　　　　　　　　　　　　　　　　　　　　　　　 </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⑥　学研のサポート校　学研</a:t>
                  </a:r>
                  <a:r>
                    <a:rPr kumimoji="1" lang="en-US" altLang="ja-JP" sz="1200" dirty="0">
                      <a:latin typeface="BIZ UDPゴシック" panose="020B0400000000000000" pitchFamily="50" charset="-128"/>
                      <a:ea typeface="BIZ UDPゴシック" panose="020B0400000000000000" pitchFamily="50" charset="-128"/>
                    </a:rPr>
                    <a:t>WILL</a:t>
                  </a:r>
                  <a:r>
                    <a:rPr kumimoji="1" lang="ja-JP" altLang="en-US" sz="1200" dirty="0">
                      <a:latin typeface="BIZ UDPゴシック" panose="020B0400000000000000" pitchFamily="50" charset="-128"/>
                      <a:ea typeface="BIZ UDPゴシック" panose="020B0400000000000000" pitchFamily="50" charset="-128"/>
                    </a:rPr>
                    <a:t>学園　（大阪梅田キャンパス）</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⑦　フリースクールみなも</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⑧　せいさフリースクールいずみ</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⑨　志塾フリースクール　</a:t>
                  </a:r>
                  <a:r>
                    <a:rPr kumimoji="1" lang="en-US" altLang="ja-JP" sz="1200" dirty="0">
                      <a:latin typeface="BIZ UDPゴシック" panose="020B0400000000000000" pitchFamily="50" charset="-128"/>
                      <a:ea typeface="BIZ UDPゴシック" panose="020B0400000000000000" pitchFamily="50" charset="-128"/>
                    </a:rPr>
                    <a:t>TRANSIT</a:t>
                  </a:r>
                  <a:r>
                    <a:rPr kumimoji="1" lang="ja-JP" altLang="en-US" sz="1200" dirty="0">
                      <a:latin typeface="BIZ UDPゴシック" panose="020B0400000000000000" pitchFamily="50" charset="-128"/>
                      <a:ea typeface="BIZ UDPゴシック" panose="020B0400000000000000" pitchFamily="50" charset="-128"/>
                    </a:rPr>
                    <a:t>教室</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⑩　フリースペースひまわり</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⑪　八洲学園中等部（大阪中央校）</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⑫　フリースクール・フォロ</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⑬　</a:t>
                  </a:r>
                  <a:r>
                    <a:rPr kumimoji="1" lang="en-US" altLang="ja-JP" sz="1200" dirty="0">
                      <a:latin typeface="BIZ UDPゴシック" panose="020B0400000000000000" pitchFamily="50" charset="-128"/>
                      <a:ea typeface="BIZ UDPゴシック" panose="020B0400000000000000" pitchFamily="50" charset="-128"/>
                    </a:rPr>
                    <a:t>Ecole de </a:t>
                  </a:r>
                  <a:r>
                    <a:rPr kumimoji="1" lang="ja-JP" altLang="en-US" sz="1200" dirty="0">
                      <a:latin typeface="BIZ UDPゴシック" panose="020B0400000000000000" pitchFamily="50" charset="-128"/>
                      <a:ea typeface="BIZ UDPゴシック" panose="020B0400000000000000" pitchFamily="50" charset="-128"/>
                    </a:rPr>
                    <a:t>らじぇむ　（えこじぇむ）</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⑭　</a:t>
                  </a:r>
                  <a:r>
                    <a:rPr kumimoji="1" lang="en-US" altLang="ja-JP" sz="1200" dirty="0">
                      <a:latin typeface="BIZ UDPゴシック" panose="020B0400000000000000" pitchFamily="50" charset="-128"/>
                      <a:ea typeface="BIZ UDPゴシック" panose="020B0400000000000000" pitchFamily="50" charset="-128"/>
                    </a:rPr>
                    <a:t>YMCA</a:t>
                  </a:r>
                  <a:r>
                    <a:rPr kumimoji="1" lang="ja-JP" altLang="en-US" sz="1200" dirty="0">
                      <a:latin typeface="BIZ UDPゴシック" panose="020B0400000000000000" pitchFamily="50" charset="-128"/>
                      <a:ea typeface="BIZ UDPゴシック" panose="020B0400000000000000" pitchFamily="50" charset="-128"/>
                    </a:rPr>
                    <a:t>学院 中等部 ～</a:t>
                  </a:r>
                  <a:r>
                    <a:rPr kumimoji="1" lang="en-US" altLang="ja-JP" sz="1200" dirty="0">
                      <a:latin typeface="BIZ UDPゴシック" panose="020B0400000000000000" pitchFamily="50" charset="-128"/>
                      <a:ea typeface="BIZ UDPゴシック" panose="020B0400000000000000" pitchFamily="50" charset="-128"/>
                    </a:rPr>
                    <a:t>J-IVY</a:t>
                  </a:r>
                  <a:r>
                    <a:rPr kumimoji="1" lang="ja-JP" altLang="en-US" sz="1200" dirty="0">
                      <a:latin typeface="BIZ UDPゴシック" panose="020B0400000000000000" pitchFamily="50" charset="-128"/>
                      <a:ea typeface="BIZ UDPゴシック" panose="020B0400000000000000" pitchFamily="50" charset="-128"/>
                    </a:rPr>
                    <a:t>～</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⑮　フリースクールこころ</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⑯　クラーク国際中等部大阪天王寺キャンパス</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⑰　特定非営利活動法人　志塾フリースクール　レヴィスタ教室</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⑱　フリースクール「ラヴニール」</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⑲　学校法人角川ドワンゴ学園</a:t>
                  </a:r>
                  <a:r>
                    <a:rPr kumimoji="1" lang="en-US" altLang="ja-JP" sz="1200" dirty="0">
                      <a:latin typeface="BIZ UDPゴシック" panose="020B0400000000000000" pitchFamily="50" charset="-128"/>
                      <a:ea typeface="BIZ UDPゴシック" panose="020B0400000000000000" pitchFamily="50" charset="-128"/>
                    </a:rPr>
                    <a:t>N</a:t>
                  </a:r>
                  <a:r>
                    <a:rPr kumimoji="1" lang="ja-JP" altLang="en-US" sz="1200" dirty="0">
                      <a:latin typeface="BIZ UDPゴシック" panose="020B0400000000000000" pitchFamily="50" charset="-128"/>
                      <a:ea typeface="BIZ UDPゴシック" panose="020B0400000000000000" pitchFamily="50" charset="-128"/>
                    </a:rPr>
                    <a:t>中等部　通学コース天王寺キャンパス</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⑳　</a:t>
                  </a:r>
                  <a:r>
                    <a:rPr kumimoji="1" lang="en-US" altLang="ja-JP" sz="1200" dirty="0">
                      <a:latin typeface="BIZ UDPゴシック" panose="020B0400000000000000" pitchFamily="50" charset="-128"/>
                      <a:ea typeface="BIZ UDPゴシック" panose="020B0400000000000000" pitchFamily="50" charset="-128"/>
                    </a:rPr>
                    <a:t>NPO</a:t>
                  </a:r>
                  <a:r>
                    <a:rPr kumimoji="1" lang="ja-JP" altLang="en-US" sz="1200" dirty="0">
                      <a:latin typeface="BIZ UDPゴシック" panose="020B0400000000000000" pitchFamily="50" charset="-128"/>
                      <a:ea typeface="BIZ UDPゴシック" panose="020B0400000000000000" pitchFamily="50" charset="-128"/>
                    </a:rPr>
                    <a:t>法人ろーたす</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㉑　全日制　類学舎</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㉒　フリースクールここ淡路校</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ういるも</a:t>
                  </a:r>
                  <a:r>
                    <a:rPr kumimoji="1" lang="en-US" altLang="ja-JP" sz="1200" dirty="0">
                      <a:latin typeface="BIZ UDPゴシック" panose="020B0400000000000000" pitchFamily="50" charset="-128"/>
                      <a:ea typeface="BIZ UDPゴシック" panose="020B0400000000000000" pitchFamily="50" charset="-128"/>
                    </a:rPr>
                    <a:t>】</a:t>
                  </a:r>
                </a:p>
              </p:txBody>
            </p:sp>
            <p:sp>
              <p:nvSpPr>
                <p:cNvPr id="13" name="テキスト ボックス 12">
                  <a:extLst>
                    <a:ext uri="{FF2B5EF4-FFF2-40B4-BE49-F238E27FC236}">
                      <a16:creationId xmlns:a16="http://schemas.microsoft.com/office/drawing/2014/main" id="{BC2CBA43-2532-40E0-8CB9-D415BA9045D8}"/>
                    </a:ext>
                  </a:extLst>
                </p:cNvPr>
                <p:cNvSpPr txBox="1"/>
                <p:nvPr/>
              </p:nvSpPr>
              <p:spPr>
                <a:xfrm>
                  <a:off x="5475182" y="5163414"/>
                  <a:ext cx="1334703" cy="5657703"/>
                </a:xfrm>
                <a:prstGeom prst="rect">
                  <a:avLst/>
                </a:prstGeom>
                <a:noFill/>
              </p:spPr>
              <p:txBody>
                <a:bodyPr wrap="square" rtlCol="0">
                  <a:spAutoFit/>
                </a:bodyPr>
                <a:lstStyle/>
                <a:p>
                  <a:pPr algn="r">
                    <a:lnSpc>
                      <a:spcPts val="1900"/>
                    </a:lnSpc>
                  </a:pPr>
                  <a:r>
                    <a:rPr kumimoji="1" lang="ja-JP" altLang="en-US" sz="1200" dirty="0">
                      <a:latin typeface="BIZ UDPゴシック" panose="020B0400000000000000" pitchFamily="50" charset="-128"/>
                      <a:ea typeface="BIZ UDPゴシック" panose="020B0400000000000000" pitchFamily="50" charset="-128"/>
                    </a:rPr>
                    <a:t>所在地　</a:t>
                  </a:r>
                  <a:endParaRPr kumimoji="1" lang="en-US" altLang="ja-JP" sz="1200" dirty="0">
                    <a:latin typeface="BIZ UDPゴシック" panose="020B0400000000000000" pitchFamily="50" charset="-128"/>
                    <a:ea typeface="BIZ UDPゴシック" panose="020B0400000000000000" pitchFamily="50" charset="-128"/>
                  </a:endParaRP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淀川区</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淀川区</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淀川区</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旭区</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北区</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北区</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北区</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北区</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城東区</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城東区</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中央区</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東成区</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西区</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西区</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浪速区</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天王寺区</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西成区</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阿倍野区</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阿倍野区</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住吉区</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淀川区</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東淀川区</a:t>
                  </a:r>
                  <a:r>
                    <a:rPr kumimoji="1" lang="en-US" altLang="ja-JP" sz="1200" dirty="0">
                      <a:latin typeface="BIZ UDPゴシック" panose="020B0400000000000000" pitchFamily="50" charset="-128"/>
                      <a:ea typeface="BIZ UDPゴシック" panose="020B0400000000000000" pitchFamily="50" charset="-128"/>
                    </a:rPr>
                    <a:t>】</a:t>
                  </a:r>
                </a:p>
              </p:txBody>
            </p:sp>
          </p:grpSp>
          <p:cxnSp>
            <p:nvCxnSpPr>
              <p:cNvPr id="7" name="直線コネクタ 6">
                <a:extLst>
                  <a:ext uri="{FF2B5EF4-FFF2-40B4-BE49-F238E27FC236}">
                    <a16:creationId xmlns:a16="http://schemas.microsoft.com/office/drawing/2014/main" id="{6BAE9E5F-676C-465F-8FB7-B6B72E7FC76F}"/>
                  </a:ext>
                </a:extLst>
              </p:cNvPr>
              <p:cNvCxnSpPr>
                <a:cxnSpLocks/>
              </p:cNvCxnSpPr>
              <p:nvPr/>
            </p:nvCxnSpPr>
            <p:spPr>
              <a:xfrm>
                <a:off x="2902688" y="5305647"/>
                <a:ext cx="30940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698F63B2-5FFD-419E-893C-ED53AD749C4E}"/>
                  </a:ext>
                </a:extLst>
              </p:cNvPr>
              <p:cNvCxnSpPr>
                <a:cxnSpLocks/>
              </p:cNvCxnSpPr>
              <p:nvPr/>
            </p:nvCxnSpPr>
            <p:spPr>
              <a:xfrm>
                <a:off x="1605516" y="5532475"/>
                <a:ext cx="439124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69C8426-8BD6-4D4D-A709-8C32B582C3EC}"/>
                  </a:ext>
                </a:extLst>
              </p:cNvPr>
              <p:cNvCxnSpPr>
                <a:cxnSpLocks/>
              </p:cNvCxnSpPr>
              <p:nvPr/>
            </p:nvCxnSpPr>
            <p:spPr>
              <a:xfrm>
                <a:off x="1977656" y="5762847"/>
                <a:ext cx="40308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2432B160-9E13-4DE7-82A6-D67908C4D60D}"/>
                  </a:ext>
                </a:extLst>
              </p:cNvPr>
              <p:cNvCxnSpPr>
                <a:cxnSpLocks/>
              </p:cNvCxnSpPr>
              <p:nvPr/>
            </p:nvCxnSpPr>
            <p:spPr>
              <a:xfrm>
                <a:off x="4398560" y="6014482"/>
                <a:ext cx="173047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C0F81FEC-7477-471E-A988-8C8E0646EDA3}"/>
                  </a:ext>
                </a:extLst>
              </p:cNvPr>
              <p:cNvCxnSpPr>
                <a:cxnSpLocks/>
              </p:cNvCxnSpPr>
              <p:nvPr/>
            </p:nvCxnSpPr>
            <p:spPr>
              <a:xfrm>
                <a:off x="2012629" y="7938979"/>
                <a:ext cx="398413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F163BE8D-1A77-4865-AE68-C8A3E26B8016}"/>
                  </a:ext>
                </a:extLst>
              </p:cNvPr>
              <p:cNvCxnSpPr>
                <a:cxnSpLocks/>
              </p:cNvCxnSpPr>
              <p:nvPr/>
            </p:nvCxnSpPr>
            <p:spPr>
              <a:xfrm>
                <a:off x="2902688" y="6251945"/>
                <a:ext cx="325818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7861978A-5B56-4B27-A995-38C6B7E7815A}"/>
                  </a:ext>
                </a:extLst>
              </p:cNvPr>
              <p:cNvCxnSpPr>
                <a:cxnSpLocks/>
              </p:cNvCxnSpPr>
              <p:nvPr/>
            </p:nvCxnSpPr>
            <p:spPr>
              <a:xfrm>
                <a:off x="4398560" y="6503581"/>
                <a:ext cx="176231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6112A8A5-8176-4CEF-92FB-FED5E32B8B6E}"/>
                  </a:ext>
                </a:extLst>
              </p:cNvPr>
              <p:cNvCxnSpPr>
                <a:cxnSpLocks/>
              </p:cNvCxnSpPr>
              <p:nvPr/>
            </p:nvCxnSpPr>
            <p:spPr>
              <a:xfrm>
                <a:off x="2096077" y="6741039"/>
                <a:ext cx="406479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9CF7663C-C4B4-46E7-A7A4-F6FDE620D248}"/>
                  </a:ext>
                </a:extLst>
              </p:cNvPr>
              <p:cNvCxnSpPr>
                <a:cxnSpLocks/>
              </p:cNvCxnSpPr>
              <p:nvPr/>
            </p:nvCxnSpPr>
            <p:spPr>
              <a:xfrm>
                <a:off x="2445488" y="6996224"/>
                <a:ext cx="36835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F2AC66A2-F7F6-4E37-8788-209A5EE2A3A8}"/>
                  </a:ext>
                </a:extLst>
              </p:cNvPr>
              <p:cNvCxnSpPr>
                <a:cxnSpLocks/>
              </p:cNvCxnSpPr>
              <p:nvPr/>
            </p:nvCxnSpPr>
            <p:spPr>
              <a:xfrm>
                <a:off x="3051855" y="7233682"/>
                <a:ext cx="29566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9F9CE99F-6E8F-46D2-B3FC-07BB8A9556E6}"/>
                  </a:ext>
                </a:extLst>
              </p:cNvPr>
              <p:cNvCxnSpPr>
                <a:cxnSpLocks/>
              </p:cNvCxnSpPr>
              <p:nvPr/>
            </p:nvCxnSpPr>
            <p:spPr>
              <a:xfrm>
                <a:off x="2096077" y="7466935"/>
                <a:ext cx="390068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C348C13A-48C1-4DF2-93BE-59CCFA5CCD24}"/>
                  </a:ext>
                </a:extLst>
              </p:cNvPr>
              <p:cNvCxnSpPr>
                <a:cxnSpLocks/>
              </p:cNvCxnSpPr>
              <p:nvPr/>
            </p:nvCxnSpPr>
            <p:spPr>
              <a:xfrm>
                <a:off x="2551814" y="7715693"/>
                <a:ext cx="34566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F817C870-CEE9-4A79-B207-F1830086584D}"/>
                  </a:ext>
                </a:extLst>
              </p:cNvPr>
              <p:cNvCxnSpPr>
                <a:cxnSpLocks/>
              </p:cNvCxnSpPr>
              <p:nvPr/>
            </p:nvCxnSpPr>
            <p:spPr>
              <a:xfrm>
                <a:off x="2845787" y="8187071"/>
                <a:ext cx="328325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5E52154B-C398-4983-A8E8-1BFC9E3F3BBA}"/>
                  </a:ext>
                </a:extLst>
              </p:cNvPr>
              <p:cNvCxnSpPr>
                <a:cxnSpLocks/>
              </p:cNvCxnSpPr>
              <p:nvPr/>
            </p:nvCxnSpPr>
            <p:spPr>
              <a:xfrm>
                <a:off x="2551814" y="8417445"/>
                <a:ext cx="35772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9B696756-19C8-42D3-A6FB-1708B4CC624B}"/>
                  </a:ext>
                </a:extLst>
              </p:cNvPr>
              <p:cNvCxnSpPr>
                <a:cxnSpLocks/>
              </p:cNvCxnSpPr>
              <p:nvPr/>
            </p:nvCxnSpPr>
            <p:spPr>
              <a:xfrm>
                <a:off x="1977656" y="8672623"/>
                <a:ext cx="401910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C08B0D23-4192-4FF4-BA67-F3055C608BED}"/>
                  </a:ext>
                </a:extLst>
              </p:cNvPr>
              <p:cNvCxnSpPr>
                <a:cxnSpLocks/>
              </p:cNvCxnSpPr>
              <p:nvPr/>
            </p:nvCxnSpPr>
            <p:spPr>
              <a:xfrm>
                <a:off x="3324752" y="8906540"/>
                <a:ext cx="25018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826950CF-ECC4-4619-81B2-350341201B00}"/>
                  </a:ext>
                </a:extLst>
              </p:cNvPr>
              <p:cNvCxnSpPr>
                <a:cxnSpLocks/>
              </p:cNvCxnSpPr>
              <p:nvPr/>
            </p:nvCxnSpPr>
            <p:spPr>
              <a:xfrm>
                <a:off x="4398560" y="9154633"/>
                <a:ext cx="15982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8B9FAFD2-60A8-40B8-B65C-F4F853BD329A}"/>
                  </a:ext>
                </a:extLst>
              </p:cNvPr>
              <p:cNvCxnSpPr>
                <a:cxnSpLocks/>
              </p:cNvCxnSpPr>
              <p:nvPr/>
            </p:nvCxnSpPr>
            <p:spPr>
              <a:xfrm>
                <a:off x="2398400" y="9402726"/>
                <a:ext cx="342824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CF152732-5664-4ED1-BFE6-66F851137450}"/>
                  </a:ext>
                </a:extLst>
              </p:cNvPr>
              <p:cNvCxnSpPr>
                <a:cxnSpLocks/>
              </p:cNvCxnSpPr>
              <p:nvPr/>
            </p:nvCxnSpPr>
            <p:spPr>
              <a:xfrm>
                <a:off x="4906537" y="9640186"/>
                <a:ext cx="9201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60" name="直線コネクタ 59">
              <a:extLst>
                <a:ext uri="{FF2B5EF4-FFF2-40B4-BE49-F238E27FC236}">
                  <a16:creationId xmlns:a16="http://schemas.microsoft.com/office/drawing/2014/main" id="{856B5230-445C-4634-9DA6-C69DB578EE3A}"/>
                </a:ext>
              </a:extLst>
            </p:cNvPr>
            <p:cNvCxnSpPr>
              <a:cxnSpLocks/>
            </p:cNvCxnSpPr>
            <p:nvPr/>
          </p:nvCxnSpPr>
          <p:spPr>
            <a:xfrm>
              <a:off x="1756730" y="9368630"/>
              <a:ext cx="421725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98E05841-5F62-4714-9CF7-ADB6C3EF4F1F}"/>
                </a:ext>
              </a:extLst>
            </p:cNvPr>
            <p:cNvCxnSpPr>
              <a:cxnSpLocks/>
            </p:cNvCxnSpPr>
            <p:nvPr/>
          </p:nvCxnSpPr>
          <p:spPr>
            <a:xfrm>
              <a:off x="1505709" y="9576422"/>
              <a:ext cx="446827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2" name="グループ化 21">
            <a:extLst>
              <a:ext uri="{FF2B5EF4-FFF2-40B4-BE49-F238E27FC236}">
                <a16:creationId xmlns:a16="http://schemas.microsoft.com/office/drawing/2014/main" id="{34A3B651-1D10-4FD3-B065-C74B71B2EFDA}"/>
              </a:ext>
            </a:extLst>
          </p:cNvPr>
          <p:cNvGrpSpPr/>
          <p:nvPr/>
        </p:nvGrpSpPr>
        <p:grpSpPr>
          <a:xfrm>
            <a:off x="735346" y="659293"/>
            <a:ext cx="4811126" cy="4104634"/>
            <a:chOff x="691424" y="801645"/>
            <a:chExt cx="4840592" cy="4203951"/>
          </a:xfrm>
        </p:grpSpPr>
        <p:grpSp>
          <p:nvGrpSpPr>
            <p:cNvPr id="5" name="グループ化 4">
              <a:extLst>
                <a:ext uri="{FF2B5EF4-FFF2-40B4-BE49-F238E27FC236}">
                  <a16:creationId xmlns:a16="http://schemas.microsoft.com/office/drawing/2014/main" id="{50E217DB-1636-4580-8B0E-C5B556A068EF}"/>
                </a:ext>
              </a:extLst>
            </p:cNvPr>
            <p:cNvGrpSpPr/>
            <p:nvPr/>
          </p:nvGrpSpPr>
          <p:grpSpPr>
            <a:xfrm>
              <a:off x="691424" y="801645"/>
              <a:ext cx="4840592" cy="4203951"/>
              <a:chOff x="668546" y="933073"/>
              <a:chExt cx="4840592" cy="4203951"/>
            </a:xfrm>
          </p:grpSpPr>
          <p:grpSp>
            <p:nvGrpSpPr>
              <p:cNvPr id="20" name="グループ化 19">
                <a:extLst>
                  <a:ext uri="{FF2B5EF4-FFF2-40B4-BE49-F238E27FC236}">
                    <a16:creationId xmlns:a16="http://schemas.microsoft.com/office/drawing/2014/main" id="{21EA53E3-23BA-47FF-8F94-E0D039BD9D7B}"/>
                  </a:ext>
                </a:extLst>
              </p:cNvPr>
              <p:cNvGrpSpPr/>
              <p:nvPr/>
            </p:nvGrpSpPr>
            <p:grpSpPr>
              <a:xfrm>
                <a:off x="668546" y="933073"/>
                <a:ext cx="4840592" cy="4203951"/>
                <a:chOff x="688338" y="1101696"/>
                <a:chExt cx="4840592" cy="4203951"/>
              </a:xfrm>
            </p:grpSpPr>
            <p:grpSp>
              <p:nvGrpSpPr>
                <p:cNvPr id="19" name="グループ化 18">
                  <a:extLst>
                    <a:ext uri="{FF2B5EF4-FFF2-40B4-BE49-F238E27FC236}">
                      <a16:creationId xmlns:a16="http://schemas.microsoft.com/office/drawing/2014/main" id="{9B1D44B5-668B-47DF-B178-A06C024DAA51}"/>
                    </a:ext>
                  </a:extLst>
                </p:cNvPr>
                <p:cNvGrpSpPr/>
                <p:nvPr/>
              </p:nvGrpSpPr>
              <p:grpSpPr>
                <a:xfrm>
                  <a:off x="688338" y="1101696"/>
                  <a:ext cx="4840592" cy="4203951"/>
                  <a:chOff x="688338" y="1101696"/>
                  <a:chExt cx="4840592" cy="4203951"/>
                </a:xfrm>
              </p:grpSpPr>
              <p:grpSp>
                <p:nvGrpSpPr>
                  <p:cNvPr id="2" name="グループ化 1">
                    <a:extLst>
                      <a:ext uri="{FF2B5EF4-FFF2-40B4-BE49-F238E27FC236}">
                        <a16:creationId xmlns:a16="http://schemas.microsoft.com/office/drawing/2014/main" id="{C5B94592-8B5C-4A43-88D6-D08611779FF9}"/>
                      </a:ext>
                    </a:extLst>
                  </p:cNvPr>
                  <p:cNvGrpSpPr/>
                  <p:nvPr/>
                </p:nvGrpSpPr>
                <p:grpSpPr>
                  <a:xfrm>
                    <a:off x="688338" y="1101696"/>
                    <a:ext cx="4840592" cy="4203951"/>
                    <a:chOff x="441159" y="1395956"/>
                    <a:chExt cx="5354411" cy="4672361"/>
                  </a:xfrm>
                </p:grpSpPr>
                <p:pic>
                  <p:nvPicPr>
                    <p:cNvPr id="6" name="図 5">
                      <a:extLst>
                        <a:ext uri="{FF2B5EF4-FFF2-40B4-BE49-F238E27FC236}">
                          <a16:creationId xmlns:a16="http://schemas.microsoft.com/office/drawing/2014/main" id="{B95B954E-E530-4670-8F06-C032B259221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41159" y="1395956"/>
                      <a:ext cx="5354411" cy="4672361"/>
                    </a:xfrm>
                    <a:prstGeom prst="rect">
                      <a:avLst/>
                    </a:prstGeom>
                  </p:spPr>
                </p:pic>
                <p:sp>
                  <p:nvSpPr>
                    <p:cNvPr id="12" name="テキスト ボックス 11">
                      <a:extLst>
                        <a:ext uri="{FF2B5EF4-FFF2-40B4-BE49-F238E27FC236}">
                          <a16:creationId xmlns:a16="http://schemas.microsoft.com/office/drawing/2014/main" id="{CA841F24-D2CE-4802-83B4-2F0CD2D978A5}"/>
                        </a:ext>
                      </a:extLst>
                    </p:cNvPr>
                    <p:cNvSpPr txBox="1"/>
                    <p:nvPr/>
                  </p:nvSpPr>
                  <p:spPr>
                    <a:xfrm>
                      <a:off x="3336281" y="2472618"/>
                      <a:ext cx="426720" cy="307777"/>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①</a:t>
                      </a:r>
                    </a:p>
                  </p:txBody>
                </p:sp>
                <p:sp>
                  <p:nvSpPr>
                    <p:cNvPr id="14" name="テキスト ボックス 13">
                      <a:extLst>
                        <a:ext uri="{FF2B5EF4-FFF2-40B4-BE49-F238E27FC236}">
                          <a16:creationId xmlns:a16="http://schemas.microsoft.com/office/drawing/2014/main" id="{E9A7A657-F3DF-4FF0-AB90-6EBD0262E290}"/>
                        </a:ext>
                      </a:extLst>
                    </p:cNvPr>
                    <p:cNvSpPr txBox="1"/>
                    <p:nvPr/>
                  </p:nvSpPr>
                  <p:spPr>
                    <a:xfrm>
                      <a:off x="3429000" y="3056717"/>
                      <a:ext cx="426720" cy="307777"/>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⑤</a:t>
                      </a:r>
                    </a:p>
                  </p:txBody>
                </p:sp>
                <p:sp>
                  <p:nvSpPr>
                    <p:cNvPr id="15" name="テキスト ボックス 14">
                      <a:extLst>
                        <a:ext uri="{FF2B5EF4-FFF2-40B4-BE49-F238E27FC236}">
                          <a16:creationId xmlns:a16="http://schemas.microsoft.com/office/drawing/2014/main" id="{0FCC7151-24FB-4111-91E1-4F33F2E370F5}"/>
                        </a:ext>
                      </a:extLst>
                    </p:cNvPr>
                    <p:cNvSpPr txBox="1"/>
                    <p:nvPr/>
                  </p:nvSpPr>
                  <p:spPr>
                    <a:xfrm>
                      <a:off x="3597444" y="2902828"/>
                      <a:ext cx="426720" cy="307777"/>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⑥</a:t>
                      </a:r>
                    </a:p>
                  </p:txBody>
                </p:sp>
                <p:sp>
                  <p:nvSpPr>
                    <p:cNvPr id="10" name="テキスト ボックス 9">
                      <a:extLst>
                        <a:ext uri="{FF2B5EF4-FFF2-40B4-BE49-F238E27FC236}">
                          <a16:creationId xmlns:a16="http://schemas.microsoft.com/office/drawing/2014/main" id="{D8FCD213-AB71-457B-A32E-7B499794ED76}"/>
                        </a:ext>
                      </a:extLst>
                    </p:cNvPr>
                    <p:cNvSpPr txBox="1"/>
                    <p:nvPr/>
                  </p:nvSpPr>
                  <p:spPr>
                    <a:xfrm>
                      <a:off x="4382107" y="2984067"/>
                      <a:ext cx="426720" cy="307777"/>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⑨</a:t>
                      </a:r>
                    </a:p>
                  </p:txBody>
                </p:sp>
                <p:sp>
                  <p:nvSpPr>
                    <p:cNvPr id="11" name="テキスト ボックス 10">
                      <a:extLst>
                        <a:ext uri="{FF2B5EF4-FFF2-40B4-BE49-F238E27FC236}">
                          <a16:creationId xmlns:a16="http://schemas.microsoft.com/office/drawing/2014/main" id="{990745BD-41B2-4CAD-A1A1-85DDFE13B528}"/>
                        </a:ext>
                      </a:extLst>
                    </p:cNvPr>
                    <p:cNvSpPr txBox="1"/>
                    <p:nvPr/>
                  </p:nvSpPr>
                  <p:spPr>
                    <a:xfrm>
                      <a:off x="4118494" y="3603193"/>
                      <a:ext cx="426720" cy="307777"/>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⑪</a:t>
                      </a:r>
                    </a:p>
                  </p:txBody>
                </p:sp>
                <p:sp>
                  <p:nvSpPr>
                    <p:cNvPr id="16" name="テキスト ボックス 15">
                      <a:extLst>
                        <a:ext uri="{FF2B5EF4-FFF2-40B4-BE49-F238E27FC236}">
                          <a16:creationId xmlns:a16="http://schemas.microsoft.com/office/drawing/2014/main" id="{5172149D-6195-4184-9BB2-3FE3D785EB2F}"/>
                        </a:ext>
                      </a:extLst>
                    </p:cNvPr>
                    <p:cNvSpPr txBox="1"/>
                    <p:nvPr/>
                  </p:nvSpPr>
                  <p:spPr>
                    <a:xfrm>
                      <a:off x="3429000" y="3925211"/>
                      <a:ext cx="426720" cy="307863"/>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⑮</a:t>
                      </a:r>
                    </a:p>
                  </p:txBody>
                </p:sp>
                <p:sp>
                  <p:nvSpPr>
                    <p:cNvPr id="17" name="テキスト ボックス 16">
                      <a:extLst>
                        <a:ext uri="{FF2B5EF4-FFF2-40B4-BE49-F238E27FC236}">
                          <a16:creationId xmlns:a16="http://schemas.microsoft.com/office/drawing/2014/main" id="{8DE48937-6CA8-49E3-B457-B5FCA0C991EE}"/>
                        </a:ext>
                      </a:extLst>
                    </p:cNvPr>
                    <p:cNvSpPr txBox="1"/>
                    <p:nvPr/>
                  </p:nvSpPr>
                  <p:spPr>
                    <a:xfrm>
                      <a:off x="3941415" y="4254254"/>
                      <a:ext cx="426720" cy="307863"/>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⑯</a:t>
                      </a:r>
                    </a:p>
                  </p:txBody>
                </p:sp>
                <p:sp>
                  <p:nvSpPr>
                    <p:cNvPr id="18" name="テキスト ボックス 17">
                      <a:extLst>
                        <a:ext uri="{FF2B5EF4-FFF2-40B4-BE49-F238E27FC236}">
                          <a16:creationId xmlns:a16="http://schemas.microsoft.com/office/drawing/2014/main" id="{9EA9EEAB-BAE1-425A-9B02-7E2106D8741A}"/>
                        </a:ext>
                      </a:extLst>
                    </p:cNvPr>
                    <p:cNvSpPr txBox="1"/>
                    <p:nvPr/>
                  </p:nvSpPr>
                  <p:spPr>
                    <a:xfrm>
                      <a:off x="3807677" y="5417256"/>
                      <a:ext cx="390439" cy="307863"/>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⑳</a:t>
                      </a:r>
                    </a:p>
                  </p:txBody>
                </p:sp>
              </p:grpSp>
              <p:sp>
                <p:nvSpPr>
                  <p:cNvPr id="95" name="テキスト ボックス 94">
                    <a:extLst>
                      <a:ext uri="{FF2B5EF4-FFF2-40B4-BE49-F238E27FC236}">
                        <a16:creationId xmlns:a16="http://schemas.microsoft.com/office/drawing/2014/main" id="{E4AD2CF2-4AF5-4D36-9E25-8F4E1A1DC059}"/>
                      </a:ext>
                    </a:extLst>
                  </p:cNvPr>
                  <p:cNvSpPr txBox="1"/>
                  <p:nvPr/>
                </p:nvSpPr>
                <p:spPr>
                  <a:xfrm>
                    <a:off x="3407113" y="2170866"/>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②</a:t>
                    </a:r>
                  </a:p>
                </p:txBody>
              </p:sp>
              <p:sp>
                <p:nvSpPr>
                  <p:cNvPr id="96" name="テキスト ボックス 95">
                    <a:extLst>
                      <a:ext uri="{FF2B5EF4-FFF2-40B4-BE49-F238E27FC236}">
                        <a16:creationId xmlns:a16="http://schemas.microsoft.com/office/drawing/2014/main" id="{F5DF7867-5885-4D57-BC4E-B154F7A26752}"/>
                      </a:ext>
                    </a:extLst>
                  </p:cNvPr>
                  <p:cNvSpPr txBox="1"/>
                  <p:nvPr/>
                </p:nvSpPr>
                <p:spPr>
                  <a:xfrm>
                    <a:off x="3418367" y="1866803"/>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③</a:t>
                    </a:r>
                  </a:p>
                </p:txBody>
              </p:sp>
              <p:sp>
                <p:nvSpPr>
                  <p:cNvPr id="97" name="テキスト ボックス 96">
                    <a:extLst>
                      <a:ext uri="{FF2B5EF4-FFF2-40B4-BE49-F238E27FC236}">
                        <a16:creationId xmlns:a16="http://schemas.microsoft.com/office/drawing/2014/main" id="{C08EB75A-FDF7-47A1-A48E-67BA94785B50}"/>
                      </a:ext>
                    </a:extLst>
                  </p:cNvPr>
                  <p:cNvSpPr txBox="1"/>
                  <p:nvPr/>
                </p:nvSpPr>
                <p:spPr>
                  <a:xfrm>
                    <a:off x="4224398" y="2221728"/>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④</a:t>
                    </a:r>
                  </a:p>
                </p:txBody>
              </p:sp>
              <p:sp>
                <p:nvSpPr>
                  <p:cNvPr id="98" name="テキスト ボックス 97">
                    <a:extLst>
                      <a:ext uri="{FF2B5EF4-FFF2-40B4-BE49-F238E27FC236}">
                        <a16:creationId xmlns:a16="http://schemas.microsoft.com/office/drawing/2014/main" id="{9ABDA65B-EC90-4959-9D67-AD9AC213D35F}"/>
                      </a:ext>
                    </a:extLst>
                  </p:cNvPr>
                  <p:cNvSpPr txBox="1"/>
                  <p:nvPr/>
                </p:nvSpPr>
                <p:spPr>
                  <a:xfrm>
                    <a:off x="3765409" y="2681988"/>
                    <a:ext cx="385771" cy="276922"/>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⑦</a:t>
                    </a:r>
                  </a:p>
                </p:txBody>
              </p:sp>
              <p:sp>
                <p:nvSpPr>
                  <p:cNvPr id="99" name="テキスト ボックス 98">
                    <a:extLst>
                      <a:ext uri="{FF2B5EF4-FFF2-40B4-BE49-F238E27FC236}">
                        <a16:creationId xmlns:a16="http://schemas.microsoft.com/office/drawing/2014/main" id="{388EF246-63FC-4CA4-BD18-C526534C6A0F}"/>
                      </a:ext>
                    </a:extLst>
                  </p:cNvPr>
                  <p:cNvSpPr txBox="1"/>
                  <p:nvPr/>
                </p:nvSpPr>
                <p:spPr>
                  <a:xfrm>
                    <a:off x="3618925" y="2728027"/>
                    <a:ext cx="385771" cy="276922"/>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⑧</a:t>
                    </a:r>
                  </a:p>
                </p:txBody>
              </p:sp>
              <p:sp>
                <p:nvSpPr>
                  <p:cNvPr id="102" name="テキスト ボックス 101">
                    <a:extLst>
                      <a:ext uri="{FF2B5EF4-FFF2-40B4-BE49-F238E27FC236}">
                        <a16:creationId xmlns:a16="http://schemas.microsoft.com/office/drawing/2014/main" id="{D2CC450A-3399-4136-BCFF-6782CCF03B5A}"/>
                      </a:ext>
                    </a:extLst>
                  </p:cNvPr>
                  <p:cNvSpPr txBox="1"/>
                  <p:nvPr/>
                </p:nvSpPr>
                <p:spPr>
                  <a:xfrm>
                    <a:off x="3279403" y="3177417"/>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⑬</a:t>
                    </a:r>
                  </a:p>
                </p:txBody>
              </p:sp>
              <p:sp>
                <p:nvSpPr>
                  <p:cNvPr id="103" name="テキスト ボックス 102">
                    <a:extLst>
                      <a:ext uri="{FF2B5EF4-FFF2-40B4-BE49-F238E27FC236}">
                        <a16:creationId xmlns:a16="http://schemas.microsoft.com/office/drawing/2014/main" id="{0038269F-C9D5-4DF1-89B0-55718DC4DF6A}"/>
                      </a:ext>
                    </a:extLst>
                  </p:cNvPr>
                  <p:cNvSpPr txBox="1"/>
                  <p:nvPr/>
                </p:nvSpPr>
                <p:spPr>
                  <a:xfrm>
                    <a:off x="3313654" y="2924630"/>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⑭</a:t>
                    </a:r>
                  </a:p>
                </p:txBody>
              </p:sp>
              <p:sp>
                <p:nvSpPr>
                  <p:cNvPr id="105" name="テキスト ボックス 104">
                    <a:extLst>
                      <a:ext uri="{FF2B5EF4-FFF2-40B4-BE49-F238E27FC236}">
                        <a16:creationId xmlns:a16="http://schemas.microsoft.com/office/drawing/2014/main" id="{1D510F59-B743-4205-8699-A3BAB634EF50}"/>
                      </a:ext>
                    </a:extLst>
                  </p:cNvPr>
                  <p:cNvSpPr txBox="1"/>
                  <p:nvPr/>
                </p:nvSpPr>
                <p:spPr>
                  <a:xfrm>
                    <a:off x="3742705" y="4070341"/>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⑱</a:t>
                    </a:r>
                  </a:p>
                </p:txBody>
              </p:sp>
            </p:grpSp>
            <p:sp>
              <p:nvSpPr>
                <p:cNvPr id="100" name="テキスト ボックス 99">
                  <a:extLst>
                    <a:ext uri="{FF2B5EF4-FFF2-40B4-BE49-F238E27FC236}">
                      <a16:creationId xmlns:a16="http://schemas.microsoft.com/office/drawing/2014/main" id="{4222AC4D-1006-4A30-89D5-856C2C60FD65}"/>
                    </a:ext>
                  </a:extLst>
                </p:cNvPr>
                <p:cNvSpPr txBox="1"/>
                <p:nvPr/>
              </p:nvSpPr>
              <p:spPr>
                <a:xfrm>
                  <a:off x="4190169" y="2736519"/>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⑩</a:t>
                  </a:r>
                </a:p>
              </p:txBody>
            </p:sp>
            <p:sp>
              <p:nvSpPr>
                <p:cNvPr id="101" name="テキスト ボックス 100">
                  <a:extLst>
                    <a:ext uri="{FF2B5EF4-FFF2-40B4-BE49-F238E27FC236}">
                      <a16:creationId xmlns:a16="http://schemas.microsoft.com/office/drawing/2014/main" id="{B486D846-35A9-49B3-B3F5-7DC2CEC70EED}"/>
                    </a:ext>
                  </a:extLst>
                </p:cNvPr>
                <p:cNvSpPr txBox="1"/>
                <p:nvPr/>
              </p:nvSpPr>
              <p:spPr>
                <a:xfrm>
                  <a:off x="4146651" y="3103426"/>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⑫</a:t>
                  </a:r>
                </a:p>
              </p:txBody>
            </p:sp>
            <p:sp>
              <p:nvSpPr>
                <p:cNvPr id="104" name="テキスト ボックス 103">
                  <a:extLst>
                    <a:ext uri="{FF2B5EF4-FFF2-40B4-BE49-F238E27FC236}">
                      <a16:creationId xmlns:a16="http://schemas.microsoft.com/office/drawing/2014/main" id="{6A014B22-EC65-4A74-A429-390967567315}"/>
                    </a:ext>
                  </a:extLst>
                </p:cNvPr>
                <p:cNvSpPr txBox="1"/>
                <p:nvPr/>
              </p:nvSpPr>
              <p:spPr>
                <a:xfrm>
                  <a:off x="3346028" y="3805012"/>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⑰</a:t>
                  </a:r>
                </a:p>
              </p:txBody>
            </p:sp>
          </p:grpSp>
          <p:sp>
            <p:nvSpPr>
              <p:cNvPr id="61" name="テキスト ボックス 60">
                <a:extLst>
                  <a:ext uri="{FF2B5EF4-FFF2-40B4-BE49-F238E27FC236}">
                    <a16:creationId xmlns:a16="http://schemas.microsoft.com/office/drawing/2014/main" id="{6E7A6D09-836B-4A5B-B70A-B981E115887E}"/>
                  </a:ext>
                </a:extLst>
              </p:cNvPr>
              <p:cNvSpPr txBox="1"/>
              <p:nvPr/>
            </p:nvSpPr>
            <p:spPr>
              <a:xfrm>
                <a:off x="3662148" y="3753431"/>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⑲</a:t>
                </a:r>
              </a:p>
            </p:txBody>
          </p:sp>
        </p:grpSp>
        <p:sp>
          <p:nvSpPr>
            <p:cNvPr id="64" name="テキスト ボックス 63">
              <a:extLst>
                <a:ext uri="{FF2B5EF4-FFF2-40B4-BE49-F238E27FC236}">
                  <a16:creationId xmlns:a16="http://schemas.microsoft.com/office/drawing/2014/main" id="{3C2D5079-ADC6-4E64-B39E-28B1E3CE8DB4}"/>
                </a:ext>
              </a:extLst>
            </p:cNvPr>
            <p:cNvSpPr txBox="1"/>
            <p:nvPr/>
          </p:nvSpPr>
          <p:spPr>
            <a:xfrm>
              <a:off x="3541999" y="1856527"/>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㉑</a:t>
              </a:r>
            </a:p>
          </p:txBody>
        </p:sp>
      </p:grpSp>
      <p:cxnSp>
        <p:nvCxnSpPr>
          <p:cNvPr id="65" name="直線コネクタ 64">
            <a:extLst>
              <a:ext uri="{FF2B5EF4-FFF2-40B4-BE49-F238E27FC236}">
                <a16:creationId xmlns:a16="http://schemas.microsoft.com/office/drawing/2014/main" id="{648FE99B-5B78-41C6-B325-F977BB58A534}"/>
              </a:ext>
            </a:extLst>
          </p:cNvPr>
          <p:cNvCxnSpPr>
            <a:cxnSpLocks/>
          </p:cNvCxnSpPr>
          <p:nvPr/>
        </p:nvCxnSpPr>
        <p:spPr>
          <a:xfrm>
            <a:off x="2910225" y="9725574"/>
            <a:ext cx="29959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2FA68556-FA09-4D54-83DD-4DD6E90A3498}"/>
              </a:ext>
            </a:extLst>
          </p:cNvPr>
          <p:cNvSpPr txBox="1"/>
          <p:nvPr/>
        </p:nvSpPr>
        <p:spPr>
          <a:xfrm>
            <a:off x="3803449" y="1355826"/>
            <a:ext cx="383423"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㉒</a:t>
            </a:r>
          </a:p>
        </p:txBody>
      </p:sp>
    </p:spTree>
    <p:extLst>
      <p:ext uri="{BB962C8B-B14F-4D97-AF65-F5344CB8AC3E}">
        <p14:creationId xmlns:p14="http://schemas.microsoft.com/office/powerpoint/2010/main" val="1768345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CC4BBEA-C305-43BC-AE41-D9BB37B61339}"/>
              </a:ext>
            </a:extLst>
          </p:cNvPr>
          <p:cNvSpPr txBox="1"/>
          <p:nvPr/>
        </p:nvSpPr>
        <p:spPr>
          <a:xfrm>
            <a:off x="77927" y="97526"/>
            <a:ext cx="6631217"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豊能地区</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　　　　　　　　　　　　　</a:t>
            </a:r>
          </a:p>
        </p:txBody>
      </p:sp>
      <p:grpSp>
        <p:nvGrpSpPr>
          <p:cNvPr id="3" name="グループ化 2">
            <a:extLst>
              <a:ext uri="{FF2B5EF4-FFF2-40B4-BE49-F238E27FC236}">
                <a16:creationId xmlns:a16="http://schemas.microsoft.com/office/drawing/2014/main" id="{6EFB62C4-ACE9-4E28-BBDD-E748F08CCAE0}"/>
              </a:ext>
            </a:extLst>
          </p:cNvPr>
          <p:cNvGrpSpPr/>
          <p:nvPr/>
        </p:nvGrpSpPr>
        <p:grpSpPr>
          <a:xfrm>
            <a:off x="61610" y="6329890"/>
            <a:ext cx="6777496" cy="2276237"/>
            <a:chOff x="50664" y="6620857"/>
            <a:chExt cx="6777496" cy="2276237"/>
          </a:xfrm>
        </p:grpSpPr>
        <p:sp>
          <p:nvSpPr>
            <p:cNvPr id="9" name="テキスト ボックス 8">
              <a:extLst>
                <a:ext uri="{FF2B5EF4-FFF2-40B4-BE49-F238E27FC236}">
                  <a16:creationId xmlns:a16="http://schemas.microsoft.com/office/drawing/2014/main" id="{BCE2B88C-D009-4E7A-B321-8DEC167F58BC}"/>
                </a:ext>
              </a:extLst>
            </p:cNvPr>
            <p:cNvSpPr txBox="1"/>
            <p:nvPr/>
          </p:nvSpPr>
          <p:spPr>
            <a:xfrm>
              <a:off x="50664" y="6894238"/>
              <a:ext cx="6144126" cy="2002856"/>
            </a:xfrm>
            <a:prstGeom prst="rect">
              <a:avLst/>
            </a:prstGeom>
            <a:noFill/>
          </p:spPr>
          <p:txBody>
            <a:bodyPr wrap="square" rtlCol="0">
              <a:spAutoFit/>
            </a:bodyPr>
            <a:lstStyle/>
            <a:p>
              <a:pPr>
                <a:lnSpc>
                  <a:spcPts val="1900"/>
                </a:lnSpc>
              </a:pPr>
              <a:r>
                <a:rPr kumimoji="1" lang="ja-JP" altLang="en-US" sz="1200" dirty="0">
                  <a:latin typeface="BIZ UDPゴシック" panose="020B0400000000000000" pitchFamily="50" charset="-128"/>
                  <a:ea typeface="BIZ UDPゴシック" panose="020B0400000000000000" pitchFamily="50" charset="-128"/>
                </a:rPr>
                <a:t>㉓　</a:t>
              </a:r>
              <a:r>
                <a:rPr kumimoji="1" lang="en-US" altLang="ja-JP" sz="1200" dirty="0">
                  <a:latin typeface="BIZ UDPゴシック" panose="020B0400000000000000" pitchFamily="50" charset="-128"/>
                  <a:ea typeface="BIZ UDPゴシック" panose="020B0400000000000000" pitchFamily="50" charset="-128"/>
                </a:rPr>
                <a:t>NPO</a:t>
              </a:r>
              <a:r>
                <a:rPr kumimoji="1" lang="ja-JP" altLang="en-US" sz="1200" dirty="0">
                  <a:latin typeface="BIZ UDPゴシック" panose="020B0400000000000000" pitchFamily="50" charset="-128"/>
                  <a:ea typeface="BIZ UDPゴシック" panose="020B0400000000000000" pitchFamily="50" charset="-128"/>
                </a:rPr>
                <a:t>法人トイボックス　スマイルファクトリー</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㉔　フリースクール・パーソナルアカデミー</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㉕　学校法人角川ドワンゴ学園</a:t>
              </a:r>
              <a:r>
                <a:rPr kumimoji="1" lang="en-US" altLang="ja-JP" sz="1200" dirty="0">
                  <a:latin typeface="BIZ UDPゴシック" panose="020B0400000000000000" pitchFamily="50" charset="-128"/>
                  <a:ea typeface="BIZ UDPゴシック" panose="020B0400000000000000" pitchFamily="50" charset="-128"/>
                </a:rPr>
                <a:t>N</a:t>
              </a:r>
              <a:r>
                <a:rPr kumimoji="1" lang="ja-JP" altLang="en-US" sz="1200" dirty="0">
                  <a:latin typeface="BIZ UDPゴシック" panose="020B0400000000000000" pitchFamily="50" charset="-128"/>
                  <a:ea typeface="BIZ UDPゴシック" panose="020B0400000000000000" pitchFamily="50" charset="-128"/>
                </a:rPr>
                <a:t>中等部　通学コース江坂キャンパス</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㉖　フリースクールここ阪急吹田校</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おりまる</a:t>
              </a:r>
              <a:r>
                <a:rPr kumimoji="1" lang="en-US" altLang="ja-JP" sz="1200" dirty="0">
                  <a:latin typeface="BIZ UDPゴシック" panose="020B0400000000000000" pitchFamily="50" charset="-128"/>
                  <a:ea typeface="BIZ UDPゴシック" panose="020B0400000000000000" pitchFamily="50" charset="-128"/>
                </a:rPr>
                <a:t>】</a:t>
              </a:r>
            </a:p>
            <a:p>
              <a:pPr>
                <a:lnSpc>
                  <a:spcPts val="1900"/>
                </a:lnSpc>
              </a:pPr>
              <a:r>
                <a:rPr kumimoji="1" lang="ja-JP" altLang="en-US" sz="1200" dirty="0">
                  <a:latin typeface="BIZ UDPゴシック" panose="020B0400000000000000" pitchFamily="50" charset="-128"/>
                  <a:ea typeface="BIZ UDPゴシック" panose="020B0400000000000000" pitchFamily="50" charset="-128"/>
                </a:rPr>
                <a:t>㉗　フリースクールここ吹田校</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あまかり</a:t>
              </a:r>
              <a:r>
                <a:rPr kumimoji="1" lang="en-US" altLang="ja-JP" sz="1200" dirty="0">
                  <a:latin typeface="BIZ UDPゴシック" panose="020B0400000000000000" pitchFamily="50" charset="-128"/>
                  <a:ea typeface="BIZ UDPゴシック" panose="020B0400000000000000" pitchFamily="50" charset="-128"/>
                </a:rPr>
                <a:t>】</a:t>
              </a:r>
            </a:p>
            <a:p>
              <a:pPr>
                <a:lnSpc>
                  <a:spcPts val="1900"/>
                </a:lnSpc>
              </a:pPr>
              <a:r>
                <a:rPr kumimoji="1" lang="ja-JP" altLang="en-US" sz="1200" dirty="0">
                  <a:latin typeface="BIZ UDPゴシック" panose="020B0400000000000000" pitchFamily="50" charset="-128"/>
                  <a:ea typeface="BIZ UDPゴシック" panose="020B0400000000000000" pitchFamily="50" charset="-128"/>
                </a:rPr>
                <a:t>㉘　フリースクールここ南吹田校</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いどばた</a:t>
              </a:r>
              <a:r>
                <a:rPr kumimoji="1" lang="en-US" altLang="ja-JP" sz="1200" dirty="0">
                  <a:latin typeface="BIZ UDPゴシック" panose="020B0400000000000000" pitchFamily="50" charset="-128"/>
                  <a:ea typeface="BIZ UDPゴシック" panose="020B0400000000000000" pitchFamily="50" charset="-128"/>
                </a:rPr>
                <a:t>】</a:t>
              </a:r>
            </a:p>
            <a:p>
              <a:pPr>
                <a:lnSpc>
                  <a:spcPts val="1900"/>
                </a:lnSpc>
              </a:pPr>
              <a:r>
                <a:rPr kumimoji="1" lang="ja-JP" altLang="en-US" sz="1200" dirty="0">
                  <a:latin typeface="BIZ UDPゴシック" panose="020B0400000000000000" pitchFamily="50" charset="-128"/>
                  <a:ea typeface="BIZ UDPゴシック" panose="020B0400000000000000" pitchFamily="50" charset="-128"/>
                </a:rPr>
                <a:t>㉙　道の子</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㉚　フリースクールはらいふ</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BC2CBA43-2532-40E0-8CB9-D415BA9045D8}"/>
                </a:ext>
              </a:extLst>
            </p:cNvPr>
            <p:cNvSpPr txBox="1"/>
            <p:nvPr/>
          </p:nvSpPr>
          <p:spPr>
            <a:xfrm>
              <a:off x="5493457" y="6620857"/>
              <a:ext cx="1334703" cy="2246512"/>
            </a:xfrm>
            <a:prstGeom prst="rect">
              <a:avLst/>
            </a:prstGeom>
            <a:noFill/>
          </p:spPr>
          <p:txBody>
            <a:bodyPr wrap="square" rtlCol="0">
              <a:spAutoFit/>
            </a:bodyPr>
            <a:lstStyle/>
            <a:p>
              <a:pPr algn="r">
                <a:lnSpc>
                  <a:spcPts val="1900"/>
                </a:lnSpc>
              </a:pPr>
              <a:r>
                <a:rPr kumimoji="1" lang="ja-JP" altLang="en-US" sz="1200" dirty="0">
                  <a:latin typeface="BIZ UDPゴシック" panose="020B0400000000000000" pitchFamily="50" charset="-128"/>
                  <a:ea typeface="BIZ UDPゴシック" panose="020B0400000000000000" pitchFamily="50" charset="-128"/>
                </a:rPr>
                <a:t>所在地</a:t>
              </a:r>
              <a:endParaRPr kumimoji="1" lang="en-US" altLang="ja-JP" sz="1200" dirty="0">
                <a:latin typeface="BIZ UDPゴシック" panose="020B0400000000000000" pitchFamily="50" charset="-128"/>
                <a:ea typeface="BIZ UDPゴシック" panose="020B0400000000000000" pitchFamily="50" charset="-128"/>
              </a:endParaRP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池田市</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池田市</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吹田市</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吹田市</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吹田市</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吹田市</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高槻市</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高槻市</a:t>
              </a:r>
              <a:r>
                <a:rPr kumimoji="1" lang="en-US" altLang="ja-JP" sz="1200" dirty="0">
                  <a:latin typeface="BIZ UDPゴシック" panose="020B0400000000000000" pitchFamily="50" charset="-128"/>
                  <a:ea typeface="BIZ UDPゴシック" panose="020B0400000000000000" pitchFamily="50" charset="-128"/>
                </a:rPr>
                <a:t>】</a:t>
              </a:r>
            </a:p>
          </p:txBody>
        </p:sp>
      </p:grpSp>
      <p:cxnSp>
        <p:nvCxnSpPr>
          <p:cNvPr id="44" name="直線コネクタ 43">
            <a:extLst>
              <a:ext uri="{FF2B5EF4-FFF2-40B4-BE49-F238E27FC236}">
                <a16:creationId xmlns:a16="http://schemas.microsoft.com/office/drawing/2014/main" id="{C0F81FEC-7477-471E-A988-8C8E0646EDA3}"/>
              </a:ext>
            </a:extLst>
          </p:cNvPr>
          <p:cNvCxnSpPr>
            <a:cxnSpLocks/>
          </p:cNvCxnSpPr>
          <p:nvPr/>
        </p:nvCxnSpPr>
        <p:spPr>
          <a:xfrm>
            <a:off x="3133673" y="7938979"/>
            <a:ext cx="286309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6112A8A5-8176-4CEF-92FB-FED5E32B8B6E}"/>
              </a:ext>
            </a:extLst>
          </p:cNvPr>
          <p:cNvCxnSpPr>
            <a:cxnSpLocks/>
          </p:cNvCxnSpPr>
          <p:nvPr/>
        </p:nvCxnSpPr>
        <p:spPr>
          <a:xfrm>
            <a:off x="3429000" y="6741039"/>
            <a:ext cx="25794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9CF7663C-C4B4-46E7-A7A4-F6FDE620D248}"/>
              </a:ext>
            </a:extLst>
          </p:cNvPr>
          <p:cNvCxnSpPr>
            <a:cxnSpLocks/>
          </p:cNvCxnSpPr>
          <p:nvPr/>
        </p:nvCxnSpPr>
        <p:spPr>
          <a:xfrm>
            <a:off x="3051855" y="6996224"/>
            <a:ext cx="295662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F2AC66A2-F7F6-4E37-8788-209A5EE2A3A8}"/>
              </a:ext>
            </a:extLst>
          </p:cNvPr>
          <p:cNvCxnSpPr>
            <a:cxnSpLocks/>
          </p:cNvCxnSpPr>
          <p:nvPr/>
        </p:nvCxnSpPr>
        <p:spPr>
          <a:xfrm>
            <a:off x="4739268" y="7233682"/>
            <a:ext cx="12692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9F9CE99F-6E8F-46D2-B3FC-07BB8A9556E6}"/>
              </a:ext>
            </a:extLst>
          </p:cNvPr>
          <p:cNvCxnSpPr>
            <a:cxnSpLocks/>
          </p:cNvCxnSpPr>
          <p:nvPr/>
        </p:nvCxnSpPr>
        <p:spPr>
          <a:xfrm>
            <a:off x="3324752" y="7488201"/>
            <a:ext cx="267201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C348C13A-48C1-4DF2-93BE-59CCFA5CCD24}"/>
              </a:ext>
            </a:extLst>
          </p:cNvPr>
          <p:cNvCxnSpPr>
            <a:cxnSpLocks/>
          </p:cNvCxnSpPr>
          <p:nvPr/>
        </p:nvCxnSpPr>
        <p:spPr>
          <a:xfrm>
            <a:off x="2950384" y="7715693"/>
            <a:ext cx="305809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F817C870-CEE9-4A79-B207-F1830086584D}"/>
              </a:ext>
            </a:extLst>
          </p:cNvPr>
          <p:cNvCxnSpPr>
            <a:cxnSpLocks/>
          </p:cNvCxnSpPr>
          <p:nvPr/>
        </p:nvCxnSpPr>
        <p:spPr>
          <a:xfrm>
            <a:off x="1010093" y="8208337"/>
            <a:ext cx="498667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5E52154B-C398-4983-A8E8-1BFC9E3F3BBA}"/>
              </a:ext>
            </a:extLst>
          </p:cNvPr>
          <p:cNvCxnSpPr>
            <a:cxnSpLocks/>
          </p:cNvCxnSpPr>
          <p:nvPr/>
        </p:nvCxnSpPr>
        <p:spPr>
          <a:xfrm>
            <a:off x="2041451" y="8438710"/>
            <a:ext cx="39670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9" name="図 48">
            <a:extLst>
              <a:ext uri="{FF2B5EF4-FFF2-40B4-BE49-F238E27FC236}">
                <a16:creationId xmlns:a16="http://schemas.microsoft.com/office/drawing/2014/main" id="{DF5AAE00-8879-4D19-BEF1-0B6B49D6AC7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52266" y="503273"/>
            <a:ext cx="3072486" cy="4714780"/>
          </a:xfrm>
          <a:prstGeom prst="rect">
            <a:avLst/>
          </a:prstGeom>
        </p:spPr>
      </p:pic>
      <p:pic>
        <p:nvPicPr>
          <p:cNvPr id="60" name="図 59">
            <a:extLst>
              <a:ext uri="{FF2B5EF4-FFF2-40B4-BE49-F238E27FC236}">
                <a16:creationId xmlns:a16="http://schemas.microsoft.com/office/drawing/2014/main" id="{F427DE4C-63E5-4BFF-A8D1-5E7E72C9FBA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79910" y="1838551"/>
            <a:ext cx="4148242" cy="4833604"/>
          </a:xfrm>
          <a:prstGeom prst="rect">
            <a:avLst/>
          </a:prstGeom>
        </p:spPr>
      </p:pic>
      <p:sp>
        <p:nvSpPr>
          <p:cNvPr id="96" name="テキスト ボックス 95">
            <a:extLst>
              <a:ext uri="{FF2B5EF4-FFF2-40B4-BE49-F238E27FC236}">
                <a16:creationId xmlns:a16="http://schemas.microsoft.com/office/drawing/2014/main" id="{F5DF7867-5885-4D57-BC4E-B154F7A26752}"/>
              </a:ext>
            </a:extLst>
          </p:cNvPr>
          <p:cNvSpPr txBox="1"/>
          <p:nvPr/>
        </p:nvSpPr>
        <p:spPr>
          <a:xfrm>
            <a:off x="1711229" y="3130717"/>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㉓</a:t>
            </a:r>
          </a:p>
        </p:txBody>
      </p:sp>
      <p:sp>
        <p:nvSpPr>
          <p:cNvPr id="64" name="テキスト ボックス 63">
            <a:extLst>
              <a:ext uri="{FF2B5EF4-FFF2-40B4-BE49-F238E27FC236}">
                <a16:creationId xmlns:a16="http://schemas.microsoft.com/office/drawing/2014/main" id="{3885A143-B0AD-4643-912C-F050A7F07EFE}"/>
              </a:ext>
            </a:extLst>
          </p:cNvPr>
          <p:cNvSpPr txBox="1"/>
          <p:nvPr/>
        </p:nvSpPr>
        <p:spPr>
          <a:xfrm>
            <a:off x="3503428" y="1667410"/>
            <a:ext cx="3072486"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三島地区</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　　　　　　　　　　　　　</a:t>
            </a:r>
          </a:p>
        </p:txBody>
      </p:sp>
      <p:sp>
        <p:nvSpPr>
          <p:cNvPr id="18" name="テキスト ボックス 17">
            <a:extLst>
              <a:ext uri="{FF2B5EF4-FFF2-40B4-BE49-F238E27FC236}">
                <a16:creationId xmlns:a16="http://schemas.microsoft.com/office/drawing/2014/main" id="{01A2709D-A4CF-4A3D-8197-AF7BEF87808E}"/>
              </a:ext>
            </a:extLst>
          </p:cNvPr>
          <p:cNvSpPr txBox="1"/>
          <p:nvPr/>
        </p:nvSpPr>
        <p:spPr>
          <a:xfrm>
            <a:off x="1551796" y="3739557"/>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㉔</a:t>
            </a:r>
          </a:p>
        </p:txBody>
      </p:sp>
      <p:sp>
        <p:nvSpPr>
          <p:cNvPr id="19" name="テキスト ボックス 18">
            <a:extLst>
              <a:ext uri="{FF2B5EF4-FFF2-40B4-BE49-F238E27FC236}">
                <a16:creationId xmlns:a16="http://schemas.microsoft.com/office/drawing/2014/main" id="{A705B9FC-129D-4502-9A05-E892F1CC2CD4}"/>
              </a:ext>
            </a:extLst>
          </p:cNvPr>
          <p:cNvSpPr txBox="1"/>
          <p:nvPr/>
        </p:nvSpPr>
        <p:spPr>
          <a:xfrm>
            <a:off x="3492277" y="6102202"/>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㉕</a:t>
            </a:r>
          </a:p>
        </p:txBody>
      </p:sp>
      <p:sp>
        <p:nvSpPr>
          <p:cNvPr id="20" name="テキスト ボックス 19">
            <a:extLst>
              <a:ext uri="{FF2B5EF4-FFF2-40B4-BE49-F238E27FC236}">
                <a16:creationId xmlns:a16="http://schemas.microsoft.com/office/drawing/2014/main" id="{A5AFCD0A-8F9F-40E9-83B1-CC846DCA29A5}"/>
              </a:ext>
            </a:extLst>
          </p:cNvPr>
          <p:cNvSpPr txBox="1"/>
          <p:nvPr/>
        </p:nvSpPr>
        <p:spPr>
          <a:xfrm>
            <a:off x="3809775" y="6098226"/>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㉖</a:t>
            </a:r>
          </a:p>
        </p:txBody>
      </p:sp>
      <p:sp>
        <p:nvSpPr>
          <p:cNvPr id="21" name="テキスト ボックス 20">
            <a:extLst>
              <a:ext uri="{FF2B5EF4-FFF2-40B4-BE49-F238E27FC236}">
                <a16:creationId xmlns:a16="http://schemas.microsoft.com/office/drawing/2014/main" id="{5D35CAAE-7854-4B70-BDFF-7F74B4D7AEC2}"/>
              </a:ext>
            </a:extLst>
          </p:cNvPr>
          <p:cNvSpPr txBox="1"/>
          <p:nvPr/>
        </p:nvSpPr>
        <p:spPr>
          <a:xfrm>
            <a:off x="4013811" y="6103379"/>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㉗</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C969654C-3078-444C-9454-BD880CFD8FDC}"/>
              </a:ext>
            </a:extLst>
          </p:cNvPr>
          <p:cNvSpPr txBox="1"/>
          <p:nvPr/>
        </p:nvSpPr>
        <p:spPr>
          <a:xfrm>
            <a:off x="3889198" y="6243111"/>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㉘</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01735510-52B6-4891-A983-D706C73E452A}"/>
              </a:ext>
            </a:extLst>
          </p:cNvPr>
          <p:cNvSpPr txBox="1"/>
          <p:nvPr/>
        </p:nvSpPr>
        <p:spPr>
          <a:xfrm>
            <a:off x="5106577" y="3357596"/>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㉙</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5CC56E95-9D4C-4810-879D-6F5702B65284}"/>
              </a:ext>
            </a:extLst>
          </p:cNvPr>
          <p:cNvSpPr txBox="1"/>
          <p:nvPr/>
        </p:nvSpPr>
        <p:spPr>
          <a:xfrm>
            <a:off x="5039671" y="3667236"/>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㉚</a:t>
            </a:r>
            <a:endParaRPr kumimoji="1"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01590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グループ化 70">
            <a:extLst>
              <a:ext uri="{FF2B5EF4-FFF2-40B4-BE49-F238E27FC236}">
                <a16:creationId xmlns:a16="http://schemas.microsoft.com/office/drawing/2014/main" id="{93D30FF5-BD28-4B01-AC39-1FBCA15204C3}"/>
              </a:ext>
            </a:extLst>
          </p:cNvPr>
          <p:cNvGrpSpPr/>
          <p:nvPr/>
        </p:nvGrpSpPr>
        <p:grpSpPr>
          <a:xfrm>
            <a:off x="74428" y="127185"/>
            <a:ext cx="6780775" cy="3132000"/>
            <a:chOff x="300789" y="401050"/>
            <a:chExt cx="6560006" cy="3132000"/>
          </a:xfrm>
        </p:grpSpPr>
        <p:grpSp>
          <p:nvGrpSpPr>
            <p:cNvPr id="41" name="グループ化 40">
              <a:extLst>
                <a:ext uri="{FF2B5EF4-FFF2-40B4-BE49-F238E27FC236}">
                  <a16:creationId xmlns:a16="http://schemas.microsoft.com/office/drawing/2014/main" id="{D0447D49-A98D-4753-BE7A-240BBB039B49}"/>
                </a:ext>
              </a:extLst>
            </p:cNvPr>
            <p:cNvGrpSpPr/>
            <p:nvPr/>
          </p:nvGrpSpPr>
          <p:grpSpPr>
            <a:xfrm>
              <a:off x="300791" y="401050"/>
              <a:ext cx="6560004" cy="3132000"/>
              <a:chOff x="300791" y="401050"/>
              <a:chExt cx="6560004" cy="3132000"/>
            </a:xfrm>
          </p:grpSpPr>
          <p:grpSp>
            <p:nvGrpSpPr>
              <p:cNvPr id="13" name="グループ化 12">
                <a:extLst>
                  <a:ext uri="{FF2B5EF4-FFF2-40B4-BE49-F238E27FC236}">
                    <a16:creationId xmlns:a16="http://schemas.microsoft.com/office/drawing/2014/main" id="{5688849B-8C13-435B-B1FD-9A5A1685363C}"/>
                  </a:ext>
                </a:extLst>
              </p:cNvPr>
              <p:cNvGrpSpPr/>
              <p:nvPr/>
            </p:nvGrpSpPr>
            <p:grpSpPr>
              <a:xfrm>
                <a:off x="300791" y="401050"/>
                <a:ext cx="6490704" cy="3132000"/>
                <a:chOff x="332875" y="2462462"/>
                <a:chExt cx="6085551" cy="2952976"/>
              </a:xfrm>
            </p:grpSpPr>
            <p:sp>
              <p:nvSpPr>
                <p:cNvPr id="11" name="四角形: 角を丸くする 10">
                  <a:extLst>
                    <a:ext uri="{FF2B5EF4-FFF2-40B4-BE49-F238E27FC236}">
                      <a16:creationId xmlns:a16="http://schemas.microsoft.com/office/drawing/2014/main" id="{AA68AE01-B699-4620-B57C-9A3E29187DDF}"/>
                    </a:ext>
                  </a:extLst>
                </p:cNvPr>
                <p:cNvSpPr/>
                <p:nvPr/>
              </p:nvSpPr>
              <p:spPr>
                <a:xfrm>
                  <a:off x="332875" y="2462462"/>
                  <a:ext cx="6085551" cy="2952976"/>
                </a:xfrm>
                <a:prstGeom prst="roundRect">
                  <a:avLst>
                    <a:gd name="adj" fmla="val 42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D030DFBE-7995-4A4A-885C-892B2D95D868}"/>
                    </a:ext>
                  </a:extLst>
                </p:cNvPr>
                <p:cNvSpPr/>
                <p:nvPr/>
              </p:nvSpPr>
              <p:spPr>
                <a:xfrm rot="5400000">
                  <a:off x="294859" y="2500482"/>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5" name="テキスト ボックス 14">
                <a:extLst>
                  <a:ext uri="{FF2B5EF4-FFF2-40B4-BE49-F238E27FC236}">
                    <a16:creationId xmlns:a16="http://schemas.microsoft.com/office/drawing/2014/main" id="{D747B0E7-4170-4B04-B203-A8BE09A8765E}"/>
                  </a:ext>
                </a:extLst>
              </p:cNvPr>
              <p:cNvSpPr txBox="1"/>
              <p:nvPr/>
            </p:nvSpPr>
            <p:spPr>
              <a:xfrm>
                <a:off x="883029" y="425374"/>
                <a:ext cx="4680856" cy="369332"/>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NPO</a:t>
                </a:r>
                <a:r>
                  <a:rPr kumimoji="1" lang="ja-JP" altLang="en-US" dirty="0">
                    <a:latin typeface="BIZ UDPゴシック" panose="020B0400000000000000" pitchFamily="50" charset="-128"/>
                    <a:ea typeface="BIZ UDPゴシック" panose="020B0400000000000000" pitchFamily="50" charset="-128"/>
                  </a:rPr>
                  <a:t>法人トイボックス　スマイルファクトリー</a:t>
                </a:r>
              </a:p>
            </p:txBody>
          </p:sp>
          <p:sp>
            <p:nvSpPr>
              <p:cNvPr id="16" name="四角形: 角を丸くする 15">
                <a:extLst>
                  <a:ext uri="{FF2B5EF4-FFF2-40B4-BE49-F238E27FC236}">
                    <a16:creationId xmlns:a16="http://schemas.microsoft.com/office/drawing/2014/main" id="{4397BC01-1FD2-41C3-9831-795D4665AEE3}"/>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7" name="テキスト ボックス 16">
                <a:extLst>
                  <a:ext uri="{FF2B5EF4-FFF2-40B4-BE49-F238E27FC236}">
                    <a16:creationId xmlns:a16="http://schemas.microsoft.com/office/drawing/2014/main" id="{5D0D237B-3B7C-47A2-A546-4353F2F22442}"/>
                  </a:ext>
                </a:extLst>
              </p:cNvPr>
              <p:cNvSpPr txBox="1"/>
              <p:nvPr/>
            </p:nvSpPr>
            <p:spPr>
              <a:xfrm>
                <a:off x="1166138" y="1111965"/>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池田市伏尾台</a:t>
                </a:r>
                <a:r>
                  <a:rPr kumimoji="1" lang="en-US" altLang="ja-JP" sz="1100" dirty="0">
                    <a:latin typeface="BIZ UDPゴシック" panose="020B0400000000000000" pitchFamily="50" charset="-128"/>
                    <a:ea typeface="BIZ UDPゴシック" panose="020B0400000000000000" pitchFamily="50" charset="-128"/>
                  </a:rPr>
                  <a:t>2-11</a:t>
                </a:r>
              </a:p>
              <a:p>
                <a:r>
                  <a:rPr kumimoji="1" lang="ja-JP" altLang="en-US" sz="1100" dirty="0">
                    <a:latin typeface="BIZ UDPゴシック" panose="020B0400000000000000" pitchFamily="50" charset="-128"/>
                    <a:ea typeface="BIZ UDPゴシック" panose="020B0400000000000000" pitchFamily="50" charset="-128"/>
                  </a:rPr>
                  <a:t>旧伏尾台小学校北校舎</a:t>
                </a:r>
              </a:p>
            </p:txBody>
          </p:sp>
          <p:sp>
            <p:nvSpPr>
              <p:cNvPr id="18" name="四角形: 角を丸くする 17">
                <a:extLst>
                  <a:ext uri="{FF2B5EF4-FFF2-40B4-BE49-F238E27FC236}">
                    <a16:creationId xmlns:a16="http://schemas.microsoft.com/office/drawing/2014/main" id="{7313BD9B-ECDF-4D38-B441-47DDDBFEDF44}"/>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9" name="テキスト ボックス 18">
                <a:extLst>
                  <a:ext uri="{FF2B5EF4-FFF2-40B4-BE49-F238E27FC236}">
                    <a16:creationId xmlns:a16="http://schemas.microsoft.com/office/drawing/2014/main" id="{61C48864-0C5B-41AB-A0F0-12B4DDE68854}"/>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072-751-1145</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6B5C2B58-0E89-4BC3-8314-08BC138A02B2}"/>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C9E6D3B9-E9CA-436B-AAF4-8FB024E7045F}"/>
                  </a:ext>
                </a:extLst>
              </p:cNvPr>
              <p:cNvSpPr txBox="1"/>
              <p:nvPr/>
            </p:nvSpPr>
            <p:spPr>
              <a:xfrm>
                <a:off x="1234093" y="1495347"/>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2002</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24" name="四角形: 角を丸くする 23">
                <a:extLst>
                  <a:ext uri="{FF2B5EF4-FFF2-40B4-BE49-F238E27FC236}">
                    <a16:creationId xmlns:a16="http://schemas.microsoft.com/office/drawing/2014/main" id="{C016D8E0-64F0-40B1-8364-A0B62B3DF92A}"/>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23617DDE-D84A-4B3A-B91F-E6E69F5F90F4}"/>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栗田　拓</a:t>
                </a:r>
              </a:p>
            </p:txBody>
          </p:sp>
          <p:sp>
            <p:nvSpPr>
              <p:cNvPr id="26" name="四角形: 角を丸くする 25">
                <a:extLst>
                  <a:ext uri="{FF2B5EF4-FFF2-40B4-BE49-F238E27FC236}">
                    <a16:creationId xmlns:a16="http://schemas.microsoft.com/office/drawing/2014/main" id="{8120460C-2807-4E23-B2C7-8967E3F9ADC2}"/>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BE976873-1704-449B-9A8D-C1F85B7A38F6}"/>
                  </a:ext>
                </a:extLst>
              </p:cNvPr>
              <p:cNvSpPr txBox="1"/>
              <p:nvPr/>
            </p:nvSpPr>
            <p:spPr>
              <a:xfrm>
                <a:off x="1234093" y="1811744"/>
                <a:ext cx="2458736" cy="430887"/>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rPr>
                  <a:t>48,000</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（減額制度あり）</a:t>
                </a:r>
              </a:p>
            </p:txBody>
          </p:sp>
          <p:sp>
            <p:nvSpPr>
              <p:cNvPr id="28" name="四角形: 角を丸くする 27">
                <a:extLst>
                  <a:ext uri="{FF2B5EF4-FFF2-40B4-BE49-F238E27FC236}">
                    <a16:creationId xmlns:a16="http://schemas.microsoft.com/office/drawing/2014/main" id="{72EB63E4-8950-48DB-9391-DCF8B4B37724}"/>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E155029D-0EA3-409B-9FCB-27DE2A24A57E}"/>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小学生・中学生</a:t>
                </a:r>
              </a:p>
            </p:txBody>
          </p:sp>
          <p:sp>
            <p:nvSpPr>
              <p:cNvPr id="30" name="四角形: 角を丸くする 29">
                <a:extLst>
                  <a:ext uri="{FF2B5EF4-FFF2-40B4-BE49-F238E27FC236}">
                    <a16:creationId xmlns:a16="http://schemas.microsoft.com/office/drawing/2014/main" id="{37F8A8B6-8D5F-405F-A28E-374CCCC5070E}"/>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4A3DB430-12B3-40F5-92AC-A147CA09D6B6}"/>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水・木・金・土曜日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15</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p>
            </p:txBody>
          </p:sp>
          <p:sp>
            <p:nvSpPr>
              <p:cNvPr id="34" name="四角形: 角を丸くする 33">
                <a:extLst>
                  <a:ext uri="{FF2B5EF4-FFF2-40B4-BE49-F238E27FC236}">
                    <a16:creationId xmlns:a16="http://schemas.microsoft.com/office/drawing/2014/main" id="{7C8AE229-9773-4DA2-BAA4-52DE3D9E4628}"/>
                  </a:ext>
                </a:extLst>
              </p:cNvPr>
              <p:cNvSpPr/>
              <p:nvPr/>
            </p:nvSpPr>
            <p:spPr>
              <a:xfrm>
                <a:off x="416471" y="278909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64DEFB3B-AC32-4CE3-9B28-E10499283662}"/>
                  </a:ext>
                </a:extLst>
              </p:cNvPr>
              <p:cNvSpPr txBox="1"/>
              <p:nvPr/>
            </p:nvSpPr>
            <p:spPr>
              <a:xfrm>
                <a:off x="1175750" y="2766005"/>
                <a:ext cx="5034154" cy="261610"/>
              </a:xfrm>
              <a:prstGeom prst="rect">
                <a:avLst/>
              </a:prstGeom>
              <a:noFill/>
            </p:spPr>
            <p:txBody>
              <a:bodyPr wrap="square" rtlCol="0">
                <a:spAutoFit/>
              </a:bodyPr>
              <a:lstStyle/>
              <a:p>
                <a:endParaRPr kumimoji="1" lang="ja-JP" altLang="en-US" sz="1100" dirty="0">
                  <a:latin typeface="BIZ UDPゴシック" panose="020B0400000000000000" pitchFamily="50" charset="-128"/>
                  <a:ea typeface="BIZ UDPゴシック" panose="020B0400000000000000" pitchFamily="50" charset="-128"/>
                </a:endParaRPr>
              </a:p>
            </p:txBody>
          </p:sp>
          <p:grpSp>
            <p:nvGrpSpPr>
              <p:cNvPr id="40" name="グループ化 39">
                <a:extLst>
                  <a:ext uri="{FF2B5EF4-FFF2-40B4-BE49-F238E27FC236}">
                    <a16:creationId xmlns:a16="http://schemas.microsoft.com/office/drawing/2014/main" id="{211B97A7-BA03-4C79-9836-78C935FD4E42}"/>
                  </a:ext>
                </a:extLst>
              </p:cNvPr>
              <p:cNvGrpSpPr/>
              <p:nvPr/>
            </p:nvGrpSpPr>
            <p:grpSpPr>
              <a:xfrm>
                <a:off x="883029" y="835007"/>
                <a:ext cx="3629664" cy="239644"/>
                <a:chOff x="883029" y="865610"/>
                <a:chExt cx="3629664" cy="239644"/>
              </a:xfrm>
            </p:grpSpPr>
            <p:sp>
              <p:nvSpPr>
                <p:cNvPr id="36" name="四角形: 角を丸くする 35">
                  <a:extLst>
                    <a:ext uri="{FF2B5EF4-FFF2-40B4-BE49-F238E27FC236}">
                      <a16:creationId xmlns:a16="http://schemas.microsoft.com/office/drawing/2014/main" id="{56A7E432-B832-4779-8C41-C5F786F5962F}"/>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37" name="四角形: 角を丸くする 36">
                  <a:extLst>
                    <a:ext uri="{FF2B5EF4-FFF2-40B4-BE49-F238E27FC236}">
                      <a16:creationId xmlns:a16="http://schemas.microsoft.com/office/drawing/2014/main" id="{C025EFED-3798-4B9B-B561-20916DEB9768}"/>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38" name="四角形: 角を丸くする 37">
                  <a:extLst>
                    <a:ext uri="{FF2B5EF4-FFF2-40B4-BE49-F238E27FC236}">
                      <a16:creationId xmlns:a16="http://schemas.microsoft.com/office/drawing/2014/main" id="{6B1F30D9-FAA6-4875-BBAE-C11BBC41A720}"/>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39" name="四角形: 角を丸くする 38">
                  <a:extLst>
                    <a:ext uri="{FF2B5EF4-FFF2-40B4-BE49-F238E27FC236}">
                      <a16:creationId xmlns:a16="http://schemas.microsoft.com/office/drawing/2014/main" id="{C516201B-FDF2-4A22-8F37-E801430454B0}"/>
                    </a:ext>
                  </a:extLst>
                </p:cNvPr>
                <p:cNvSpPr/>
                <p:nvPr/>
              </p:nvSpPr>
              <p:spPr>
                <a:xfrm>
                  <a:off x="3632236" y="865610"/>
                  <a:ext cx="880457" cy="234780"/>
                </a:xfrm>
                <a:prstGeom prst="roundRect">
                  <a:avLst>
                    <a:gd name="adj" fmla="val 50000"/>
                  </a:avLst>
                </a:prstGeom>
                <a:solidFill>
                  <a:srgbClr val="CC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BIZ UDPゴシック" panose="020B0400000000000000" pitchFamily="50" charset="-128"/>
                      <a:ea typeface="BIZ UDPゴシック" panose="020B0400000000000000" pitchFamily="50" charset="-128"/>
                    </a:rPr>
                    <a:t>訪問支援</a:t>
                  </a:r>
                </a:p>
              </p:txBody>
            </p:sp>
          </p:grpSp>
        </p:grpSp>
        <p:sp>
          <p:nvSpPr>
            <p:cNvPr id="14" name="テキスト ボックス 13">
              <a:extLst>
                <a:ext uri="{FF2B5EF4-FFF2-40B4-BE49-F238E27FC236}">
                  <a16:creationId xmlns:a16="http://schemas.microsoft.com/office/drawing/2014/main" id="{57EB0A09-0C80-4971-8EDC-4AB928EB22E3}"/>
                </a:ext>
              </a:extLst>
            </p:cNvPr>
            <p:cNvSpPr txBox="1"/>
            <p:nvPr/>
          </p:nvSpPr>
          <p:spPr>
            <a:xfrm>
              <a:off x="300789" y="437838"/>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㉓</a:t>
              </a:r>
            </a:p>
          </p:txBody>
        </p:sp>
      </p:grpSp>
      <p:grpSp>
        <p:nvGrpSpPr>
          <p:cNvPr id="93" name="グループ化 92">
            <a:extLst>
              <a:ext uri="{FF2B5EF4-FFF2-40B4-BE49-F238E27FC236}">
                <a16:creationId xmlns:a16="http://schemas.microsoft.com/office/drawing/2014/main" id="{AC7AE5B4-6C8E-4E08-9618-F01480C14FD1}"/>
              </a:ext>
            </a:extLst>
          </p:cNvPr>
          <p:cNvGrpSpPr/>
          <p:nvPr/>
        </p:nvGrpSpPr>
        <p:grpSpPr>
          <a:xfrm>
            <a:off x="57639" y="3333317"/>
            <a:ext cx="6809459" cy="3133886"/>
            <a:chOff x="238928" y="408193"/>
            <a:chExt cx="6630678" cy="3133886"/>
          </a:xfrm>
        </p:grpSpPr>
        <p:grpSp>
          <p:nvGrpSpPr>
            <p:cNvPr id="105" name="グループ化 104">
              <a:extLst>
                <a:ext uri="{FF2B5EF4-FFF2-40B4-BE49-F238E27FC236}">
                  <a16:creationId xmlns:a16="http://schemas.microsoft.com/office/drawing/2014/main" id="{01C61BEE-2530-4BE4-AD3E-9BFC5793BAB6}"/>
                </a:ext>
              </a:extLst>
            </p:cNvPr>
            <p:cNvGrpSpPr/>
            <p:nvPr/>
          </p:nvGrpSpPr>
          <p:grpSpPr>
            <a:xfrm>
              <a:off x="247450" y="408193"/>
              <a:ext cx="6622156" cy="3133886"/>
              <a:chOff x="247450" y="408193"/>
              <a:chExt cx="6622156" cy="3133886"/>
            </a:xfrm>
          </p:grpSpPr>
          <p:grpSp>
            <p:nvGrpSpPr>
              <p:cNvPr id="107" name="グループ化 106">
                <a:extLst>
                  <a:ext uri="{FF2B5EF4-FFF2-40B4-BE49-F238E27FC236}">
                    <a16:creationId xmlns:a16="http://schemas.microsoft.com/office/drawing/2014/main" id="{5434A74A-8E97-4BC0-9C37-5C60B5C5B5CF}"/>
                  </a:ext>
                </a:extLst>
              </p:cNvPr>
              <p:cNvGrpSpPr/>
              <p:nvPr/>
            </p:nvGrpSpPr>
            <p:grpSpPr>
              <a:xfrm>
                <a:off x="247450" y="408193"/>
                <a:ext cx="6515951" cy="3133886"/>
                <a:chOff x="282864" y="2469197"/>
                <a:chExt cx="6109222" cy="2954756"/>
              </a:xfrm>
            </p:grpSpPr>
            <p:sp>
              <p:nvSpPr>
                <p:cNvPr id="130" name="四角形: 角を丸くする 129">
                  <a:extLst>
                    <a:ext uri="{FF2B5EF4-FFF2-40B4-BE49-F238E27FC236}">
                      <a16:creationId xmlns:a16="http://schemas.microsoft.com/office/drawing/2014/main" id="{01A7CADB-83F8-4157-AAE5-6A467752FD20}"/>
                    </a:ext>
                  </a:extLst>
                </p:cNvPr>
                <p:cNvSpPr/>
                <p:nvPr/>
              </p:nvSpPr>
              <p:spPr>
                <a:xfrm>
                  <a:off x="282864" y="2470975"/>
                  <a:ext cx="6109222" cy="2952978"/>
                </a:xfrm>
                <a:prstGeom prst="roundRect">
                  <a:avLst>
                    <a:gd name="adj" fmla="val 4259"/>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図形 130">
                  <a:extLst>
                    <a:ext uri="{FF2B5EF4-FFF2-40B4-BE49-F238E27FC236}">
                      <a16:creationId xmlns:a16="http://schemas.microsoft.com/office/drawing/2014/main" id="{4ACBB13C-9419-42F3-8A94-911532982A8A}"/>
                    </a:ext>
                  </a:extLst>
                </p:cNvPr>
                <p:cNvSpPr/>
                <p:nvPr/>
              </p:nvSpPr>
              <p:spPr>
                <a:xfrm rot="5400000">
                  <a:off x="246979" y="2505082"/>
                  <a:ext cx="637283" cy="56551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08" name="テキスト ボックス 107">
                <a:extLst>
                  <a:ext uri="{FF2B5EF4-FFF2-40B4-BE49-F238E27FC236}">
                    <a16:creationId xmlns:a16="http://schemas.microsoft.com/office/drawing/2014/main" id="{722AC98E-DE1F-4D4B-952F-B3AB7C2BAB89}"/>
                  </a:ext>
                </a:extLst>
              </p:cNvPr>
              <p:cNvSpPr txBox="1"/>
              <p:nvPr/>
            </p:nvSpPr>
            <p:spPr>
              <a:xfrm>
                <a:off x="883029" y="425374"/>
                <a:ext cx="4364620"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フリースクール・パーソナルアカデミー</a:t>
                </a:r>
              </a:p>
            </p:txBody>
          </p:sp>
          <p:sp>
            <p:nvSpPr>
              <p:cNvPr id="109" name="四角形: 角を丸くする 108">
                <a:extLst>
                  <a:ext uri="{FF2B5EF4-FFF2-40B4-BE49-F238E27FC236}">
                    <a16:creationId xmlns:a16="http://schemas.microsoft.com/office/drawing/2014/main" id="{7791FF7E-5BC3-4FEF-93B1-9F2EBDC07559}"/>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10" name="テキスト ボックス 109">
                <a:extLst>
                  <a:ext uri="{FF2B5EF4-FFF2-40B4-BE49-F238E27FC236}">
                    <a16:creationId xmlns:a16="http://schemas.microsoft.com/office/drawing/2014/main" id="{607575C1-1D80-4F92-BAF7-FBFCF9DBCC58}"/>
                  </a:ext>
                </a:extLst>
              </p:cNvPr>
              <p:cNvSpPr txBox="1"/>
              <p:nvPr/>
            </p:nvSpPr>
            <p:spPr>
              <a:xfrm>
                <a:off x="1209546" y="1167609"/>
                <a:ext cx="2509650"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池田市室町</a:t>
                </a:r>
                <a:r>
                  <a:rPr kumimoji="1" lang="en-US" altLang="ja-JP" sz="1100" dirty="0">
                    <a:latin typeface="BIZ UDPゴシック" panose="020B0400000000000000" pitchFamily="50" charset="-128"/>
                    <a:ea typeface="BIZ UDPゴシック" panose="020B0400000000000000" pitchFamily="50" charset="-128"/>
                  </a:rPr>
                  <a:t>1-8 </a:t>
                </a:r>
                <a:r>
                  <a:rPr kumimoji="1" lang="ja-JP" altLang="en-US" sz="1100" dirty="0">
                    <a:latin typeface="BIZ UDPゴシック" panose="020B0400000000000000" pitchFamily="50" charset="-128"/>
                    <a:ea typeface="BIZ UDPゴシック" panose="020B0400000000000000" pitchFamily="50" charset="-128"/>
                  </a:rPr>
                  <a:t>阪急池田駅前ビル２階</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11" name="四角形: 角を丸くする 110">
                <a:extLst>
                  <a:ext uri="{FF2B5EF4-FFF2-40B4-BE49-F238E27FC236}">
                    <a16:creationId xmlns:a16="http://schemas.microsoft.com/office/drawing/2014/main" id="{8FBE4001-B8D4-4E48-9783-862F5DFF8C84}"/>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12" name="テキスト ボックス 111">
                <a:extLst>
                  <a:ext uri="{FF2B5EF4-FFF2-40B4-BE49-F238E27FC236}">
                    <a16:creationId xmlns:a16="http://schemas.microsoft.com/office/drawing/2014/main" id="{45AC0E7A-46F2-4618-A97A-328C3A6B3AC7}"/>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072-753-7203</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13" name="四角形: 角を丸くする 112">
                <a:extLst>
                  <a:ext uri="{FF2B5EF4-FFF2-40B4-BE49-F238E27FC236}">
                    <a16:creationId xmlns:a16="http://schemas.microsoft.com/office/drawing/2014/main" id="{E4AF1D3A-184E-4BFC-8CA0-378B1D9817AA}"/>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4" name="テキスト ボックス 113">
                <a:extLst>
                  <a:ext uri="{FF2B5EF4-FFF2-40B4-BE49-F238E27FC236}">
                    <a16:creationId xmlns:a16="http://schemas.microsoft.com/office/drawing/2014/main" id="{305E42C1-7569-4A93-8BBE-FF07C18ADD1C}"/>
                  </a:ext>
                </a:extLst>
              </p:cNvPr>
              <p:cNvSpPr txBox="1"/>
              <p:nvPr/>
            </p:nvSpPr>
            <p:spPr>
              <a:xfrm>
                <a:off x="1225656" y="1518054"/>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2003</a:t>
                </a:r>
                <a:r>
                  <a:rPr kumimoji="1" lang="ja-JP" altLang="en-US" sz="1100" dirty="0">
                    <a:latin typeface="BIZ UDPゴシック" panose="020B0400000000000000" pitchFamily="50" charset="-128"/>
                    <a:ea typeface="BIZ UDPゴシック" panose="020B0400000000000000" pitchFamily="50" charset="-128"/>
                  </a:rPr>
                  <a:t>年２月</a:t>
                </a:r>
              </a:p>
            </p:txBody>
          </p:sp>
          <p:sp>
            <p:nvSpPr>
              <p:cNvPr id="115" name="四角形: 角を丸くする 114">
                <a:extLst>
                  <a:ext uri="{FF2B5EF4-FFF2-40B4-BE49-F238E27FC236}">
                    <a16:creationId xmlns:a16="http://schemas.microsoft.com/office/drawing/2014/main" id="{8A045FA8-93ED-4B83-8BD1-61363B23B14C}"/>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6" name="テキスト ボックス 115">
                <a:extLst>
                  <a:ext uri="{FF2B5EF4-FFF2-40B4-BE49-F238E27FC236}">
                    <a16:creationId xmlns:a16="http://schemas.microsoft.com/office/drawing/2014/main" id="{4C329687-81DD-499E-9166-7407AF60224E}"/>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谷　圭祐</a:t>
                </a:r>
              </a:p>
            </p:txBody>
          </p:sp>
          <p:sp>
            <p:nvSpPr>
              <p:cNvPr id="117" name="四角形: 角を丸くする 116">
                <a:extLst>
                  <a:ext uri="{FF2B5EF4-FFF2-40B4-BE49-F238E27FC236}">
                    <a16:creationId xmlns:a16="http://schemas.microsoft.com/office/drawing/2014/main" id="{C85F279F-0163-472A-B39C-032723BA9CE7}"/>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8" name="テキスト ボックス 117">
                <a:extLst>
                  <a:ext uri="{FF2B5EF4-FFF2-40B4-BE49-F238E27FC236}">
                    <a16:creationId xmlns:a16="http://schemas.microsoft.com/office/drawing/2014/main" id="{ED045BB3-6983-434F-918B-EF840EE9D709}"/>
                  </a:ext>
                </a:extLst>
              </p:cNvPr>
              <p:cNvSpPr txBox="1"/>
              <p:nvPr/>
            </p:nvSpPr>
            <p:spPr>
              <a:xfrm>
                <a:off x="1234093" y="1811744"/>
                <a:ext cx="2458736"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入会金：</a:t>
                </a:r>
                <a:r>
                  <a:rPr kumimoji="1" lang="en-US" altLang="ja-JP" sz="1100" dirty="0">
                    <a:latin typeface="BIZ UDPゴシック" panose="020B0400000000000000" pitchFamily="50" charset="-128"/>
                    <a:ea typeface="BIZ UDPゴシック" panose="020B0400000000000000" pitchFamily="50" charset="-128"/>
                  </a:rPr>
                  <a:t>22,000</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月額：</a:t>
                </a:r>
                <a:r>
                  <a:rPr kumimoji="1" lang="en-US" altLang="ja-JP" sz="1100" dirty="0">
                    <a:latin typeface="BIZ UDPゴシック" panose="020B0400000000000000" pitchFamily="50" charset="-128"/>
                    <a:ea typeface="BIZ UDPゴシック" panose="020B0400000000000000" pitchFamily="50" charset="-128"/>
                  </a:rPr>
                  <a:t>23,100</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（価格は税込み）</a:t>
                </a:r>
              </a:p>
            </p:txBody>
          </p:sp>
          <p:sp>
            <p:nvSpPr>
              <p:cNvPr id="119" name="四角形: 角を丸くする 118">
                <a:extLst>
                  <a:ext uri="{FF2B5EF4-FFF2-40B4-BE49-F238E27FC236}">
                    <a16:creationId xmlns:a16="http://schemas.microsoft.com/office/drawing/2014/main" id="{ACBA66B5-C74C-41AF-A644-BA484BFBEB54}"/>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0" name="テキスト ボックス 119">
                <a:extLst>
                  <a:ext uri="{FF2B5EF4-FFF2-40B4-BE49-F238E27FC236}">
                    <a16:creationId xmlns:a16="http://schemas.microsoft.com/office/drawing/2014/main" id="{A14410D3-7C6C-4C64-B158-F87C4BF9DFA7}"/>
                  </a:ext>
                </a:extLst>
              </p:cNvPr>
              <p:cNvSpPr txBox="1"/>
              <p:nvPr/>
            </p:nvSpPr>
            <p:spPr>
              <a:xfrm>
                <a:off x="4584893" y="1839784"/>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小学生～大学受験生まで</a:t>
                </a:r>
              </a:p>
            </p:txBody>
          </p:sp>
          <p:sp>
            <p:nvSpPr>
              <p:cNvPr id="121" name="四角形: 角を丸くする 120">
                <a:extLst>
                  <a:ext uri="{FF2B5EF4-FFF2-40B4-BE49-F238E27FC236}">
                    <a16:creationId xmlns:a16="http://schemas.microsoft.com/office/drawing/2014/main" id="{989290FE-D6CE-4571-B0BD-254807DEEBA0}"/>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2" name="テキスト ボックス 121">
                <a:extLst>
                  <a:ext uri="{FF2B5EF4-FFF2-40B4-BE49-F238E27FC236}">
                    <a16:creationId xmlns:a16="http://schemas.microsoft.com/office/drawing/2014/main" id="{12C30FAF-45E5-47BF-9722-1B4306E6C23C}"/>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火・水・木・金曜日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16</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分</a:t>
                </a:r>
              </a:p>
            </p:txBody>
          </p:sp>
          <p:sp>
            <p:nvSpPr>
              <p:cNvPr id="123" name="四角形: 角を丸くする 122">
                <a:extLst>
                  <a:ext uri="{FF2B5EF4-FFF2-40B4-BE49-F238E27FC236}">
                    <a16:creationId xmlns:a16="http://schemas.microsoft.com/office/drawing/2014/main" id="{7658F808-D77B-4818-B426-A8BA84A72E0D}"/>
                  </a:ext>
                </a:extLst>
              </p:cNvPr>
              <p:cNvSpPr/>
              <p:nvPr/>
            </p:nvSpPr>
            <p:spPr>
              <a:xfrm>
                <a:off x="387802" y="28132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4" name="テキスト ボックス 123">
                <a:extLst>
                  <a:ext uri="{FF2B5EF4-FFF2-40B4-BE49-F238E27FC236}">
                    <a16:creationId xmlns:a16="http://schemas.microsoft.com/office/drawing/2014/main" id="{C9444E87-22D9-44D1-98ED-65D7CBD1E035}"/>
                  </a:ext>
                </a:extLst>
              </p:cNvPr>
              <p:cNvSpPr txBox="1"/>
              <p:nvPr/>
            </p:nvSpPr>
            <p:spPr>
              <a:xfrm>
                <a:off x="1180670" y="2723449"/>
                <a:ext cx="5034154"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・学校連携可能</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・発達障がい、特別支援教育士への相談可能</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・学びなおしから受験勉強まで対応可能</a:t>
                </a:r>
              </a:p>
            </p:txBody>
          </p:sp>
          <p:grpSp>
            <p:nvGrpSpPr>
              <p:cNvPr id="125" name="グループ化 124">
                <a:extLst>
                  <a:ext uri="{FF2B5EF4-FFF2-40B4-BE49-F238E27FC236}">
                    <a16:creationId xmlns:a16="http://schemas.microsoft.com/office/drawing/2014/main" id="{C6ED8C52-0841-418E-972B-3F045DA0C6D1}"/>
                  </a:ext>
                </a:extLst>
              </p:cNvPr>
              <p:cNvGrpSpPr/>
              <p:nvPr/>
            </p:nvGrpSpPr>
            <p:grpSpPr>
              <a:xfrm>
                <a:off x="883029" y="835007"/>
                <a:ext cx="3629664" cy="239644"/>
                <a:chOff x="883029" y="865610"/>
                <a:chExt cx="3629664" cy="239644"/>
              </a:xfrm>
            </p:grpSpPr>
            <p:sp>
              <p:nvSpPr>
                <p:cNvPr id="126" name="四角形: 角を丸くする 125">
                  <a:extLst>
                    <a:ext uri="{FF2B5EF4-FFF2-40B4-BE49-F238E27FC236}">
                      <a16:creationId xmlns:a16="http://schemas.microsoft.com/office/drawing/2014/main" id="{86FB2E17-A99F-4728-A17C-F5D1D075376E}"/>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127" name="四角形: 角を丸くする 126">
                  <a:extLst>
                    <a:ext uri="{FF2B5EF4-FFF2-40B4-BE49-F238E27FC236}">
                      <a16:creationId xmlns:a16="http://schemas.microsoft.com/office/drawing/2014/main" id="{E8D5A89F-0816-402F-B8ED-2112430DCDCD}"/>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BIZ UDPゴシック" panose="020B0400000000000000" pitchFamily="50" charset="-128"/>
                      <a:ea typeface="BIZ UDPゴシック" panose="020B0400000000000000" pitchFamily="50" charset="-128"/>
                    </a:rPr>
                    <a:t>体験活動△</a:t>
                  </a:r>
                </a:p>
              </p:txBody>
            </p:sp>
            <p:sp>
              <p:nvSpPr>
                <p:cNvPr id="128" name="四角形: 角を丸くする 127">
                  <a:extLst>
                    <a:ext uri="{FF2B5EF4-FFF2-40B4-BE49-F238E27FC236}">
                      <a16:creationId xmlns:a16="http://schemas.microsoft.com/office/drawing/2014/main" id="{92633375-EB38-417E-8D22-48CF97409684}"/>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129" name="四角形: 角を丸くする 128">
                  <a:extLst>
                    <a:ext uri="{FF2B5EF4-FFF2-40B4-BE49-F238E27FC236}">
                      <a16:creationId xmlns:a16="http://schemas.microsoft.com/office/drawing/2014/main" id="{D1B1F6C3-FEE0-4235-95A3-147DB691E14D}"/>
                    </a:ext>
                  </a:extLst>
                </p:cNvPr>
                <p:cNvSpPr/>
                <p:nvPr/>
              </p:nvSpPr>
              <p:spPr>
                <a:xfrm>
                  <a:off x="3632236" y="865610"/>
                  <a:ext cx="880457" cy="234780"/>
                </a:xfrm>
                <a:prstGeom prst="roundRect">
                  <a:avLst>
                    <a:gd name="adj" fmla="val 500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訪問支援</a:t>
                  </a:r>
                </a:p>
              </p:txBody>
            </p:sp>
          </p:grpSp>
        </p:grpSp>
        <p:sp>
          <p:nvSpPr>
            <p:cNvPr id="106" name="テキスト ボックス 105">
              <a:extLst>
                <a:ext uri="{FF2B5EF4-FFF2-40B4-BE49-F238E27FC236}">
                  <a16:creationId xmlns:a16="http://schemas.microsoft.com/office/drawing/2014/main" id="{50C02EDC-6AA8-4BF7-B34B-1DD00B16A18F}"/>
                </a:ext>
              </a:extLst>
            </p:cNvPr>
            <p:cNvSpPr txBox="1"/>
            <p:nvPr/>
          </p:nvSpPr>
          <p:spPr>
            <a:xfrm>
              <a:off x="238928" y="439713"/>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㉔</a:t>
              </a:r>
            </a:p>
          </p:txBody>
        </p:sp>
      </p:grpSp>
      <p:pic>
        <p:nvPicPr>
          <p:cNvPr id="4" name="図 3">
            <a:extLst>
              <a:ext uri="{FF2B5EF4-FFF2-40B4-BE49-F238E27FC236}">
                <a16:creationId xmlns:a16="http://schemas.microsoft.com/office/drawing/2014/main" id="{AC107811-5F31-4300-8FB9-B7475D010B28}"/>
              </a:ext>
            </a:extLst>
          </p:cNvPr>
          <p:cNvPicPr>
            <a:picLocks noChangeAspect="1"/>
          </p:cNvPicPr>
          <p:nvPr/>
        </p:nvPicPr>
        <p:blipFill>
          <a:blip r:embed="rId2"/>
          <a:stretch>
            <a:fillRect/>
          </a:stretch>
        </p:blipFill>
        <p:spPr>
          <a:xfrm>
            <a:off x="5753379" y="278439"/>
            <a:ext cx="598297" cy="598297"/>
          </a:xfrm>
          <a:prstGeom prst="rect">
            <a:avLst/>
          </a:prstGeom>
          <a:ln>
            <a:solidFill>
              <a:schemeClr val="tx1"/>
            </a:solidFill>
          </a:ln>
        </p:spPr>
      </p:pic>
      <p:pic>
        <p:nvPicPr>
          <p:cNvPr id="7" name="図 6">
            <a:extLst>
              <a:ext uri="{FF2B5EF4-FFF2-40B4-BE49-F238E27FC236}">
                <a16:creationId xmlns:a16="http://schemas.microsoft.com/office/drawing/2014/main" id="{2FD9D4D0-A3D4-4236-A4E0-E51EA8EA4F80}"/>
              </a:ext>
            </a:extLst>
          </p:cNvPr>
          <p:cNvPicPr>
            <a:picLocks noChangeAspect="1"/>
          </p:cNvPicPr>
          <p:nvPr/>
        </p:nvPicPr>
        <p:blipFill>
          <a:blip r:embed="rId3"/>
          <a:stretch>
            <a:fillRect/>
          </a:stretch>
        </p:blipFill>
        <p:spPr>
          <a:xfrm>
            <a:off x="5776884" y="3458774"/>
            <a:ext cx="598076" cy="598076"/>
          </a:xfrm>
          <a:prstGeom prst="rect">
            <a:avLst/>
          </a:prstGeom>
          <a:ln>
            <a:solidFill>
              <a:schemeClr val="tx1"/>
            </a:solidFill>
          </a:ln>
        </p:spPr>
      </p:pic>
      <p:grpSp>
        <p:nvGrpSpPr>
          <p:cNvPr id="94" name="グループ化 93">
            <a:extLst>
              <a:ext uri="{FF2B5EF4-FFF2-40B4-BE49-F238E27FC236}">
                <a16:creationId xmlns:a16="http://schemas.microsoft.com/office/drawing/2014/main" id="{D7E533CA-86D6-47C4-AA7F-3CD50318C613}"/>
              </a:ext>
            </a:extLst>
          </p:cNvPr>
          <p:cNvGrpSpPr/>
          <p:nvPr/>
        </p:nvGrpSpPr>
        <p:grpSpPr>
          <a:xfrm>
            <a:off x="49499" y="6532057"/>
            <a:ext cx="6802815" cy="3146589"/>
            <a:chOff x="55185" y="120215"/>
            <a:chExt cx="6802815" cy="3146589"/>
          </a:xfrm>
        </p:grpSpPr>
        <p:grpSp>
          <p:nvGrpSpPr>
            <p:cNvPr id="95" name="グループ化 94">
              <a:extLst>
                <a:ext uri="{FF2B5EF4-FFF2-40B4-BE49-F238E27FC236}">
                  <a16:creationId xmlns:a16="http://schemas.microsoft.com/office/drawing/2014/main" id="{C21CB9AC-7E52-4F2F-961A-1332E253F390}"/>
                </a:ext>
              </a:extLst>
            </p:cNvPr>
            <p:cNvGrpSpPr/>
            <p:nvPr/>
          </p:nvGrpSpPr>
          <p:grpSpPr>
            <a:xfrm>
              <a:off x="55185" y="120215"/>
              <a:ext cx="6802815" cy="3146589"/>
              <a:chOff x="236586" y="395491"/>
              <a:chExt cx="6624209" cy="3146589"/>
            </a:xfrm>
          </p:grpSpPr>
          <p:grpSp>
            <p:nvGrpSpPr>
              <p:cNvPr id="97" name="グループ化 96">
                <a:extLst>
                  <a:ext uri="{FF2B5EF4-FFF2-40B4-BE49-F238E27FC236}">
                    <a16:creationId xmlns:a16="http://schemas.microsoft.com/office/drawing/2014/main" id="{96BCB696-D698-4C7E-9979-ED2453B1B840}"/>
                  </a:ext>
                </a:extLst>
              </p:cNvPr>
              <p:cNvGrpSpPr/>
              <p:nvPr/>
            </p:nvGrpSpPr>
            <p:grpSpPr>
              <a:xfrm>
                <a:off x="236586" y="395491"/>
                <a:ext cx="6624209" cy="3146589"/>
                <a:chOff x="236586" y="395491"/>
                <a:chExt cx="6624209" cy="3146589"/>
              </a:xfrm>
            </p:grpSpPr>
            <p:grpSp>
              <p:nvGrpSpPr>
                <p:cNvPr id="99" name="グループ化 98">
                  <a:extLst>
                    <a:ext uri="{FF2B5EF4-FFF2-40B4-BE49-F238E27FC236}">
                      <a16:creationId xmlns:a16="http://schemas.microsoft.com/office/drawing/2014/main" id="{7065EB4F-DD67-441B-909F-33C92FF1ECF0}"/>
                    </a:ext>
                  </a:extLst>
                </p:cNvPr>
                <p:cNvGrpSpPr/>
                <p:nvPr/>
              </p:nvGrpSpPr>
              <p:grpSpPr>
                <a:xfrm>
                  <a:off x="236586" y="406656"/>
                  <a:ext cx="6526815" cy="3135424"/>
                  <a:chOff x="272678" y="2467747"/>
                  <a:chExt cx="6119408" cy="2956206"/>
                </a:xfrm>
              </p:grpSpPr>
              <p:sp>
                <p:nvSpPr>
                  <p:cNvPr id="177" name="四角形: 角を丸くする 176">
                    <a:extLst>
                      <a:ext uri="{FF2B5EF4-FFF2-40B4-BE49-F238E27FC236}">
                        <a16:creationId xmlns:a16="http://schemas.microsoft.com/office/drawing/2014/main" id="{F16C54AA-978D-4936-B624-D02D74CCDE7F}"/>
                      </a:ext>
                    </a:extLst>
                  </p:cNvPr>
                  <p:cNvSpPr/>
                  <p:nvPr/>
                </p:nvSpPr>
                <p:spPr>
                  <a:xfrm>
                    <a:off x="282864" y="2470975"/>
                    <a:ext cx="6109222" cy="2952978"/>
                  </a:xfrm>
                  <a:prstGeom prst="roundRect">
                    <a:avLst>
                      <a:gd name="adj" fmla="val 4259"/>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フリーフォーム: 図形 177">
                    <a:extLst>
                      <a:ext uri="{FF2B5EF4-FFF2-40B4-BE49-F238E27FC236}">
                        <a16:creationId xmlns:a16="http://schemas.microsoft.com/office/drawing/2014/main" id="{0A55494F-C88B-479D-98FE-E0F752705F3C}"/>
                      </a:ext>
                    </a:extLst>
                  </p:cNvPr>
                  <p:cNvSpPr/>
                  <p:nvPr/>
                </p:nvSpPr>
                <p:spPr>
                  <a:xfrm rot="5400000">
                    <a:off x="236793" y="2503632"/>
                    <a:ext cx="637283" cy="56551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00" name="テキスト ボックス 99">
                  <a:extLst>
                    <a:ext uri="{FF2B5EF4-FFF2-40B4-BE49-F238E27FC236}">
                      <a16:creationId xmlns:a16="http://schemas.microsoft.com/office/drawing/2014/main" id="{982CB0B1-0085-4712-AAE7-39F39ACB5278}"/>
                    </a:ext>
                  </a:extLst>
                </p:cNvPr>
                <p:cNvSpPr txBox="1"/>
                <p:nvPr/>
              </p:nvSpPr>
              <p:spPr>
                <a:xfrm>
                  <a:off x="839750" y="395491"/>
                  <a:ext cx="3690257" cy="461665"/>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学校法人角川ドワンゴ学園</a:t>
                  </a:r>
                  <a:r>
                    <a:rPr kumimoji="1" lang="en-US" altLang="ja-JP" sz="1200" dirty="0">
                      <a:latin typeface="BIZ UDPゴシック" panose="020B0400000000000000" pitchFamily="50" charset="-128"/>
                      <a:ea typeface="BIZ UDPゴシック" panose="020B0400000000000000" pitchFamily="50" charset="-128"/>
                    </a:rPr>
                    <a:t>N</a:t>
                  </a:r>
                  <a:r>
                    <a:rPr kumimoji="1" lang="ja-JP" altLang="en-US" sz="1200" dirty="0">
                      <a:latin typeface="BIZ UDPゴシック" panose="020B0400000000000000" pitchFamily="50" charset="-128"/>
                      <a:ea typeface="BIZ UDPゴシック" panose="020B0400000000000000" pitchFamily="50" charset="-128"/>
                    </a:rPr>
                    <a:t>中等部</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通学コース江坂キャンパス</a:t>
                  </a:r>
                </a:p>
              </p:txBody>
            </p:sp>
            <p:sp>
              <p:nvSpPr>
                <p:cNvPr id="101" name="四角形: 角を丸くする 100">
                  <a:extLst>
                    <a:ext uri="{FF2B5EF4-FFF2-40B4-BE49-F238E27FC236}">
                      <a16:creationId xmlns:a16="http://schemas.microsoft.com/office/drawing/2014/main" id="{BFB4F705-32F4-4526-A052-31DC3E443B93}"/>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02" name="テキスト ボックス 101">
                  <a:extLst>
                    <a:ext uri="{FF2B5EF4-FFF2-40B4-BE49-F238E27FC236}">
                      <a16:creationId xmlns:a16="http://schemas.microsoft.com/office/drawing/2014/main" id="{0FAAB74D-D467-4434-B396-33FC8317AFE6}"/>
                    </a:ext>
                  </a:extLst>
                </p:cNvPr>
                <p:cNvSpPr txBox="1"/>
                <p:nvPr/>
              </p:nvSpPr>
              <p:spPr>
                <a:xfrm>
                  <a:off x="1209546" y="1124775"/>
                  <a:ext cx="249180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吹田市豊津町</a:t>
                  </a:r>
                  <a:r>
                    <a:rPr kumimoji="1" lang="en-US" altLang="ja-JP" sz="1100" dirty="0">
                      <a:latin typeface="BIZ UDPゴシック" panose="020B0400000000000000" pitchFamily="50" charset="-128"/>
                      <a:ea typeface="BIZ UDPゴシック" panose="020B0400000000000000" pitchFamily="50" charset="-128"/>
                    </a:rPr>
                    <a:t>14</a:t>
                  </a:r>
                  <a:r>
                    <a:rPr kumimoji="1" lang="ja-JP" altLang="en-US" sz="1100" dirty="0">
                      <a:latin typeface="BIZ UDPゴシック" panose="020B0400000000000000" pitchFamily="50" charset="-128"/>
                      <a:ea typeface="BIZ UDPゴシック" panose="020B0400000000000000" pitchFamily="50" charset="-128"/>
                    </a:rPr>
                    <a:t>番地</a:t>
                  </a:r>
                  <a:r>
                    <a:rPr kumimoji="1" lang="en-US" altLang="ja-JP" sz="1100" dirty="0">
                      <a:latin typeface="BIZ UDPゴシック" panose="020B0400000000000000" pitchFamily="50" charset="-128"/>
                      <a:ea typeface="BIZ UDPゴシック" panose="020B0400000000000000" pitchFamily="50" charset="-128"/>
                    </a:rPr>
                    <a:t>12</a:t>
                  </a:r>
                </a:p>
                <a:p>
                  <a:r>
                    <a:rPr kumimoji="1" lang="ja-JP" altLang="en-US" sz="1100" dirty="0">
                      <a:latin typeface="BIZ UDPゴシック" panose="020B0400000000000000" pitchFamily="50" charset="-128"/>
                      <a:ea typeface="BIZ UDPゴシック" panose="020B0400000000000000" pitchFamily="50" charset="-128"/>
                    </a:rPr>
                    <a:t>ダイトー江坂ビル６階</a:t>
                  </a:r>
                </a:p>
              </p:txBody>
            </p:sp>
            <p:sp>
              <p:nvSpPr>
                <p:cNvPr id="103" name="四角形: 角を丸くする 102">
                  <a:extLst>
                    <a:ext uri="{FF2B5EF4-FFF2-40B4-BE49-F238E27FC236}">
                      <a16:creationId xmlns:a16="http://schemas.microsoft.com/office/drawing/2014/main" id="{C86808A8-453E-48C6-B32B-96B806F2602C}"/>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04" name="テキスト ボックス 103">
                  <a:extLst>
                    <a:ext uri="{FF2B5EF4-FFF2-40B4-BE49-F238E27FC236}">
                      <a16:creationId xmlns:a16="http://schemas.microsoft.com/office/drawing/2014/main" id="{0DAB7DC0-0D6C-4632-95A7-60BE6B1F26E4}"/>
                    </a:ext>
                  </a:extLst>
                </p:cNvPr>
                <p:cNvSpPr txBox="1"/>
                <p:nvPr/>
              </p:nvSpPr>
              <p:spPr>
                <a:xfrm>
                  <a:off x="4526863" y="1090955"/>
                  <a:ext cx="2294468" cy="4001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0120-0252-15</a:t>
                  </a:r>
                </a:p>
                <a:p>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受付時間：平日</a:t>
                  </a:r>
                  <a:r>
                    <a:rPr kumimoji="1" lang="en-US" altLang="ja-JP" sz="900" dirty="0">
                      <a:latin typeface="BIZ UDPゴシック" panose="020B0400000000000000" pitchFamily="50" charset="-128"/>
                      <a:ea typeface="BIZ UDPゴシック" panose="020B0400000000000000" pitchFamily="50" charset="-128"/>
                    </a:rPr>
                    <a:t>10</a:t>
                  </a:r>
                  <a:r>
                    <a:rPr kumimoji="1" lang="ja-JP" altLang="en-US" sz="900" dirty="0">
                      <a:latin typeface="BIZ UDPゴシック" panose="020B0400000000000000" pitchFamily="50" charset="-128"/>
                      <a:ea typeface="BIZ UDPゴシック" panose="020B0400000000000000" pitchFamily="50" charset="-128"/>
                    </a:rPr>
                    <a:t>時</a:t>
                  </a:r>
                  <a:r>
                    <a:rPr kumimoji="1" lang="en-US" altLang="ja-JP" sz="900" dirty="0">
                      <a:latin typeface="BIZ UDPゴシック" panose="020B0400000000000000" pitchFamily="50" charset="-128"/>
                      <a:ea typeface="BIZ UDPゴシック" panose="020B0400000000000000" pitchFamily="50" charset="-128"/>
                    </a:rPr>
                    <a:t>00</a:t>
                  </a:r>
                  <a:r>
                    <a:rPr kumimoji="1" lang="ja-JP" altLang="en-US" sz="900" dirty="0">
                      <a:latin typeface="BIZ UDPゴシック" panose="020B0400000000000000" pitchFamily="50" charset="-128"/>
                      <a:ea typeface="BIZ UDPゴシック" panose="020B0400000000000000" pitchFamily="50" charset="-128"/>
                    </a:rPr>
                    <a:t>分～</a:t>
                  </a:r>
                  <a:r>
                    <a:rPr kumimoji="1" lang="en-US" altLang="ja-JP" sz="900" dirty="0">
                      <a:latin typeface="BIZ UDPゴシック" panose="020B0400000000000000" pitchFamily="50" charset="-128"/>
                      <a:ea typeface="BIZ UDPゴシック" panose="020B0400000000000000" pitchFamily="50" charset="-128"/>
                    </a:rPr>
                    <a:t>18</a:t>
                  </a:r>
                  <a:r>
                    <a:rPr kumimoji="1" lang="ja-JP" altLang="en-US" sz="900" dirty="0">
                      <a:latin typeface="BIZ UDPゴシック" panose="020B0400000000000000" pitchFamily="50" charset="-128"/>
                      <a:ea typeface="BIZ UDPゴシック" panose="020B0400000000000000" pitchFamily="50" charset="-128"/>
                    </a:rPr>
                    <a:t>時</a:t>
                  </a:r>
                  <a:r>
                    <a:rPr kumimoji="1" lang="en-US" altLang="ja-JP" sz="900" dirty="0">
                      <a:latin typeface="BIZ UDPゴシック" panose="020B0400000000000000" pitchFamily="50" charset="-128"/>
                      <a:ea typeface="BIZ UDPゴシック" panose="020B0400000000000000" pitchFamily="50" charset="-128"/>
                    </a:rPr>
                    <a:t>30</a:t>
                  </a:r>
                  <a:r>
                    <a:rPr kumimoji="1" lang="ja-JP" altLang="en-US" sz="900" dirty="0">
                      <a:latin typeface="BIZ UDPゴシック" panose="020B0400000000000000" pitchFamily="50" charset="-128"/>
                      <a:ea typeface="BIZ UDPゴシック" panose="020B0400000000000000" pitchFamily="50" charset="-128"/>
                    </a:rPr>
                    <a:t>分</a:t>
                  </a:r>
                  <a:r>
                    <a:rPr kumimoji="1" lang="en-US" altLang="ja-JP" sz="900" dirty="0">
                      <a:latin typeface="BIZ UDPゴシック" panose="020B0400000000000000" pitchFamily="50" charset="-128"/>
                      <a:ea typeface="BIZ UDPゴシック" panose="020B0400000000000000" pitchFamily="50" charset="-128"/>
                    </a:rPr>
                    <a:t>)</a:t>
                  </a:r>
                </a:p>
              </p:txBody>
            </p:sp>
            <p:sp>
              <p:nvSpPr>
                <p:cNvPr id="132" name="四角形: 角を丸くする 131">
                  <a:extLst>
                    <a:ext uri="{FF2B5EF4-FFF2-40B4-BE49-F238E27FC236}">
                      <a16:creationId xmlns:a16="http://schemas.microsoft.com/office/drawing/2014/main" id="{96E9FEFF-EAB5-4CD6-9445-02E8041253C8}"/>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33" name="テキスト ボックス 132">
                  <a:extLst>
                    <a:ext uri="{FF2B5EF4-FFF2-40B4-BE49-F238E27FC236}">
                      <a16:creationId xmlns:a16="http://schemas.microsoft.com/office/drawing/2014/main" id="{5644DD87-A188-4C71-B28F-5404190E5048}"/>
                    </a:ext>
                  </a:extLst>
                </p:cNvPr>
                <p:cNvSpPr txBox="1"/>
                <p:nvPr/>
              </p:nvSpPr>
              <p:spPr>
                <a:xfrm>
                  <a:off x="1225656" y="1518054"/>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１９年４月</a:t>
                  </a:r>
                </a:p>
              </p:txBody>
            </p:sp>
            <p:sp>
              <p:nvSpPr>
                <p:cNvPr id="134" name="四角形: 角を丸くする 133">
                  <a:extLst>
                    <a:ext uri="{FF2B5EF4-FFF2-40B4-BE49-F238E27FC236}">
                      <a16:creationId xmlns:a16="http://schemas.microsoft.com/office/drawing/2014/main" id="{63C3A67A-FDED-418A-B4B8-A1E0EBF5C902}"/>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36" name="テキスト ボックス 135">
                  <a:extLst>
                    <a:ext uri="{FF2B5EF4-FFF2-40B4-BE49-F238E27FC236}">
                      <a16:creationId xmlns:a16="http://schemas.microsoft.com/office/drawing/2014/main" id="{29CF015D-9ACC-4533-99A5-C3F83220E263}"/>
                    </a:ext>
                  </a:extLst>
                </p:cNvPr>
                <p:cNvSpPr txBox="1"/>
                <p:nvPr/>
              </p:nvSpPr>
              <p:spPr>
                <a:xfrm>
                  <a:off x="4573287" y="1495347"/>
                  <a:ext cx="2284713" cy="261610"/>
                </a:xfrm>
                <a:prstGeom prst="rect">
                  <a:avLst/>
                </a:prstGeom>
                <a:noFill/>
              </p:spPr>
              <p:txBody>
                <a:bodyPr wrap="square" rtlCol="0">
                  <a:spAutoFit/>
                </a:bodyPr>
                <a:lstStyle/>
                <a:p>
                  <a:endParaRPr kumimoji="1" lang="ja-JP" altLang="en-US" sz="1100" dirty="0">
                    <a:latin typeface="BIZ UDPゴシック" panose="020B0400000000000000" pitchFamily="50" charset="-128"/>
                    <a:ea typeface="BIZ UDPゴシック" panose="020B0400000000000000" pitchFamily="50" charset="-128"/>
                  </a:endParaRPr>
                </a:p>
              </p:txBody>
            </p:sp>
            <p:sp>
              <p:nvSpPr>
                <p:cNvPr id="164" name="四角形: 角を丸くする 163">
                  <a:extLst>
                    <a:ext uri="{FF2B5EF4-FFF2-40B4-BE49-F238E27FC236}">
                      <a16:creationId xmlns:a16="http://schemas.microsoft.com/office/drawing/2014/main" id="{9FA187A8-B9EC-42FA-B27B-78C593B13A30}"/>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65" name="テキスト ボックス 164">
                  <a:extLst>
                    <a:ext uri="{FF2B5EF4-FFF2-40B4-BE49-F238E27FC236}">
                      <a16:creationId xmlns:a16="http://schemas.microsoft.com/office/drawing/2014/main" id="{8457662D-7009-475D-A23E-542C168149F9}"/>
                    </a:ext>
                  </a:extLst>
                </p:cNvPr>
                <p:cNvSpPr txBox="1"/>
                <p:nvPr/>
              </p:nvSpPr>
              <p:spPr>
                <a:xfrm>
                  <a:off x="1234091" y="1843659"/>
                  <a:ext cx="2458736" cy="261610"/>
                </a:xfrm>
                <a:prstGeom prst="rect">
                  <a:avLst/>
                </a:prstGeom>
                <a:noFill/>
              </p:spPr>
              <p:txBody>
                <a:bodyPr wrap="square" rtlCol="0">
                  <a:spAutoFit/>
                </a:bodyPr>
                <a:lstStyle/>
                <a:p>
                  <a:endParaRPr kumimoji="1" lang="ja-JP" altLang="en-US" sz="1100" dirty="0">
                    <a:latin typeface="BIZ UDPゴシック" panose="020B0400000000000000" pitchFamily="50" charset="-128"/>
                    <a:ea typeface="BIZ UDPゴシック" panose="020B0400000000000000" pitchFamily="50" charset="-128"/>
                  </a:endParaRPr>
                </a:p>
              </p:txBody>
            </p:sp>
            <p:sp>
              <p:nvSpPr>
                <p:cNvPr id="166" name="四角形: 角を丸くする 165">
                  <a:extLst>
                    <a:ext uri="{FF2B5EF4-FFF2-40B4-BE49-F238E27FC236}">
                      <a16:creationId xmlns:a16="http://schemas.microsoft.com/office/drawing/2014/main" id="{5424F004-14E3-4D92-9437-5E92A0AF314E}"/>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67" name="テキスト ボックス 166">
                  <a:extLst>
                    <a:ext uri="{FF2B5EF4-FFF2-40B4-BE49-F238E27FC236}">
                      <a16:creationId xmlns:a16="http://schemas.microsoft.com/office/drawing/2014/main" id="{9EB023A3-9203-4DED-89C6-9DE50738C4EB}"/>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中学校１年生～中学校３年生</a:t>
                  </a:r>
                </a:p>
              </p:txBody>
            </p:sp>
            <p:sp>
              <p:nvSpPr>
                <p:cNvPr id="168" name="四角形: 角を丸くする 167">
                  <a:extLst>
                    <a:ext uri="{FF2B5EF4-FFF2-40B4-BE49-F238E27FC236}">
                      <a16:creationId xmlns:a16="http://schemas.microsoft.com/office/drawing/2014/main" id="{61FB5480-05A2-4028-A3ED-25D15226E5C3}"/>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69" name="テキスト ボックス 168">
                  <a:extLst>
                    <a:ext uri="{FF2B5EF4-FFF2-40B4-BE49-F238E27FC236}">
                      <a16:creationId xmlns:a16="http://schemas.microsoft.com/office/drawing/2014/main" id="{7E250D43-43FC-4AA8-B77E-80E5444BD4F2}"/>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9</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16</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分</a:t>
                  </a:r>
                </a:p>
              </p:txBody>
            </p:sp>
            <p:sp>
              <p:nvSpPr>
                <p:cNvPr id="170" name="四角形: 角を丸くする 169">
                  <a:extLst>
                    <a:ext uri="{FF2B5EF4-FFF2-40B4-BE49-F238E27FC236}">
                      <a16:creationId xmlns:a16="http://schemas.microsoft.com/office/drawing/2014/main" id="{B7A35935-2852-4CFA-81D6-BBD7F7119BC5}"/>
                    </a:ext>
                  </a:extLst>
                </p:cNvPr>
                <p:cNvSpPr/>
                <p:nvPr/>
              </p:nvSpPr>
              <p:spPr>
                <a:xfrm>
                  <a:off x="387802" y="276047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71" name="テキスト ボックス 170">
                  <a:extLst>
                    <a:ext uri="{FF2B5EF4-FFF2-40B4-BE49-F238E27FC236}">
                      <a16:creationId xmlns:a16="http://schemas.microsoft.com/office/drawing/2014/main" id="{F3F348A5-A1D3-409F-8309-BE4DAEC3CC87}"/>
                    </a:ext>
                  </a:extLst>
                </p:cNvPr>
                <p:cNvSpPr txBox="1"/>
                <p:nvPr/>
              </p:nvSpPr>
              <p:spPr>
                <a:xfrm>
                  <a:off x="1147081" y="2712714"/>
                  <a:ext cx="5508762" cy="769441"/>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上記　社会体験～宿泊体験に任意参加</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（体験により追加費用・抽選による参加者選出の場合あり）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N</a:t>
                  </a:r>
                  <a:r>
                    <a:rPr kumimoji="1" lang="ja-JP" altLang="en-US" sz="1100" dirty="0">
                      <a:latin typeface="BIZ UDPゴシック" panose="020B0400000000000000" pitchFamily="50" charset="-128"/>
                      <a:ea typeface="BIZ UDPゴシック" panose="020B0400000000000000" pitchFamily="50" charset="-128"/>
                    </a:rPr>
                    <a:t>高グループと連携した部活動</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・訪問ではなく保護者会を年２回実施</a:t>
                  </a:r>
                </a:p>
              </p:txBody>
            </p:sp>
            <p:grpSp>
              <p:nvGrpSpPr>
                <p:cNvPr id="172" name="グループ化 171">
                  <a:extLst>
                    <a:ext uri="{FF2B5EF4-FFF2-40B4-BE49-F238E27FC236}">
                      <a16:creationId xmlns:a16="http://schemas.microsoft.com/office/drawing/2014/main" id="{077F3F3F-6987-4BD5-940C-4246C06C8A3E}"/>
                    </a:ext>
                  </a:extLst>
                </p:cNvPr>
                <p:cNvGrpSpPr/>
                <p:nvPr/>
              </p:nvGrpSpPr>
              <p:grpSpPr>
                <a:xfrm>
                  <a:off x="883029" y="835007"/>
                  <a:ext cx="3629664" cy="239644"/>
                  <a:chOff x="883029" y="865610"/>
                  <a:chExt cx="3629664" cy="239644"/>
                </a:xfrm>
              </p:grpSpPr>
              <p:sp>
                <p:nvSpPr>
                  <p:cNvPr id="173" name="四角形: 角を丸くする 172">
                    <a:extLst>
                      <a:ext uri="{FF2B5EF4-FFF2-40B4-BE49-F238E27FC236}">
                        <a16:creationId xmlns:a16="http://schemas.microsoft.com/office/drawing/2014/main" id="{E79F2BA2-E60A-4ED3-A753-17DE1980AB17}"/>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174" name="四角形: 角を丸くする 173">
                    <a:extLst>
                      <a:ext uri="{FF2B5EF4-FFF2-40B4-BE49-F238E27FC236}">
                        <a16:creationId xmlns:a16="http://schemas.microsoft.com/office/drawing/2014/main" id="{7D5CEFA4-5509-4DD5-96C1-FB3EF567B0BD}"/>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175" name="四角形: 角を丸くする 174">
                    <a:extLst>
                      <a:ext uri="{FF2B5EF4-FFF2-40B4-BE49-F238E27FC236}">
                        <a16:creationId xmlns:a16="http://schemas.microsoft.com/office/drawing/2014/main" id="{31F37DB3-A9A3-4BE6-9E52-313E7F9A125B}"/>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176" name="四角形: 角を丸くする 175">
                    <a:extLst>
                      <a:ext uri="{FF2B5EF4-FFF2-40B4-BE49-F238E27FC236}">
                        <a16:creationId xmlns:a16="http://schemas.microsoft.com/office/drawing/2014/main" id="{0343C2D4-D754-4649-B7CB-6EC22F69A701}"/>
                      </a:ext>
                    </a:extLst>
                  </p:cNvPr>
                  <p:cNvSpPr/>
                  <p:nvPr/>
                </p:nvSpPr>
                <p:spPr>
                  <a:xfrm>
                    <a:off x="3632236" y="865610"/>
                    <a:ext cx="880457" cy="234780"/>
                  </a:xfrm>
                  <a:prstGeom prst="roundRect">
                    <a:avLst>
                      <a:gd name="adj" fmla="val 50000"/>
                    </a:avLst>
                  </a:prstGeom>
                  <a:solidFill>
                    <a:srgbClr val="CC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訪問支援</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grpSp>
          </p:grpSp>
          <p:sp>
            <p:nvSpPr>
              <p:cNvPr id="98" name="テキスト ボックス 97">
                <a:extLst>
                  <a:ext uri="{FF2B5EF4-FFF2-40B4-BE49-F238E27FC236}">
                    <a16:creationId xmlns:a16="http://schemas.microsoft.com/office/drawing/2014/main" id="{DDF4C747-C6E4-47D0-804A-79CD4B42ADED}"/>
                  </a:ext>
                </a:extLst>
              </p:cNvPr>
              <p:cNvSpPr txBox="1"/>
              <p:nvPr/>
            </p:nvSpPr>
            <p:spPr>
              <a:xfrm>
                <a:off x="238928" y="439713"/>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㉕</a:t>
                </a:r>
              </a:p>
            </p:txBody>
          </p:sp>
        </p:grpSp>
        <p:pic>
          <p:nvPicPr>
            <p:cNvPr id="96" name="図 95">
              <a:extLst>
                <a:ext uri="{FF2B5EF4-FFF2-40B4-BE49-F238E27FC236}">
                  <a16:creationId xmlns:a16="http://schemas.microsoft.com/office/drawing/2014/main" id="{76C6703B-FDF4-41ED-8135-9538E4A69DBC}"/>
                </a:ext>
              </a:extLst>
            </p:cNvPr>
            <p:cNvPicPr>
              <a:picLocks noChangeAspect="1"/>
            </p:cNvPicPr>
            <p:nvPr/>
          </p:nvPicPr>
          <p:blipFill>
            <a:blip r:embed="rId4"/>
            <a:stretch>
              <a:fillRect/>
            </a:stretch>
          </p:blipFill>
          <p:spPr>
            <a:xfrm>
              <a:off x="5737896" y="225278"/>
              <a:ext cx="628501" cy="628501"/>
            </a:xfrm>
            <a:prstGeom prst="rect">
              <a:avLst/>
            </a:prstGeom>
            <a:ln>
              <a:solidFill>
                <a:schemeClr val="tx1"/>
              </a:solidFill>
            </a:ln>
          </p:spPr>
        </p:pic>
      </p:grpSp>
      <p:sp>
        <p:nvSpPr>
          <p:cNvPr id="179" name="テキスト ボックス 178">
            <a:extLst>
              <a:ext uri="{FF2B5EF4-FFF2-40B4-BE49-F238E27FC236}">
                <a16:creationId xmlns:a16="http://schemas.microsoft.com/office/drawing/2014/main" id="{9EDE1A9C-0AF4-4637-9772-D8B0DECAE90E}"/>
              </a:ext>
            </a:extLst>
          </p:cNvPr>
          <p:cNvSpPr txBox="1"/>
          <p:nvPr/>
        </p:nvSpPr>
        <p:spPr>
          <a:xfrm>
            <a:off x="990278" y="7990322"/>
            <a:ext cx="4092496" cy="707886"/>
          </a:xfrm>
          <a:prstGeom prst="rect">
            <a:avLst/>
          </a:prstGeom>
          <a:noFill/>
        </p:spPr>
        <p:txBody>
          <a:bodyPr wrap="square">
            <a:spAutoFit/>
          </a:bodyPr>
          <a:lstStyle/>
          <a:p>
            <a:r>
              <a:rPr lang="ja-JP" altLang="en-US" sz="1000" dirty="0">
                <a:latin typeface="BIZ UDPゴシック" panose="020B0400000000000000" pitchFamily="50" charset="-128"/>
                <a:ea typeface="BIZ UDPゴシック" panose="020B0400000000000000" pitchFamily="50" charset="-128"/>
              </a:rPr>
              <a:t>＜週</a:t>
            </a:r>
            <a:r>
              <a:rPr lang="en-US" altLang="ja-JP" sz="1000" dirty="0">
                <a:latin typeface="BIZ UDPゴシック" panose="020B0400000000000000" pitchFamily="50" charset="-128"/>
                <a:ea typeface="BIZ UDPゴシック" panose="020B0400000000000000" pitchFamily="50" charset="-128"/>
              </a:rPr>
              <a:t>5</a:t>
            </a:r>
            <a:r>
              <a:rPr lang="ja-JP" altLang="en-US" sz="1000" dirty="0">
                <a:latin typeface="BIZ UDPゴシック" panose="020B0400000000000000" pitchFamily="50" charset="-128"/>
                <a:ea typeface="BIZ UDPゴシック" panose="020B0400000000000000" pitchFamily="50" charset="-128"/>
              </a:rPr>
              <a:t>日＞</a:t>
            </a:r>
            <a:r>
              <a:rPr lang="ja-JP" altLang="en-US" sz="900" dirty="0">
                <a:latin typeface="BIZ UDPゴシック" panose="020B0400000000000000" pitchFamily="50" charset="-128"/>
                <a:ea typeface="BIZ UDPゴシック" panose="020B0400000000000000" pitchFamily="50" charset="-128"/>
              </a:rPr>
              <a:t>他、週</a:t>
            </a:r>
            <a:r>
              <a:rPr lang="en-US" altLang="ja-JP" sz="900" dirty="0">
                <a:latin typeface="BIZ UDPゴシック" panose="020B0400000000000000" pitchFamily="50" charset="-128"/>
                <a:ea typeface="BIZ UDPゴシック" panose="020B0400000000000000" pitchFamily="50" charset="-128"/>
              </a:rPr>
              <a:t>3</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1</a:t>
            </a:r>
            <a:r>
              <a:rPr lang="ja-JP" altLang="en-US" sz="900" dirty="0">
                <a:latin typeface="BIZ UDPゴシック" panose="020B0400000000000000" pitchFamily="50" charset="-128"/>
                <a:ea typeface="BIZ UDPゴシック" panose="020B0400000000000000" pitchFamily="50" charset="-128"/>
              </a:rPr>
              <a:t>日があり、月額は異なる。</a:t>
            </a:r>
          </a:p>
          <a:p>
            <a:r>
              <a:rPr lang="ja-JP" altLang="en-US" sz="1000" dirty="0">
                <a:latin typeface="BIZ UDPゴシック" panose="020B0400000000000000" pitchFamily="50" charset="-128"/>
                <a:ea typeface="BIZ UDPゴシック" panose="020B0400000000000000" pitchFamily="50" charset="-128"/>
              </a:rPr>
              <a:t>　入学金：</a:t>
            </a:r>
            <a:r>
              <a:rPr lang="en-US" altLang="ja-JP" sz="1000" dirty="0">
                <a:latin typeface="BIZ UDPゴシック" panose="020B0400000000000000" pitchFamily="50" charset="-128"/>
                <a:ea typeface="BIZ UDPゴシック" panose="020B0400000000000000" pitchFamily="50" charset="-128"/>
              </a:rPr>
              <a:t>110,000</a:t>
            </a:r>
            <a:r>
              <a:rPr lang="ja-JP" altLang="en-US" sz="1000" dirty="0">
                <a:latin typeface="BIZ UDPゴシック" panose="020B0400000000000000" pitchFamily="50" charset="-128"/>
                <a:ea typeface="BIZ UDPゴシック" panose="020B0400000000000000" pitchFamily="50" charset="-128"/>
              </a:rPr>
              <a:t>円　</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月額：</a:t>
            </a:r>
            <a:r>
              <a:rPr lang="en-US" altLang="ja-JP" sz="1000" dirty="0">
                <a:latin typeface="BIZ UDPゴシック" panose="020B0400000000000000" pitchFamily="50" charset="-128"/>
                <a:ea typeface="BIZ UDPゴシック" panose="020B0400000000000000" pitchFamily="50" charset="-128"/>
              </a:rPr>
              <a:t>73,700</a:t>
            </a:r>
            <a:r>
              <a:rPr lang="ja-JP" altLang="en-US" sz="1000" dirty="0">
                <a:latin typeface="BIZ UDPゴシック" panose="020B0400000000000000" pitchFamily="50" charset="-128"/>
                <a:ea typeface="BIZ UDPゴシック" panose="020B0400000000000000" pitchFamily="50" charset="-128"/>
              </a:rPr>
              <a:t>円　</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教材・設備費（</a:t>
            </a:r>
            <a:r>
              <a:rPr lang="en-US" altLang="ja-JP" sz="1000" dirty="0">
                <a:latin typeface="BIZ UDPゴシック" panose="020B0400000000000000" pitchFamily="50" charset="-128"/>
                <a:ea typeface="BIZ UDPゴシック" panose="020B0400000000000000" pitchFamily="50" charset="-128"/>
              </a:rPr>
              <a:t>1</a:t>
            </a:r>
            <a:r>
              <a:rPr lang="ja-JP" altLang="en-US" sz="1000" dirty="0">
                <a:latin typeface="BIZ UDPゴシック" panose="020B0400000000000000" pitchFamily="50" charset="-128"/>
                <a:ea typeface="BIZ UDPゴシック" panose="020B0400000000000000" pitchFamily="50" charset="-128"/>
              </a:rPr>
              <a:t>期）：</a:t>
            </a:r>
            <a:r>
              <a:rPr lang="en-US" altLang="ja-JP" sz="1000" dirty="0">
                <a:latin typeface="BIZ UDPゴシック" panose="020B0400000000000000" pitchFamily="50" charset="-128"/>
                <a:ea typeface="BIZ UDPゴシック" panose="020B0400000000000000" pitchFamily="50" charset="-128"/>
              </a:rPr>
              <a:t>11,000</a:t>
            </a:r>
            <a:r>
              <a:rPr lang="ja-JP" altLang="en-US" sz="1000" dirty="0">
                <a:latin typeface="BIZ UDPゴシック" panose="020B0400000000000000" pitchFamily="50" charset="-128"/>
                <a:ea typeface="BIZ UDPゴシック" panose="020B0400000000000000" pitchFamily="50" charset="-128"/>
              </a:rPr>
              <a:t>円</a:t>
            </a:r>
            <a:endParaRPr lang="ja-JP" altLang="en-US" sz="900" dirty="0">
              <a:latin typeface="BIZ UDPゴシック" panose="020B0400000000000000" pitchFamily="50" charset="-128"/>
              <a:ea typeface="BIZ UDPゴシック" panose="020B0400000000000000" pitchFamily="50" charset="-128"/>
            </a:endParaRPr>
          </a:p>
        </p:txBody>
      </p:sp>
      <p:sp>
        <p:nvSpPr>
          <p:cNvPr id="180" name="テキスト ボックス 179">
            <a:extLst>
              <a:ext uri="{FF2B5EF4-FFF2-40B4-BE49-F238E27FC236}">
                <a16:creationId xmlns:a16="http://schemas.microsoft.com/office/drawing/2014/main" id="{B246B300-B9C8-4A9E-9247-16CB6230FFF4}"/>
              </a:ext>
            </a:extLst>
          </p:cNvPr>
          <p:cNvSpPr txBox="1"/>
          <p:nvPr/>
        </p:nvSpPr>
        <p:spPr>
          <a:xfrm>
            <a:off x="4490712" y="7595052"/>
            <a:ext cx="3579540" cy="430887"/>
          </a:xfrm>
          <a:prstGeom prst="rect">
            <a:avLst/>
          </a:prstGeom>
          <a:noFill/>
        </p:spPr>
        <p:txBody>
          <a:bodyPr wrap="square">
            <a:spAutoFit/>
          </a:bodyPr>
          <a:lstStyle/>
          <a:p>
            <a:r>
              <a:rPr lang="en-US" altLang="ja-JP" sz="1050" dirty="0">
                <a:latin typeface="BIZ UDPゴシック" panose="020B0400000000000000" pitchFamily="50" charset="-128"/>
                <a:ea typeface="BIZ UDPゴシック" panose="020B0400000000000000" pitchFamily="50" charset="-128"/>
              </a:rPr>
              <a:t>N</a:t>
            </a:r>
            <a:r>
              <a:rPr lang="ja-JP" altLang="en-US" sz="1050" dirty="0">
                <a:latin typeface="BIZ UDPゴシック" panose="020B0400000000000000" pitchFamily="50" charset="-128"/>
                <a:ea typeface="BIZ UDPゴシック" panose="020B0400000000000000" pitchFamily="50" charset="-128"/>
              </a:rPr>
              <a:t>中等部名誉スクールプレジデント</a:t>
            </a:r>
          </a:p>
          <a:p>
            <a:r>
              <a:rPr lang="ja-JP" altLang="en-US" sz="1050" dirty="0">
                <a:latin typeface="BIZ UDPゴシック" panose="020B0400000000000000" pitchFamily="50" charset="-128"/>
                <a:ea typeface="BIZ UDPゴシック" panose="020B0400000000000000" pitchFamily="50" charset="-128"/>
              </a:rPr>
              <a:t>奥平 博一</a:t>
            </a:r>
          </a:p>
        </p:txBody>
      </p:sp>
    </p:spTree>
    <p:extLst>
      <p:ext uri="{BB962C8B-B14F-4D97-AF65-F5344CB8AC3E}">
        <p14:creationId xmlns:p14="http://schemas.microsoft.com/office/powerpoint/2010/main" val="2231308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26674962-BCC9-42BA-9B7D-8561CF34CB8D}"/>
              </a:ext>
            </a:extLst>
          </p:cNvPr>
          <p:cNvGrpSpPr/>
          <p:nvPr/>
        </p:nvGrpSpPr>
        <p:grpSpPr>
          <a:xfrm>
            <a:off x="74428" y="127185"/>
            <a:ext cx="6780775" cy="3132000"/>
            <a:chOff x="74428" y="127185"/>
            <a:chExt cx="6780775" cy="3132000"/>
          </a:xfrm>
        </p:grpSpPr>
        <p:grpSp>
          <p:nvGrpSpPr>
            <p:cNvPr id="71" name="グループ化 70">
              <a:extLst>
                <a:ext uri="{FF2B5EF4-FFF2-40B4-BE49-F238E27FC236}">
                  <a16:creationId xmlns:a16="http://schemas.microsoft.com/office/drawing/2014/main" id="{93D30FF5-BD28-4B01-AC39-1FBCA15204C3}"/>
                </a:ext>
              </a:extLst>
            </p:cNvPr>
            <p:cNvGrpSpPr/>
            <p:nvPr/>
          </p:nvGrpSpPr>
          <p:grpSpPr>
            <a:xfrm>
              <a:off x="74428" y="127185"/>
              <a:ext cx="6780775" cy="3132000"/>
              <a:chOff x="300789" y="401050"/>
              <a:chExt cx="6560006" cy="3132000"/>
            </a:xfrm>
          </p:grpSpPr>
          <p:grpSp>
            <p:nvGrpSpPr>
              <p:cNvPr id="41" name="グループ化 40">
                <a:extLst>
                  <a:ext uri="{FF2B5EF4-FFF2-40B4-BE49-F238E27FC236}">
                    <a16:creationId xmlns:a16="http://schemas.microsoft.com/office/drawing/2014/main" id="{D0447D49-A98D-4753-BE7A-240BBB039B49}"/>
                  </a:ext>
                </a:extLst>
              </p:cNvPr>
              <p:cNvGrpSpPr/>
              <p:nvPr/>
            </p:nvGrpSpPr>
            <p:grpSpPr>
              <a:xfrm>
                <a:off x="300791" y="401050"/>
                <a:ext cx="6560004" cy="3132000"/>
                <a:chOff x="300791" y="401050"/>
                <a:chExt cx="6560004" cy="3132000"/>
              </a:xfrm>
            </p:grpSpPr>
            <p:grpSp>
              <p:nvGrpSpPr>
                <p:cNvPr id="13" name="グループ化 12">
                  <a:extLst>
                    <a:ext uri="{FF2B5EF4-FFF2-40B4-BE49-F238E27FC236}">
                      <a16:creationId xmlns:a16="http://schemas.microsoft.com/office/drawing/2014/main" id="{5688849B-8C13-435B-B1FD-9A5A1685363C}"/>
                    </a:ext>
                  </a:extLst>
                </p:cNvPr>
                <p:cNvGrpSpPr/>
                <p:nvPr/>
              </p:nvGrpSpPr>
              <p:grpSpPr>
                <a:xfrm>
                  <a:off x="300791" y="401050"/>
                  <a:ext cx="6490704" cy="3132000"/>
                  <a:chOff x="332875" y="2462462"/>
                  <a:chExt cx="6085551" cy="2952976"/>
                </a:xfrm>
              </p:grpSpPr>
              <p:sp>
                <p:nvSpPr>
                  <p:cNvPr id="11" name="四角形: 角を丸くする 10">
                    <a:extLst>
                      <a:ext uri="{FF2B5EF4-FFF2-40B4-BE49-F238E27FC236}">
                        <a16:creationId xmlns:a16="http://schemas.microsoft.com/office/drawing/2014/main" id="{AA68AE01-B699-4620-B57C-9A3E29187DDF}"/>
                      </a:ext>
                    </a:extLst>
                  </p:cNvPr>
                  <p:cNvSpPr/>
                  <p:nvPr/>
                </p:nvSpPr>
                <p:spPr>
                  <a:xfrm>
                    <a:off x="332875" y="2462462"/>
                    <a:ext cx="6085551" cy="2952976"/>
                  </a:xfrm>
                  <a:prstGeom prst="roundRect">
                    <a:avLst>
                      <a:gd name="adj" fmla="val 42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D030DFBE-7995-4A4A-885C-892B2D95D868}"/>
                      </a:ext>
                    </a:extLst>
                  </p:cNvPr>
                  <p:cNvSpPr/>
                  <p:nvPr/>
                </p:nvSpPr>
                <p:spPr>
                  <a:xfrm rot="5400000">
                    <a:off x="294859" y="2500482"/>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5" name="テキスト ボックス 14">
                  <a:extLst>
                    <a:ext uri="{FF2B5EF4-FFF2-40B4-BE49-F238E27FC236}">
                      <a16:creationId xmlns:a16="http://schemas.microsoft.com/office/drawing/2014/main" id="{D747B0E7-4170-4B04-B203-A8BE09A8765E}"/>
                    </a:ext>
                  </a:extLst>
                </p:cNvPr>
                <p:cNvSpPr txBox="1"/>
                <p:nvPr/>
              </p:nvSpPr>
              <p:spPr>
                <a:xfrm>
                  <a:off x="883029" y="425374"/>
                  <a:ext cx="4680856"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フリースクールここ阪急吹田校</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おりまる</a:t>
                  </a: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4397BC01-1FD2-41C3-9831-795D4665AEE3}"/>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7" name="テキスト ボックス 16">
                  <a:extLst>
                    <a:ext uri="{FF2B5EF4-FFF2-40B4-BE49-F238E27FC236}">
                      <a16:creationId xmlns:a16="http://schemas.microsoft.com/office/drawing/2014/main" id="{5D0D237B-3B7C-47A2-A546-4353F2F22442}"/>
                    </a:ext>
                  </a:extLst>
                </p:cNvPr>
                <p:cNvSpPr txBox="1"/>
                <p:nvPr/>
              </p:nvSpPr>
              <p:spPr>
                <a:xfrm>
                  <a:off x="1220193" y="1178555"/>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吹田市泉町</a:t>
                  </a:r>
                  <a:r>
                    <a:rPr kumimoji="1" lang="en-US" altLang="ja-JP" sz="1100" dirty="0">
                      <a:latin typeface="BIZ UDPゴシック" panose="020B0400000000000000" pitchFamily="50" charset="-128"/>
                      <a:ea typeface="BIZ UDPゴシック" panose="020B0400000000000000" pitchFamily="50" charset="-128"/>
                    </a:rPr>
                    <a:t>1-11-8-201</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7313BD9B-ECDF-4D38-B441-47DDDBFEDF44}"/>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9" name="テキスト ボックス 18">
                  <a:extLst>
                    <a:ext uri="{FF2B5EF4-FFF2-40B4-BE49-F238E27FC236}">
                      <a16:creationId xmlns:a16="http://schemas.microsoft.com/office/drawing/2014/main" id="{61C48864-0C5B-41AB-A0F0-12B4DDE68854}"/>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06</a:t>
                  </a:r>
                  <a:r>
                    <a:rPr kumimoji="1" lang="ja-JP" altLang="en-US" sz="1100" dirty="0">
                      <a:latin typeface="BIZ UDPゴシック" panose="020B0400000000000000" pitchFamily="50" charset="-128"/>
                      <a:ea typeface="BIZ UDPゴシック" panose="020B0400000000000000" pitchFamily="50" charset="-128"/>
                    </a:rPr>
                    <a:t>ｰ</a:t>
                  </a:r>
                  <a:r>
                    <a:rPr kumimoji="1" lang="en-US" altLang="ja-JP" sz="1100" dirty="0">
                      <a:latin typeface="BIZ UDPゴシック" panose="020B0400000000000000" pitchFamily="50" charset="-128"/>
                      <a:ea typeface="BIZ UDPゴシック" panose="020B0400000000000000" pitchFamily="50" charset="-128"/>
                    </a:rPr>
                    <a:t>6382</a:t>
                  </a:r>
                  <a:r>
                    <a:rPr kumimoji="1" lang="ja-JP" altLang="en-US" sz="1100" dirty="0">
                      <a:latin typeface="BIZ UDPゴシック" panose="020B0400000000000000" pitchFamily="50" charset="-128"/>
                      <a:ea typeface="BIZ UDPゴシック" panose="020B0400000000000000" pitchFamily="50" charset="-128"/>
                    </a:rPr>
                    <a:t>ｰ</a:t>
                  </a:r>
                  <a:r>
                    <a:rPr kumimoji="1" lang="en-US" altLang="ja-JP" sz="1100" dirty="0">
                      <a:latin typeface="BIZ UDPゴシック" panose="020B0400000000000000" pitchFamily="50" charset="-128"/>
                      <a:ea typeface="BIZ UDPゴシック" panose="020B0400000000000000" pitchFamily="50" charset="-128"/>
                    </a:rPr>
                    <a:t>5514</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6B5C2B58-0E89-4BC3-8314-08BC138A02B2}"/>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C9E6D3B9-E9CA-436B-AAF4-8FB024E7045F}"/>
                    </a:ext>
                  </a:extLst>
                </p:cNvPr>
                <p:cNvSpPr txBox="1"/>
                <p:nvPr/>
              </p:nvSpPr>
              <p:spPr>
                <a:xfrm>
                  <a:off x="1234093" y="1495347"/>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2023</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24" name="四角形: 角を丸くする 23">
                  <a:extLst>
                    <a:ext uri="{FF2B5EF4-FFF2-40B4-BE49-F238E27FC236}">
                      <a16:creationId xmlns:a16="http://schemas.microsoft.com/office/drawing/2014/main" id="{C016D8E0-64F0-40B1-8364-A0B62B3DF92A}"/>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23617DDE-D84A-4B3A-B91F-E6E69F5F90F4}"/>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三科　元明</a:t>
                  </a:r>
                </a:p>
              </p:txBody>
            </p:sp>
            <p:sp>
              <p:nvSpPr>
                <p:cNvPr id="26" name="四角形: 角を丸くする 25">
                  <a:extLst>
                    <a:ext uri="{FF2B5EF4-FFF2-40B4-BE49-F238E27FC236}">
                      <a16:creationId xmlns:a16="http://schemas.microsoft.com/office/drawing/2014/main" id="{8120460C-2807-4E23-B2C7-8967E3F9ADC2}"/>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BE976873-1704-449B-9A8D-C1F85B7A38F6}"/>
                    </a:ext>
                  </a:extLst>
                </p:cNvPr>
                <p:cNvSpPr txBox="1"/>
                <p:nvPr/>
              </p:nvSpPr>
              <p:spPr>
                <a:xfrm>
                  <a:off x="1234093" y="1811744"/>
                  <a:ext cx="2458736"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入学金：</a:t>
                  </a:r>
                  <a:r>
                    <a:rPr kumimoji="1" lang="en-US" altLang="ja-JP" sz="1100" dirty="0">
                      <a:latin typeface="BIZ UDPゴシック" panose="020B0400000000000000" pitchFamily="50" charset="-128"/>
                      <a:ea typeface="BIZ UDPゴシック" panose="020B0400000000000000" pitchFamily="50" charset="-128"/>
                    </a:rPr>
                    <a:t>22,000</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年間登録料：</a:t>
                  </a:r>
                  <a:r>
                    <a:rPr kumimoji="1" lang="en-US" altLang="ja-JP" sz="1100" dirty="0">
                      <a:latin typeface="BIZ UDPゴシック" panose="020B0400000000000000" pitchFamily="50" charset="-128"/>
                      <a:ea typeface="BIZ UDPゴシック" panose="020B0400000000000000" pitchFamily="50" charset="-128"/>
                    </a:rPr>
                    <a:t>11,000</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年</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月謝：</a:t>
                  </a:r>
                  <a:r>
                    <a:rPr kumimoji="1" lang="en-US" altLang="ja-JP" sz="1100" dirty="0">
                      <a:latin typeface="BIZ UDPゴシック" panose="020B0400000000000000" pitchFamily="50" charset="-128"/>
                      <a:ea typeface="BIZ UDPゴシック" panose="020B0400000000000000" pitchFamily="50" charset="-128"/>
                    </a:rPr>
                    <a:t>44,000</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28" name="四角形: 角を丸くする 27">
                  <a:extLst>
                    <a:ext uri="{FF2B5EF4-FFF2-40B4-BE49-F238E27FC236}">
                      <a16:creationId xmlns:a16="http://schemas.microsoft.com/office/drawing/2014/main" id="{72EB63E4-8950-48DB-9391-DCF8B4B37724}"/>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E155029D-0EA3-409B-9FCB-27DE2A24A57E}"/>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６歳～</a:t>
                  </a:r>
                  <a:r>
                    <a:rPr kumimoji="1" lang="en-US" altLang="ja-JP" sz="1100" dirty="0">
                      <a:latin typeface="BIZ UDPゴシック" panose="020B0400000000000000" pitchFamily="50" charset="-128"/>
                      <a:ea typeface="BIZ UDPゴシック" panose="020B0400000000000000" pitchFamily="50" charset="-128"/>
                    </a:rPr>
                    <a:t>18</a:t>
                  </a:r>
                  <a:r>
                    <a:rPr kumimoji="1" lang="ja-JP" altLang="en-US" sz="1100" dirty="0">
                      <a:latin typeface="BIZ UDPゴシック" panose="020B0400000000000000" pitchFamily="50" charset="-128"/>
                      <a:ea typeface="BIZ UDPゴシック" panose="020B0400000000000000" pitchFamily="50" charset="-128"/>
                    </a:rPr>
                    <a:t>歳</a:t>
                  </a:r>
                </a:p>
              </p:txBody>
            </p:sp>
            <p:sp>
              <p:nvSpPr>
                <p:cNvPr id="30" name="四角形: 角を丸くする 29">
                  <a:extLst>
                    <a:ext uri="{FF2B5EF4-FFF2-40B4-BE49-F238E27FC236}">
                      <a16:creationId xmlns:a16="http://schemas.microsoft.com/office/drawing/2014/main" id="{37F8A8B6-8D5F-405F-A28E-374CCCC5070E}"/>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4A3DB430-12B3-40F5-92AC-A147CA09D6B6}"/>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９時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15</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p>
              </p:txBody>
            </p:sp>
            <p:sp>
              <p:nvSpPr>
                <p:cNvPr id="34" name="四角形: 角を丸くする 33">
                  <a:extLst>
                    <a:ext uri="{FF2B5EF4-FFF2-40B4-BE49-F238E27FC236}">
                      <a16:creationId xmlns:a16="http://schemas.microsoft.com/office/drawing/2014/main" id="{7C8AE229-9773-4DA2-BAA4-52DE3D9E4628}"/>
                    </a:ext>
                  </a:extLst>
                </p:cNvPr>
                <p:cNvSpPr/>
                <p:nvPr/>
              </p:nvSpPr>
              <p:spPr>
                <a:xfrm>
                  <a:off x="416471" y="278909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64DEFB3B-AC32-4CE3-9B28-E10499283662}"/>
                    </a:ext>
                  </a:extLst>
                </p:cNvPr>
                <p:cNvSpPr txBox="1"/>
                <p:nvPr/>
              </p:nvSpPr>
              <p:spPr>
                <a:xfrm>
                  <a:off x="1175750" y="2766005"/>
                  <a:ext cx="5034154"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・学校連携可能</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・キャンプ、遠足などの行事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・月１回親の会の開催</a:t>
                  </a:r>
                  <a:endParaRPr kumimoji="1" lang="en-US" altLang="ja-JP" sz="1100" dirty="0">
                    <a:latin typeface="BIZ UDPゴシック" panose="020B0400000000000000" pitchFamily="50" charset="-128"/>
                    <a:ea typeface="BIZ UDPゴシック" panose="020B0400000000000000" pitchFamily="50" charset="-128"/>
                  </a:endParaRPr>
                </a:p>
              </p:txBody>
            </p:sp>
            <p:grpSp>
              <p:nvGrpSpPr>
                <p:cNvPr id="40" name="グループ化 39">
                  <a:extLst>
                    <a:ext uri="{FF2B5EF4-FFF2-40B4-BE49-F238E27FC236}">
                      <a16:creationId xmlns:a16="http://schemas.microsoft.com/office/drawing/2014/main" id="{211B97A7-BA03-4C79-9836-78C935FD4E42}"/>
                    </a:ext>
                  </a:extLst>
                </p:cNvPr>
                <p:cNvGrpSpPr/>
                <p:nvPr/>
              </p:nvGrpSpPr>
              <p:grpSpPr>
                <a:xfrm>
                  <a:off x="883029" y="835007"/>
                  <a:ext cx="3629664" cy="239644"/>
                  <a:chOff x="883029" y="865610"/>
                  <a:chExt cx="3629664" cy="239644"/>
                </a:xfrm>
              </p:grpSpPr>
              <p:sp>
                <p:nvSpPr>
                  <p:cNvPr id="36" name="四角形: 角を丸くする 35">
                    <a:extLst>
                      <a:ext uri="{FF2B5EF4-FFF2-40B4-BE49-F238E27FC236}">
                        <a16:creationId xmlns:a16="http://schemas.microsoft.com/office/drawing/2014/main" id="{56A7E432-B832-4779-8C41-C5F786F5962F}"/>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37" name="四角形: 角を丸くする 36">
                    <a:extLst>
                      <a:ext uri="{FF2B5EF4-FFF2-40B4-BE49-F238E27FC236}">
                        <a16:creationId xmlns:a16="http://schemas.microsoft.com/office/drawing/2014/main" id="{C025EFED-3798-4B9B-B561-20916DEB9768}"/>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38" name="四角形: 角を丸くする 37">
                    <a:extLst>
                      <a:ext uri="{FF2B5EF4-FFF2-40B4-BE49-F238E27FC236}">
                        <a16:creationId xmlns:a16="http://schemas.microsoft.com/office/drawing/2014/main" id="{6B1F30D9-FAA6-4875-BBAE-C11BBC41A720}"/>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39" name="四角形: 角を丸くする 38">
                    <a:extLst>
                      <a:ext uri="{FF2B5EF4-FFF2-40B4-BE49-F238E27FC236}">
                        <a16:creationId xmlns:a16="http://schemas.microsoft.com/office/drawing/2014/main" id="{C516201B-FDF2-4A22-8F37-E801430454B0}"/>
                      </a:ext>
                    </a:extLst>
                  </p:cNvPr>
                  <p:cNvSpPr/>
                  <p:nvPr/>
                </p:nvSpPr>
                <p:spPr>
                  <a:xfrm>
                    <a:off x="3632236" y="865610"/>
                    <a:ext cx="880457" cy="234780"/>
                  </a:xfrm>
                  <a:prstGeom prst="roundRect">
                    <a:avLst>
                      <a:gd name="adj" fmla="val 50000"/>
                    </a:avLst>
                  </a:prstGeom>
                  <a:solidFill>
                    <a:srgbClr val="CC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BIZ UDPゴシック" panose="020B0400000000000000" pitchFamily="50" charset="-128"/>
                        <a:ea typeface="BIZ UDPゴシック" panose="020B0400000000000000" pitchFamily="50" charset="-128"/>
                      </a:rPr>
                      <a:t>訪問支援</a:t>
                    </a:r>
                  </a:p>
                </p:txBody>
              </p:sp>
            </p:grpSp>
          </p:grpSp>
          <p:sp>
            <p:nvSpPr>
              <p:cNvPr id="14" name="テキスト ボックス 13">
                <a:extLst>
                  <a:ext uri="{FF2B5EF4-FFF2-40B4-BE49-F238E27FC236}">
                    <a16:creationId xmlns:a16="http://schemas.microsoft.com/office/drawing/2014/main" id="{57EB0A09-0C80-4971-8EDC-4AB928EB22E3}"/>
                  </a:ext>
                </a:extLst>
              </p:cNvPr>
              <p:cNvSpPr txBox="1"/>
              <p:nvPr/>
            </p:nvSpPr>
            <p:spPr>
              <a:xfrm>
                <a:off x="300789" y="437838"/>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㉖</a:t>
                </a:r>
              </a:p>
            </p:txBody>
          </p:sp>
        </p:grpSp>
        <p:pic>
          <p:nvPicPr>
            <p:cNvPr id="3" name="図 2">
              <a:extLst>
                <a:ext uri="{FF2B5EF4-FFF2-40B4-BE49-F238E27FC236}">
                  <a16:creationId xmlns:a16="http://schemas.microsoft.com/office/drawing/2014/main" id="{3E2345B0-6991-4D49-AEFE-067F870FE539}"/>
                </a:ext>
              </a:extLst>
            </p:cNvPr>
            <p:cNvPicPr>
              <a:picLocks noChangeAspect="1"/>
            </p:cNvPicPr>
            <p:nvPr/>
          </p:nvPicPr>
          <p:blipFill>
            <a:blip r:embed="rId2"/>
            <a:stretch>
              <a:fillRect/>
            </a:stretch>
          </p:blipFill>
          <p:spPr>
            <a:xfrm>
              <a:off x="5737277" y="235435"/>
              <a:ext cx="645609" cy="645609"/>
            </a:xfrm>
            <a:prstGeom prst="rect">
              <a:avLst/>
            </a:prstGeom>
            <a:ln>
              <a:solidFill>
                <a:schemeClr val="tx1"/>
              </a:solidFill>
            </a:ln>
          </p:spPr>
        </p:pic>
      </p:grpSp>
      <p:grpSp>
        <p:nvGrpSpPr>
          <p:cNvPr id="135" name="グループ化 134">
            <a:extLst>
              <a:ext uri="{FF2B5EF4-FFF2-40B4-BE49-F238E27FC236}">
                <a16:creationId xmlns:a16="http://schemas.microsoft.com/office/drawing/2014/main" id="{99363813-B8E2-4CE0-B190-569567C7273A}"/>
              </a:ext>
            </a:extLst>
          </p:cNvPr>
          <p:cNvGrpSpPr/>
          <p:nvPr/>
        </p:nvGrpSpPr>
        <p:grpSpPr>
          <a:xfrm>
            <a:off x="72350" y="3369293"/>
            <a:ext cx="6780775" cy="3132000"/>
            <a:chOff x="74428" y="127185"/>
            <a:chExt cx="6780775" cy="3132000"/>
          </a:xfrm>
        </p:grpSpPr>
        <p:grpSp>
          <p:nvGrpSpPr>
            <p:cNvPr id="137" name="グループ化 136">
              <a:extLst>
                <a:ext uri="{FF2B5EF4-FFF2-40B4-BE49-F238E27FC236}">
                  <a16:creationId xmlns:a16="http://schemas.microsoft.com/office/drawing/2014/main" id="{EE2970AB-05AB-4A99-A87D-E754E81AD852}"/>
                </a:ext>
              </a:extLst>
            </p:cNvPr>
            <p:cNvGrpSpPr/>
            <p:nvPr/>
          </p:nvGrpSpPr>
          <p:grpSpPr>
            <a:xfrm>
              <a:off x="74428" y="127185"/>
              <a:ext cx="6780775" cy="3132000"/>
              <a:chOff x="300789" y="401050"/>
              <a:chExt cx="6560006" cy="3132000"/>
            </a:xfrm>
          </p:grpSpPr>
          <p:grpSp>
            <p:nvGrpSpPr>
              <p:cNvPr id="139" name="グループ化 138">
                <a:extLst>
                  <a:ext uri="{FF2B5EF4-FFF2-40B4-BE49-F238E27FC236}">
                    <a16:creationId xmlns:a16="http://schemas.microsoft.com/office/drawing/2014/main" id="{634B83D4-4B6C-4D39-8741-670A75F63BCF}"/>
                  </a:ext>
                </a:extLst>
              </p:cNvPr>
              <p:cNvGrpSpPr/>
              <p:nvPr/>
            </p:nvGrpSpPr>
            <p:grpSpPr>
              <a:xfrm>
                <a:off x="300791" y="401050"/>
                <a:ext cx="6560004" cy="3132000"/>
                <a:chOff x="300791" y="401050"/>
                <a:chExt cx="6560004" cy="3132000"/>
              </a:xfrm>
            </p:grpSpPr>
            <p:grpSp>
              <p:nvGrpSpPr>
                <p:cNvPr id="141" name="グループ化 140">
                  <a:extLst>
                    <a:ext uri="{FF2B5EF4-FFF2-40B4-BE49-F238E27FC236}">
                      <a16:creationId xmlns:a16="http://schemas.microsoft.com/office/drawing/2014/main" id="{2418CF81-6E16-41D2-973C-42E31D3F6E56}"/>
                    </a:ext>
                  </a:extLst>
                </p:cNvPr>
                <p:cNvGrpSpPr/>
                <p:nvPr/>
              </p:nvGrpSpPr>
              <p:grpSpPr>
                <a:xfrm>
                  <a:off x="300791" y="401050"/>
                  <a:ext cx="6490704" cy="3132000"/>
                  <a:chOff x="332875" y="2462462"/>
                  <a:chExt cx="6085551" cy="2952976"/>
                </a:xfrm>
              </p:grpSpPr>
              <p:sp>
                <p:nvSpPr>
                  <p:cNvPr id="181" name="四角形: 角を丸くする 180">
                    <a:extLst>
                      <a:ext uri="{FF2B5EF4-FFF2-40B4-BE49-F238E27FC236}">
                        <a16:creationId xmlns:a16="http://schemas.microsoft.com/office/drawing/2014/main" id="{98A9AD0B-DE27-4E13-BD95-5B996D9295F7}"/>
                      </a:ext>
                    </a:extLst>
                  </p:cNvPr>
                  <p:cNvSpPr/>
                  <p:nvPr/>
                </p:nvSpPr>
                <p:spPr>
                  <a:xfrm>
                    <a:off x="332875" y="2462462"/>
                    <a:ext cx="6085551" cy="2952976"/>
                  </a:xfrm>
                  <a:prstGeom prst="roundRect">
                    <a:avLst>
                      <a:gd name="adj" fmla="val 42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フリーフォーム: 図形 181">
                    <a:extLst>
                      <a:ext uri="{FF2B5EF4-FFF2-40B4-BE49-F238E27FC236}">
                        <a16:creationId xmlns:a16="http://schemas.microsoft.com/office/drawing/2014/main" id="{470FE62A-01FF-4BFE-8D7D-0E3061F22AAE}"/>
                      </a:ext>
                    </a:extLst>
                  </p:cNvPr>
                  <p:cNvSpPr/>
                  <p:nvPr/>
                </p:nvSpPr>
                <p:spPr>
                  <a:xfrm rot="5400000">
                    <a:off x="294859" y="2500482"/>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42" name="テキスト ボックス 141">
                  <a:extLst>
                    <a:ext uri="{FF2B5EF4-FFF2-40B4-BE49-F238E27FC236}">
                      <a16:creationId xmlns:a16="http://schemas.microsoft.com/office/drawing/2014/main" id="{85EA98B1-D946-4256-8566-AA241681BAF3}"/>
                    </a:ext>
                  </a:extLst>
                </p:cNvPr>
                <p:cNvSpPr txBox="1"/>
                <p:nvPr/>
              </p:nvSpPr>
              <p:spPr>
                <a:xfrm>
                  <a:off x="883029" y="425374"/>
                  <a:ext cx="4680856"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フリースクールここ吹田校</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あまかり</a:t>
                  </a: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sp>
              <p:nvSpPr>
                <p:cNvPr id="143" name="四角形: 角を丸くする 142">
                  <a:extLst>
                    <a:ext uri="{FF2B5EF4-FFF2-40B4-BE49-F238E27FC236}">
                      <a16:creationId xmlns:a16="http://schemas.microsoft.com/office/drawing/2014/main" id="{B7BB5C9F-24BB-4C4D-BB85-6B096A67F390}"/>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44" name="テキスト ボックス 143">
                  <a:extLst>
                    <a:ext uri="{FF2B5EF4-FFF2-40B4-BE49-F238E27FC236}">
                      <a16:creationId xmlns:a16="http://schemas.microsoft.com/office/drawing/2014/main" id="{A2B712A0-9214-4F15-8C72-BC6361C96FCE}"/>
                    </a:ext>
                  </a:extLst>
                </p:cNvPr>
                <p:cNvSpPr txBox="1"/>
                <p:nvPr/>
              </p:nvSpPr>
              <p:spPr>
                <a:xfrm>
                  <a:off x="1220193" y="1178555"/>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吹田市内本町一丁目</a:t>
                  </a:r>
                  <a:r>
                    <a:rPr kumimoji="1" lang="en-US" altLang="ja-JP" sz="1100" dirty="0">
                      <a:latin typeface="BIZ UDPゴシック" panose="020B0400000000000000" pitchFamily="50" charset="-128"/>
                      <a:ea typeface="BIZ UDPゴシック" panose="020B0400000000000000" pitchFamily="50" charset="-128"/>
                    </a:rPr>
                    <a:t>19-7</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45" name="四角形: 角を丸くする 144">
                  <a:extLst>
                    <a:ext uri="{FF2B5EF4-FFF2-40B4-BE49-F238E27FC236}">
                      <a16:creationId xmlns:a16="http://schemas.microsoft.com/office/drawing/2014/main" id="{58F9DEE6-305D-4365-B4BC-1DD7C3E8DF9F}"/>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46" name="テキスト ボックス 145">
                  <a:extLst>
                    <a:ext uri="{FF2B5EF4-FFF2-40B4-BE49-F238E27FC236}">
                      <a16:creationId xmlns:a16="http://schemas.microsoft.com/office/drawing/2014/main" id="{8EF5119A-169B-461F-A46B-E8BE83BCFB8C}"/>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06</a:t>
                  </a:r>
                  <a:r>
                    <a:rPr kumimoji="1" lang="ja-JP" altLang="en-US" sz="1100" dirty="0">
                      <a:latin typeface="BIZ UDPゴシック" panose="020B0400000000000000" pitchFamily="50" charset="-128"/>
                      <a:ea typeface="BIZ UDPゴシック" panose="020B0400000000000000" pitchFamily="50" charset="-128"/>
                    </a:rPr>
                    <a:t>ｰ</a:t>
                  </a:r>
                  <a:r>
                    <a:rPr kumimoji="1" lang="en-US" altLang="ja-JP" sz="1100" dirty="0">
                      <a:latin typeface="BIZ UDPゴシック" panose="020B0400000000000000" pitchFamily="50" charset="-128"/>
                      <a:ea typeface="BIZ UDPゴシック" panose="020B0400000000000000" pitchFamily="50" charset="-128"/>
                    </a:rPr>
                    <a:t>6382</a:t>
                  </a:r>
                  <a:r>
                    <a:rPr kumimoji="1" lang="ja-JP" altLang="en-US" sz="1100" dirty="0">
                      <a:latin typeface="BIZ UDPゴシック" panose="020B0400000000000000" pitchFamily="50" charset="-128"/>
                      <a:ea typeface="BIZ UDPゴシック" panose="020B0400000000000000" pitchFamily="50" charset="-128"/>
                    </a:rPr>
                    <a:t>ｰ</a:t>
                  </a:r>
                  <a:r>
                    <a:rPr kumimoji="1" lang="en-US" altLang="ja-JP" sz="1100" dirty="0">
                      <a:latin typeface="BIZ UDPゴシック" panose="020B0400000000000000" pitchFamily="50" charset="-128"/>
                      <a:ea typeface="BIZ UDPゴシック" panose="020B0400000000000000" pitchFamily="50" charset="-128"/>
                    </a:rPr>
                    <a:t>5514</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47" name="四角形: 角を丸くする 146">
                  <a:extLst>
                    <a:ext uri="{FF2B5EF4-FFF2-40B4-BE49-F238E27FC236}">
                      <a16:creationId xmlns:a16="http://schemas.microsoft.com/office/drawing/2014/main" id="{80423C47-B8CC-40B2-84FE-E2E4833D7DE1}"/>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48" name="テキスト ボックス 147">
                  <a:extLst>
                    <a:ext uri="{FF2B5EF4-FFF2-40B4-BE49-F238E27FC236}">
                      <a16:creationId xmlns:a16="http://schemas.microsoft.com/office/drawing/2014/main" id="{5E58DCE3-C8A1-4D7F-86EB-41B413755C18}"/>
                    </a:ext>
                  </a:extLst>
                </p:cNvPr>
                <p:cNvSpPr txBox="1"/>
                <p:nvPr/>
              </p:nvSpPr>
              <p:spPr>
                <a:xfrm>
                  <a:off x="1234093" y="1495347"/>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０１年４月</a:t>
                  </a:r>
                </a:p>
              </p:txBody>
            </p:sp>
            <p:sp>
              <p:nvSpPr>
                <p:cNvPr id="149" name="四角形: 角を丸くする 148">
                  <a:extLst>
                    <a:ext uri="{FF2B5EF4-FFF2-40B4-BE49-F238E27FC236}">
                      <a16:creationId xmlns:a16="http://schemas.microsoft.com/office/drawing/2014/main" id="{6E8F2E11-324E-4A2C-8977-D2C73E850499}"/>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0" name="テキスト ボックス 149">
                  <a:extLst>
                    <a:ext uri="{FF2B5EF4-FFF2-40B4-BE49-F238E27FC236}">
                      <a16:creationId xmlns:a16="http://schemas.microsoft.com/office/drawing/2014/main" id="{85DEA748-DF43-4D21-B9DC-4AA6476C6DBC}"/>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三科　元明</a:t>
                  </a:r>
                </a:p>
              </p:txBody>
            </p:sp>
            <p:sp>
              <p:nvSpPr>
                <p:cNvPr id="151" name="四角形: 角を丸くする 150">
                  <a:extLst>
                    <a:ext uri="{FF2B5EF4-FFF2-40B4-BE49-F238E27FC236}">
                      <a16:creationId xmlns:a16="http://schemas.microsoft.com/office/drawing/2014/main" id="{5071147B-6C73-4F78-8E9B-049F35E6DB11}"/>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2" name="テキスト ボックス 151">
                  <a:extLst>
                    <a:ext uri="{FF2B5EF4-FFF2-40B4-BE49-F238E27FC236}">
                      <a16:creationId xmlns:a16="http://schemas.microsoft.com/office/drawing/2014/main" id="{DA62B90A-0ACD-4139-BCA0-01311122BD75}"/>
                    </a:ext>
                  </a:extLst>
                </p:cNvPr>
                <p:cNvSpPr txBox="1"/>
                <p:nvPr/>
              </p:nvSpPr>
              <p:spPr>
                <a:xfrm>
                  <a:off x="1234093" y="1811744"/>
                  <a:ext cx="2458736"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入学金：</a:t>
                  </a:r>
                  <a:r>
                    <a:rPr kumimoji="1" lang="en-US" altLang="ja-JP" sz="1100" dirty="0">
                      <a:latin typeface="BIZ UDPゴシック" panose="020B0400000000000000" pitchFamily="50" charset="-128"/>
                      <a:ea typeface="BIZ UDPゴシック" panose="020B0400000000000000" pitchFamily="50" charset="-128"/>
                    </a:rPr>
                    <a:t>22,000</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年間登録料：</a:t>
                  </a:r>
                  <a:r>
                    <a:rPr kumimoji="1" lang="en-US" altLang="ja-JP" sz="1100" dirty="0">
                      <a:latin typeface="BIZ UDPゴシック" panose="020B0400000000000000" pitchFamily="50" charset="-128"/>
                      <a:ea typeface="BIZ UDPゴシック" panose="020B0400000000000000" pitchFamily="50" charset="-128"/>
                    </a:rPr>
                    <a:t>11,000</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年</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月謝：</a:t>
                  </a:r>
                  <a:r>
                    <a:rPr kumimoji="1" lang="en-US" altLang="ja-JP" sz="1100" dirty="0">
                      <a:latin typeface="BIZ UDPゴシック" panose="020B0400000000000000" pitchFamily="50" charset="-128"/>
                      <a:ea typeface="BIZ UDPゴシック" panose="020B0400000000000000" pitchFamily="50" charset="-128"/>
                    </a:rPr>
                    <a:t>44,000</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153" name="四角形: 角を丸くする 152">
                  <a:extLst>
                    <a:ext uri="{FF2B5EF4-FFF2-40B4-BE49-F238E27FC236}">
                      <a16:creationId xmlns:a16="http://schemas.microsoft.com/office/drawing/2014/main" id="{77DCA83E-2BFB-4F3E-A08B-FFDB8DFF163D}"/>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4" name="テキスト ボックス 153">
                  <a:extLst>
                    <a:ext uri="{FF2B5EF4-FFF2-40B4-BE49-F238E27FC236}">
                      <a16:creationId xmlns:a16="http://schemas.microsoft.com/office/drawing/2014/main" id="{060072E1-A71D-448A-AA0F-6151D4D21E1B}"/>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６歳～</a:t>
                  </a:r>
                  <a:r>
                    <a:rPr kumimoji="1" lang="en-US" altLang="ja-JP" sz="1100" dirty="0">
                      <a:latin typeface="BIZ UDPゴシック" panose="020B0400000000000000" pitchFamily="50" charset="-128"/>
                      <a:ea typeface="BIZ UDPゴシック" panose="020B0400000000000000" pitchFamily="50" charset="-128"/>
                    </a:rPr>
                    <a:t>18</a:t>
                  </a:r>
                  <a:r>
                    <a:rPr kumimoji="1" lang="ja-JP" altLang="en-US" sz="1100" dirty="0">
                      <a:latin typeface="BIZ UDPゴシック" panose="020B0400000000000000" pitchFamily="50" charset="-128"/>
                      <a:ea typeface="BIZ UDPゴシック" panose="020B0400000000000000" pitchFamily="50" charset="-128"/>
                    </a:rPr>
                    <a:t>歳</a:t>
                  </a:r>
                </a:p>
              </p:txBody>
            </p:sp>
            <p:sp>
              <p:nvSpPr>
                <p:cNvPr id="155" name="四角形: 角を丸くする 154">
                  <a:extLst>
                    <a:ext uri="{FF2B5EF4-FFF2-40B4-BE49-F238E27FC236}">
                      <a16:creationId xmlns:a16="http://schemas.microsoft.com/office/drawing/2014/main" id="{A0387D39-8878-480E-885D-4A875DF1B15B}"/>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6" name="テキスト ボックス 155">
                  <a:extLst>
                    <a:ext uri="{FF2B5EF4-FFF2-40B4-BE49-F238E27FC236}">
                      <a16:creationId xmlns:a16="http://schemas.microsoft.com/office/drawing/2014/main" id="{20CA9D2C-557B-4C0C-9ADE-F8CFBD6DE3BE}"/>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月～土曜日（木曜日除く）</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１０時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rPr>
                    <a:t>６時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p>
              </p:txBody>
            </p:sp>
            <p:sp>
              <p:nvSpPr>
                <p:cNvPr id="157" name="四角形: 角を丸くする 156">
                  <a:extLst>
                    <a:ext uri="{FF2B5EF4-FFF2-40B4-BE49-F238E27FC236}">
                      <a16:creationId xmlns:a16="http://schemas.microsoft.com/office/drawing/2014/main" id="{B8D4C920-63AA-42D6-B3EE-E71952A31BB9}"/>
                    </a:ext>
                  </a:extLst>
                </p:cNvPr>
                <p:cNvSpPr/>
                <p:nvPr/>
              </p:nvSpPr>
              <p:spPr>
                <a:xfrm>
                  <a:off x="416471" y="278909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8" name="テキスト ボックス 157">
                  <a:extLst>
                    <a:ext uri="{FF2B5EF4-FFF2-40B4-BE49-F238E27FC236}">
                      <a16:creationId xmlns:a16="http://schemas.microsoft.com/office/drawing/2014/main" id="{D52FE5E4-1104-4D76-9A3D-CA1C74454F10}"/>
                    </a:ext>
                  </a:extLst>
                </p:cNvPr>
                <p:cNvSpPr txBox="1"/>
                <p:nvPr/>
              </p:nvSpPr>
              <p:spPr>
                <a:xfrm>
                  <a:off x="1175750" y="2766005"/>
                  <a:ext cx="5034154"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・学校連携可能</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・キャンプ、遠足などの行事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・月１回親の会の開催</a:t>
                  </a:r>
                  <a:endParaRPr kumimoji="1" lang="en-US" altLang="ja-JP" sz="1100" dirty="0">
                    <a:latin typeface="BIZ UDPゴシック" panose="020B0400000000000000" pitchFamily="50" charset="-128"/>
                    <a:ea typeface="BIZ UDPゴシック" panose="020B0400000000000000" pitchFamily="50" charset="-128"/>
                  </a:endParaRPr>
                </a:p>
              </p:txBody>
            </p:sp>
            <p:grpSp>
              <p:nvGrpSpPr>
                <p:cNvPr id="159" name="グループ化 158">
                  <a:extLst>
                    <a:ext uri="{FF2B5EF4-FFF2-40B4-BE49-F238E27FC236}">
                      <a16:creationId xmlns:a16="http://schemas.microsoft.com/office/drawing/2014/main" id="{894BDFCA-4D53-4F5F-9FE6-98AC57971742}"/>
                    </a:ext>
                  </a:extLst>
                </p:cNvPr>
                <p:cNvGrpSpPr/>
                <p:nvPr/>
              </p:nvGrpSpPr>
              <p:grpSpPr>
                <a:xfrm>
                  <a:off x="883029" y="835007"/>
                  <a:ext cx="3629664" cy="239644"/>
                  <a:chOff x="883029" y="865610"/>
                  <a:chExt cx="3629664" cy="239644"/>
                </a:xfrm>
              </p:grpSpPr>
              <p:sp>
                <p:nvSpPr>
                  <p:cNvPr id="160" name="四角形: 角を丸くする 159">
                    <a:extLst>
                      <a:ext uri="{FF2B5EF4-FFF2-40B4-BE49-F238E27FC236}">
                        <a16:creationId xmlns:a16="http://schemas.microsoft.com/office/drawing/2014/main" id="{49FB4AF6-2893-4C0D-A42E-F27138153C98}"/>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161" name="四角形: 角を丸くする 160">
                    <a:extLst>
                      <a:ext uri="{FF2B5EF4-FFF2-40B4-BE49-F238E27FC236}">
                        <a16:creationId xmlns:a16="http://schemas.microsoft.com/office/drawing/2014/main" id="{3C71383A-5EF5-4F78-8159-0D49C10E13F0}"/>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162" name="四角形: 角を丸くする 161">
                    <a:extLst>
                      <a:ext uri="{FF2B5EF4-FFF2-40B4-BE49-F238E27FC236}">
                        <a16:creationId xmlns:a16="http://schemas.microsoft.com/office/drawing/2014/main" id="{4090DDBC-832F-43F5-A6FF-E5C95C2028CF}"/>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163" name="四角形: 角を丸くする 162">
                    <a:extLst>
                      <a:ext uri="{FF2B5EF4-FFF2-40B4-BE49-F238E27FC236}">
                        <a16:creationId xmlns:a16="http://schemas.microsoft.com/office/drawing/2014/main" id="{49F8E480-80B5-45DB-A2B6-BDF92EF0EE9E}"/>
                      </a:ext>
                    </a:extLst>
                  </p:cNvPr>
                  <p:cNvSpPr/>
                  <p:nvPr/>
                </p:nvSpPr>
                <p:spPr>
                  <a:xfrm>
                    <a:off x="3632236" y="865610"/>
                    <a:ext cx="880457" cy="234780"/>
                  </a:xfrm>
                  <a:prstGeom prst="roundRect">
                    <a:avLst>
                      <a:gd name="adj" fmla="val 50000"/>
                    </a:avLst>
                  </a:prstGeom>
                  <a:solidFill>
                    <a:srgbClr val="CC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BIZ UDPゴシック" panose="020B0400000000000000" pitchFamily="50" charset="-128"/>
                        <a:ea typeface="BIZ UDPゴシック" panose="020B0400000000000000" pitchFamily="50" charset="-128"/>
                      </a:rPr>
                      <a:t>訪問支援</a:t>
                    </a:r>
                  </a:p>
                </p:txBody>
              </p:sp>
            </p:grpSp>
          </p:grpSp>
          <p:sp>
            <p:nvSpPr>
              <p:cNvPr id="140" name="テキスト ボックス 139">
                <a:extLst>
                  <a:ext uri="{FF2B5EF4-FFF2-40B4-BE49-F238E27FC236}">
                    <a16:creationId xmlns:a16="http://schemas.microsoft.com/office/drawing/2014/main" id="{A88B4364-B50D-4386-90FB-1C8A47113A29}"/>
                  </a:ext>
                </a:extLst>
              </p:cNvPr>
              <p:cNvSpPr txBox="1"/>
              <p:nvPr/>
            </p:nvSpPr>
            <p:spPr>
              <a:xfrm>
                <a:off x="300789" y="437838"/>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㉗</a:t>
                </a:r>
              </a:p>
            </p:txBody>
          </p:sp>
        </p:grpSp>
        <p:pic>
          <p:nvPicPr>
            <p:cNvPr id="138" name="図 137">
              <a:extLst>
                <a:ext uri="{FF2B5EF4-FFF2-40B4-BE49-F238E27FC236}">
                  <a16:creationId xmlns:a16="http://schemas.microsoft.com/office/drawing/2014/main" id="{8D1704EF-D5CF-4799-975C-8A43B24C77FA}"/>
                </a:ext>
              </a:extLst>
            </p:cNvPr>
            <p:cNvPicPr>
              <a:picLocks noChangeAspect="1"/>
            </p:cNvPicPr>
            <p:nvPr/>
          </p:nvPicPr>
          <p:blipFill>
            <a:blip r:embed="rId2"/>
            <a:stretch>
              <a:fillRect/>
            </a:stretch>
          </p:blipFill>
          <p:spPr>
            <a:xfrm>
              <a:off x="5737277" y="235435"/>
              <a:ext cx="645609" cy="645609"/>
            </a:xfrm>
            <a:prstGeom prst="rect">
              <a:avLst/>
            </a:prstGeom>
            <a:ln>
              <a:solidFill>
                <a:schemeClr val="tx1"/>
              </a:solidFill>
            </a:ln>
          </p:spPr>
        </p:pic>
      </p:grpSp>
      <p:grpSp>
        <p:nvGrpSpPr>
          <p:cNvPr id="183" name="グループ化 182">
            <a:extLst>
              <a:ext uri="{FF2B5EF4-FFF2-40B4-BE49-F238E27FC236}">
                <a16:creationId xmlns:a16="http://schemas.microsoft.com/office/drawing/2014/main" id="{814D89E7-C726-4BA4-9FE5-BB8BFFF5043E}"/>
              </a:ext>
            </a:extLst>
          </p:cNvPr>
          <p:cNvGrpSpPr/>
          <p:nvPr/>
        </p:nvGrpSpPr>
        <p:grpSpPr>
          <a:xfrm>
            <a:off x="69461" y="6591221"/>
            <a:ext cx="6780775" cy="3132000"/>
            <a:chOff x="74428" y="127185"/>
            <a:chExt cx="6780775" cy="3132000"/>
          </a:xfrm>
        </p:grpSpPr>
        <p:grpSp>
          <p:nvGrpSpPr>
            <p:cNvPr id="184" name="グループ化 183">
              <a:extLst>
                <a:ext uri="{FF2B5EF4-FFF2-40B4-BE49-F238E27FC236}">
                  <a16:creationId xmlns:a16="http://schemas.microsoft.com/office/drawing/2014/main" id="{F13E111B-280A-4A1F-BE3A-BDF522D8733A}"/>
                </a:ext>
              </a:extLst>
            </p:cNvPr>
            <p:cNvGrpSpPr/>
            <p:nvPr/>
          </p:nvGrpSpPr>
          <p:grpSpPr>
            <a:xfrm>
              <a:off x="74428" y="127185"/>
              <a:ext cx="6780775" cy="3132000"/>
              <a:chOff x="300789" y="401050"/>
              <a:chExt cx="6560006" cy="3132000"/>
            </a:xfrm>
          </p:grpSpPr>
          <p:grpSp>
            <p:nvGrpSpPr>
              <p:cNvPr id="186" name="グループ化 185">
                <a:extLst>
                  <a:ext uri="{FF2B5EF4-FFF2-40B4-BE49-F238E27FC236}">
                    <a16:creationId xmlns:a16="http://schemas.microsoft.com/office/drawing/2014/main" id="{FE5CB9E0-EF97-40CB-8992-0B61C6F26C70}"/>
                  </a:ext>
                </a:extLst>
              </p:cNvPr>
              <p:cNvGrpSpPr/>
              <p:nvPr/>
            </p:nvGrpSpPr>
            <p:grpSpPr>
              <a:xfrm>
                <a:off x="300791" y="401050"/>
                <a:ext cx="6560004" cy="3132000"/>
                <a:chOff x="300791" y="401050"/>
                <a:chExt cx="6560004" cy="3132000"/>
              </a:xfrm>
            </p:grpSpPr>
            <p:grpSp>
              <p:nvGrpSpPr>
                <p:cNvPr id="188" name="グループ化 187">
                  <a:extLst>
                    <a:ext uri="{FF2B5EF4-FFF2-40B4-BE49-F238E27FC236}">
                      <a16:creationId xmlns:a16="http://schemas.microsoft.com/office/drawing/2014/main" id="{5ECE57E1-CD3A-413A-B9A8-AAC0733F4D04}"/>
                    </a:ext>
                  </a:extLst>
                </p:cNvPr>
                <p:cNvGrpSpPr/>
                <p:nvPr/>
              </p:nvGrpSpPr>
              <p:grpSpPr>
                <a:xfrm>
                  <a:off x="300791" y="401050"/>
                  <a:ext cx="6490704" cy="3132000"/>
                  <a:chOff x="332875" y="2462462"/>
                  <a:chExt cx="6085551" cy="2952976"/>
                </a:xfrm>
              </p:grpSpPr>
              <p:sp>
                <p:nvSpPr>
                  <p:cNvPr id="211" name="四角形: 角を丸くする 210">
                    <a:extLst>
                      <a:ext uri="{FF2B5EF4-FFF2-40B4-BE49-F238E27FC236}">
                        <a16:creationId xmlns:a16="http://schemas.microsoft.com/office/drawing/2014/main" id="{51FCD45D-81E4-4D6D-947E-2A9249CFABC9}"/>
                      </a:ext>
                    </a:extLst>
                  </p:cNvPr>
                  <p:cNvSpPr/>
                  <p:nvPr/>
                </p:nvSpPr>
                <p:spPr>
                  <a:xfrm>
                    <a:off x="332875" y="2462462"/>
                    <a:ext cx="6085551" cy="2952976"/>
                  </a:xfrm>
                  <a:prstGeom prst="roundRect">
                    <a:avLst>
                      <a:gd name="adj" fmla="val 42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 name="フリーフォーム: 図形 211">
                    <a:extLst>
                      <a:ext uri="{FF2B5EF4-FFF2-40B4-BE49-F238E27FC236}">
                        <a16:creationId xmlns:a16="http://schemas.microsoft.com/office/drawing/2014/main" id="{2445F436-2847-4E29-9DD9-652BE853F7EA}"/>
                      </a:ext>
                    </a:extLst>
                  </p:cNvPr>
                  <p:cNvSpPr/>
                  <p:nvPr/>
                </p:nvSpPr>
                <p:spPr>
                  <a:xfrm rot="5400000">
                    <a:off x="294859" y="2500482"/>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89" name="テキスト ボックス 188">
                  <a:extLst>
                    <a:ext uri="{FF2B5EF4-FFF2-40B4-BE49-F238E27FC236}">
                      <a16:creationId xmlns:a16="http://schemas.microsoft.com/office/drawing/2014/main" id="{09EE0A9C-C791-42E6-B806-E7A1568CEE39}"/>
                    </a:ext>
                  </a:extLst>
                </p:cNvPr>
                <p:cNvSpPr txBox="1"/>
                <p:nvPr/>
              </p:nvSpPr>
              <p:spPr>
                <a:xfrm>
                  <a:off x="883029" y="425374"/>
                  <a:ext cx="4680856"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フリースクールここ南吹田校</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いどばた</a:t>
                  </a: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sp>
              <p:nvSpPr>
                <p:cNvPr id="190" name="四角形: 角を丸くする 189">
                  <a:extLst>
                    <a:ext uri="{FF2B5EF4-FFF2-40B4-BE49-F238E27FC236}">
                      <a16:creationId xmlns:a16="http://schemas.microsoft.com/office/drawing/2014/main" id="{0F35087D-5CE9-4E50-9BA6-84D518453640}"/>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91" name="テキスト ボックス 190">
                  <a:extLst>
                    <a:ext uri="{FF2B5EF4-FFF2-40B4-BE49-F238E27FC236}">
                      <a16:creationId xmlns:a16="http://schemas.microsoft.com/office/drawing/2014/main" id="{A05E2DF9-7EE1-4D4B-83B2-37E2A4E1C692}"/>
                    </a:ext>
                  </a:extLst>
                </p:cNvPr>
                <p:cNvSpPr txBox="1"/>
                <p:nvPr/>
              </p:nvSpPr>
              <p:spPr>
                <a:xfrm>
                  <a:off x="1220193" y="1178555"/>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吹田市南清和園町</a:t>
                  </a:r>
                  <a:r>
                    <a:rPr kumimoji="1" lang="en-US" altLang="ja-JP" sz="1100" dirty="0">
                      <a:latin typeface="BIZ UDPゴシック" panose="020B0400000000000000" pitchFamily="50" charset="-128"/>
                      <a:ea typeface="BIZ UDPゴシック" panose="020B0400000000000000" pitchFamily="50" charset="-128"/>
                    </a:rPr>
                    <a:t>3-26</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92" name="四角形: 角を丸くする 191">
                  <a:extLst>
                    <a:ext uri="{FF2B5EF4-FFF2-40B4-BE49-F238E27FC236}">
                      <a16:creationId xmlns:a16="http://schemas.microsoft.com/office/drawing/2014/main" id="{3E39E808-8BA0-495F-98EF-E96B3A30DD44}"/>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93" name="テキスト ボックス 192">
                  <a:extLst>
                    <a:ext uri="{FF2B5EF4-FFF2-40B4-BE49-F238E27FC236}">
                      <a16:creationId xmlns:a16="http://schemas.microsoft.com/office/drawing/2014/main" id="{AA7F1BDA-543F-4836-9869-6C91511E971D}"/>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06</a:t>
                  </a:r>
                  <a:r>
                    <a:rPr kumimoji="1" lang="ja-JP" altLang="en-US" sz="1100" dirty="0">
                      <a:latin typeface="BIZ UDPゴシック" panose="020B0400000000000000" pitchFamily="50" charset="-128"/>
                      <a:ea typeface="BIZ UDPゴシック" panose="020B0400000000000000" pitchFamily="50" charset="-128"/>
                    </a:rPr>
                    <a:t>ｰ</a:t>
                  </a:r>
                  <a:r>
                    <a:rPr kumimoji="1" lang="en-US" altLang="ja-JP" sz="1100" dirty="0">
                      <a:latin typeface="BIZ UDPゴシック" panose="020B0400000000000000" pitchFamily="50" charset="-128"/>
                      <a:ea typeface="BIZ UDPゴシック" panose="020B0400000000000000" pitchFamily="50" charset="-128"/>
                    </a:rPr>
                    <a:t>6382</a:t>
                  </a:r>
                  <a:r>
                    <a:rPr kumimoji="1" lang="ja-JP" altLang="en-US" sz="1100" dirty="0">
                      <a:latin typeface="BIZ UDPゴシック" panose="020B0400000000000000" pitchFamily="50" charset="-128"/>
                      <a:ea typeface="BIZ UDPゴシック" panose="020B0400000000000000" pitchFamily="50" charset="-128"/>
                    </a:rPr>
                    <a:t>ｰ</a:t>
                  </a:r>
                  <a:r>
                    <a:rPr kumimoji="1" lang="en-US" altLang="ja-JP" sz="1100" dirty="0">
                      <a:latin typeface="BIZ UDPゴシック" panose="020B0400000000000000" pitchFamily="50" charset="-128"/>
                      <a:ea typeface="BIZ UDPゴシック" panose="020B0400000000000000" pitchFamily="50" charset="-128"/>
                    </a:rPr>
                    <a:t>5514</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94" name="四角形: 角を丸くする 193">
                  <a:extLst>
                    <a:ext uri="{FF2B5EF4-FFF2-40B4-BE49-F238E27FC236}">
                      <a16:creationId xmlns:a16="http://schemas.microsoft.com/office/drawing/2014/main" id="{5CC7FDFD-C74C-4EB6-BF0B-516561126C6A}"/>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95" name="テキスト ボックス 194">
                  <a:extLst>
                    <a:ext uri="{FF2B5EF4-FFF2-40B4-BE49-F238E27FC236}">
                      <a16:creationId xmlns:a16="http://schemas.microsoft.com/office/drawing/2014/main" id="{0582C064-D98F-41A2-9139-9DA919F23772}"/>
                    </a:ext>
                  </a:extLst>
                </p:cNvPr>
                <p:cNvSpPr txBox="1"/>
                <p:nvPr/>
              </p:nvSpPr>
              <p:spPr>
                <a:xfrm>
                  <a:off x="1234093" y="1495347"/>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2019</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6</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196" name="四角形: 角を丸くする 195">
                  <a:extLst>
                    <a:ext uri="{FF2B5EF4-FFF2-40B4-BE49-F238E27FC236}">
                      <a16:creationId xmlns:a16="http://schemas.microsoft.com/office/drawing/2014/main" id="{E38EA362-7D23-4A0C-8771-560A61A12D1E}"/>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97" name="テキスト ボックス 196">
                  <a:extLst>
                    <a:ext uri="{FF2B5EF4-FFF2-40B4-BE49-F238E27FC236}">
                      <a16:creationId xmlns:a16="http://schemas.microsoft.com/office/drawing/2014/main" id="{E8976573-1D00-4B8F-B634-11FDF7417D40}"/>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三科　元明</a:t>
                  </a:r>
                </a:p>
              </p:txBody>
            </p:sp>
            <p:sp>
              <p:nvSpPr>
                <p:cNvPr id="198" name="四角形: 角を丸くする 197">
                  <a:extLst>
                    <a:ext uri="{FF2B5EF4-FFF2-40B4-BE49-F238E27FC236}">
                      <a16:creationId xmlns:a16="http://schemas.microsoft.com/office/drawing/2014/main" id="{B56788D1-C712-4263-8D64-F40DB829F196}"/>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99" name="テキスト ボックス 198">
                  <a:extLst>
                    <a:ext uri="{FF2B5EF4-FFF2-40B4-BE49-F238E27FC236}">
                      <a16:creationId xmlns:a16="http://schemas.microsoft.com/office/drawing/2014/main" id="{096EFEBF-5E5D-424A-AEB5-D674AEDB607B}"/>
                    </a:ext>
                  </a:extLst>
                </p:cNvPr>
                <p:cNvSpPr txBox="1"/>
                <p:nvPr/>
              </p:nvSpPr>
              <p:spPr>
                <a:xfrm>
                  <a:off x="1234093" y="1811744"/>
                  <a:ext cx="2458736"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入学金：</a:t>
                  </a:r>
                  <a:r>
                    <a:rPr kumimoji="1" lang="en-US" altLang="ja-JP" sz="1100" dirty="0">
                      <a:latin typeface="BIZ UDPゴシック" panose="020B0400000000000000" pitchFamily="50" charset="-128"/>
                      <a:ea typeface="BIZ UDPゴシック" panose="020B0400000000000000" pitchFamily="50" charset="-128"/>
                    </a:rPr>
                    <a:t>22,000</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年間登録料：</a:t>
                  </a:r>
                  <a:r>
                    <a:rPr kumimoji="1" lang="en-US" altLang="ja-JP" sz="1100" dirty="0">
                      <a:latin typeface="BIZ UDPゴシック" panose="020B0400000000000000" pitchFamily="50" charset="-128"/>
                      <a:ea typeface="BIZ UDPゴシック" panose="020B0400000000000000" pitchFamily="50" charset="-128"/>
                    </a:rPr>
                    <a:t>11,000</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年</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月謝：</a:t>
                  </a:r>
                  <a:r>
                    <a:rPr kumimoji="1" lang="en-US" altLang="ja-JP" sz="1100" dirty="0">
                      <a:latin typeface="BIZ UDPゴシック" panose="020B0400000000000000" pitchFamily="50" charset="-128"/>
                      <a:ea typeface="BIZ UDPゴシック" panose="020B0400000000000000" pitchFamily="50" charset="-128"/>
                    </a:rPr>
                    <a:t>44,000</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200" name="四角形: 角を丸くする 199">
                  <a:extLst>
                    <a:ext uri="{FF2B5EF4-FFF2-40B4-BE49-F238E27FC236}">
                      <a16:creationId xmlns:a16="http://schemas.microsoft.com/office/drawing/2014/main" id="{C99F6767-5498-4544-B951-4610C07D84B7}"/>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01" name="テキスト ボックス 200">
                  <a:extLst>
                    <a:ext uri="{FF2B5EF4-FFF2-40B4-BE49-F238E27FC236}">
                      <a16:creationId xmlns:a16="http://schemas.microsoft.com/office/drawing/2014/main" id="{C67F9D37-C0C5-4823-84AF-988A09D31AD4}"/>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６歳～</a:t>
                  </a:r>
                  <a:r>
                    <a:rPr kumimoji="1" lang="en-US" altLang="ja-JP" sz="1100" dirty="0">
                      <a:latin typeface="BIZ UDPゴシック" panose="020B0400000000000000" pitchFamily="50" charset="-128"/>
                      <a:ea typeface="BIZ UDPゴシック" panose="020B0400000000000000" pitchFamily="50" charset="-128"/>
                    </a:rPr>
                    <a:t>18</a:t>
                  </a:r>
                  <a:r>
                    <a:rPr kumimoji="1" lang="ja-JP" altLang="en-US" sz="1100" dirty="0">
                      <a:latin typeface="BIZ UDPゴシック" panose="020B0400000000000000" pitchFamily="50" charset="-128"/>
                      <a:ea typeface="BIZ UDPゴシック" panose="020B0400000000000000" pitchFamily="50" charset="-128"/>
                    </a:rPr>
                    <a:t>歳</a:t>
                  </a:r>
                </a:p>
              </p:txBody>
            </p:sp>
            <p:sp>
              <p:nvSpPr>
                <p:cNvPr id="202" name="四角形: 角を丸くする 201">
                  <a:extLst>
                    <a:ext uri="{FF2B5EF4-FFF2-40B4-BE49-F238E27FC236}">
                      <a16:creationId xmlns:a16="http://schemas.microsoft.com/office/drawing/2014/main" id="{4E9C3429-4B76-43F6-83EA-BDF8E6D4F36E}"/>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04" name="四角形: 角を丸くする 203">
                  <a:extLst>
                    <a:ext uri="{FF2B5EF4-FFF2-40B4-BE49-F238E27FC236}">
                      <a16:creationId xmlns:a16="http://schemas.microsoft.com/office/drawing/2014/main" id="{3122F24B-9EE2-46A3-9F3A-66AE31E8D9AD}"/>
                    </a:ext>
                  </a:extLst>
                </p:cNvPr>
                <p:cNvSpPr/>
                <p:nvPr/>
              </p:nvSpPr>
              <p:spPr>
                <a:xfrm>
                  <a:off x="416471" y="278909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05" name="テキスト ボックス 204">
                  <a:extLst>
                    <a:ext uri="{FF2B5EF4-FFF2-40B4-BE49-F238E27FC236}">
                      <a16:creationId xmlns:a16="http://schemas.microsoft.com/office/drawing/2014/main" id="{DF98058B-2A41-4B6B-8E61-3297E8B0C9E6}"/>
                    </a:ext>
                  </a:extLst>
                </p:cNvPr>
                <p:cNvSpPr txBox="1"/>
                <p:nvPr/>
              </p:nvSpPr>
              <p:spPr>
                <a:xfrm>
                  <a:off x="1175750" y="2766005"/>
                  <a:ext cx="5034154"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・学校連携可能</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・キャンプ、遠足などの行事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・月１回親の会の開催</a:t>
                  </a:r>
                  <a:endParaRPr kumimoji="1" lang="en-US" altLang="ja-JP" sz="1100" dirty="0">
                    <a:latin typeface="BIZ UDPゴシック" panose="020B0400000000000000" pitchFamily="50" charset="-128"/>
                    <a:ea typeface="BIZ UDPゴシック" panose="020B0400000000000000" pitchFamily="50" charset="-128"/>
                  </a:endParaRPr>
                </a:p>
              </p:txBody>
            </p:sp>
            <p:grpSp>
              <p:nvGrpSpPr>
                <p:cNvPr id="206" name="グループ化 205">
                  <a:extLst>
                    <a:ext uri="{FF2B5EF4-FFF2-40B4-BE49-F238E27FC236}">
                      <a16:creationId xmlns:a16="http://schemas.microsoft.com/office/drawing/2014/main" id="{EA031A2D-87C8-45DB-A796-92C433E4BEE6}"/>
                    </a:ext>
                  </a:extLst>
                </p:cNvPr>
                <p:cNvGrpSpPr/>
                <p:nvPr/>
              </p:nvGrpSpPr>
              <p:grpSpPr>
                <a:xfrm>
                  <a:off x="883029" y="835007"/>
                  <a:ext cx="3629664" cy="239644"/>
                  <a:chOff x="883029" y="865610"/>
                  <a:chExt cx="3629664" cy="239644"/>
                </a:xfrm>
              </p:grpSpPr>
              <p:sp>
                <p:nvSpPr>
                  <p:cNvPr id="207" name="四角形: 角を丸くする 206">
                    <a:extLst>
                      <a:ext uri="{FF2B5EF4-FFF2-40B4-BE49-F238E27FC236}">
                        <a16:creationId xmlns:a16="http://schemas.microsoft.com/office/drawing/2014/main" id="{10788DA7-F57E-4629-8878-A2564D8DA3AE}"/>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208" name="四角形: 角を丸くする 207">
                    <a:extLst>
                      <a:ext uri="{FF2B5EF4-FFF2-40B4-BE49-F238E27FC236}">
                        <a16:creationId xmlns:a16="http://schemas.microsoft.com/office/drawing/2014/main" id="{1423C09C-DD86-429A-8532-D3D5D0BF5DFC}"/>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209" name="四角形: 角を丸くする 208">
                    <a:extLst>
                      <a:ext uri="{FF2B5EF4-FFF2-40B4-BE49-F238E27FC236}">
                        <a16:creationId xmlns:a16="http://schemas.microsoft.com/office/drawing/2014/main" id="{308E3D74-9F05-46E6-9650-9F6D44455A96}"/>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210" name="四角形: 角を丸くする 209">
                    <a:extLst>
                      <a:ext uri="{FF2B5EF4-FFF2-40B4-BE49-F238E27FC236}">
                        <a16:creationId xmlns:a16="http://schemas.microsoft.com/office/drawing/2014/main" id="{6737C4A5-27C0-4A91-AB80-743214B8C59E}"/>
                      </a:ext>
                    </a:extLst>
                  </p:cNvPr>
                  <p:cNvSpPr/>
                  <p:nvPr/>
                </p:nvSpPr>
                <p:spPr>
                  <a:xfrm>
                    <a:off x="3632236" y="865610"/>
                    <a:ext cx="880457" cy="234780"/>
                  </a:xfrm>
                  <a:prstGeom prst="roundRect">
                    <a:avLst>
                      <a:gd name="adj" fmla="val 50000"/>
                    </a:avLst>
                  </a:prstGeom>
                  <a:solidFill>
                    <a:srgbClr val="CC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BIZ UDPゴシック" panose="020B0400000000000000" pitchFamily="50" charset="-128"/>
                        <a:ea typeface="BIZ UDPゴシック" panose="020B0400000000000000" pitchFamily="50" charset="-128"/>
                      </a:rPr>
                      <a:t>訪問支援</a:t>
                    </a:r>
                  </a:p>
                </p:txBody>
              </p:sp>
            </p:grpSp>
          </p:grpSp>
          <p:sp>
            <p:nvSpPr>
              <p:cNvPr id="187" name="テキスト ボックス 186">
                <a:extLst>
                  <a:ext uri="{FF2B5EF4-FFF2-40B4-BE49-F238E27FC236}">
                    <a16:creationId xmlns:a16="http://schemas.microsoft.com/office/drawing/2014/main" id="{841AABDA-EBCB-43DE-BCAA-C55A441E1BE5}"/>
                  </a:ext>
                </a:extLst>
              </p:cNvPr>
              <p:cNvSpPr txBox="1"/>
              <p:nvPr/>
            </p:nvSpPr>
            <p:spPr>
              <a:xfrm>
                <a:off x="300789" y="437838"/>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㉘</a:t>
                </a:r>
              </a:p>
            </p:txBody>
          </p:sp>
        </p:grpSp>
        <p:pic>
          <p:nvPicPr>
            <p:cNvPr id="185" name="図 184">
              <a:extLst>
                <a:ext uri="{FF2B5EF4-FFF2-40B4-BE49-F238E27FC236}">
                  <a16:creationId xmlns:a16="http://schemas.microsoft.com/office/drawing/2014/main" id="{89AD4E0A-56A1-41ED-96CD-DC0147BA5D2F}"/>
                </a:ext>
              </a:extLst>
            </p:cNvPr>
            <p:cNvPicPr>
              <a:picLocks noChangeAspect="1"/>
            </p:cNvPicPr>
            <p:nvPr/>
          </p:nvPicPr>
          <p:blipFill>
            <a:blip r:embed="rId2"/>
            <a:stretch>
              <a:fillRect/>
            </a:stretch>
          </p:blipFill>
          <p:spPr>
            <a:xfrm>
              <a:off x="5737277" y="235435"/>
              <a:ext cx="645609" cy="645609"/>
            </a:xfrm>
            <a:prstGeom prst="rect">
              <a:avLst/>
            </a:prstGeom>
            <a:ln>
              <a:solidFill>
                <a:schemeClr val="tx1"/>
              </a:solidFill>
            </a:ln>
          </p:spPr>
        </p:pic>
      </p:grpSp>
      <p:sp>
        <p:nvSpPr>
          <p:cNvPr id="213" name="テキスト ボックス 212">
            <a:extLst>
              <a:ext uri="{FF2B5EF4-FFF2-40B4-BE49-F238E27FC236}">
                <a16:creationId xmlns:a16="http://schemas.microsoft.com/office/drawing/2014/main" id="{B8C4C7E9-AB1B-489D-8380-7C142A5242F9}"/>
              </a:ext>
            </a:extLst>
          </p:cNvPr>
          <p:cNvSpPr txBox="1"/>
          <p:nvPr/>
        </p:nvSpPr>
        <p:spPr>
          <a:xfrm>
            <a:off x="4496398" y="8385296"/>
            <a:ext cx="2361602"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９時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15</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p>
        </p:txBody>
      </p:sp>
    </p:spTree>
    <p:extLst>
      <p:ext uri="{BB962C8B-B14F-4D97-AF65-F5344CB8AC3E}">
        <p14:creationId xmlns:p14="http://schemas.microsoft.com/office/powerpoint/2010/main" val="333235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グループ化 70">
            <a:extLst>
              <a:ext uri="{FF2B5EF4-FFF2-40B4-BE49-F238E27FC236}">
                <a16:creationId xmlns:a16="http://schemas.microsoft.com/office/drawing/2014/main" id="{93D30FF5-BD28-4B01-AC39-1FBCA15204C3}"/>
              </a:ext>
            </a:extLst>
          </p:cNvPr>
          <p:cNvGrpSpPr/>
          <p:nvPr/>
        </p:nvGrpSpPr>
        <p:grpSpPr>
          <a:xfrm>
            <a:off x="74428" y="127185"/>
            <a:ext cx="6780775" cy="3132000"/>
            <a:chOff x="300789" y="401050"/>
            <a:chExt cx="6560006" cy="3132000"/>
          </a:xfrm>
        </p:grpSpPr>
        <p:grpSp>
          <p:nvGrpSpPr>
            <p:cNvPr id="41" name="グループ化 40">
              <a:extLst>
                <a:ext uri="{FF2B5EF4-FFF2-40B4-BE49-F238E27FC236}">
                  <a16:creationId xmlns:a16="http://schemas.microsoft.com/office/drawing/2014/main" id="{D0447D49-A98D-4753-BE7A-240BBB039B49}"/>
                </a:ext>
              </a:extLst>
            </p:cNvPr>
            <p:cNvGrpSpPr/>
            <p:nvPr/>
          </p:nvGrpSpPr>
          <p:grpSpPr>
            <a:xfrm>
              <a:off x="300791" y="401050"/>
              <a:ext cx="6560004" cy="3132000"/>
              <a:chOff x="300791" y="401050"/>
              <a:chExt cx="6560004" cy="3132000"/>
            </a:xfrm>
          </p:grpSpPr>
          <p:grpSp>
            <p:nvGrpSpPr>
              <p:cNvPr id="13" name="グループ化 12">
                <a:extLst>
                  <a:ext uri="{FF2B5EF4-FFF2-40B4-BE49-F238E27FC236}">
                    <a16:creationId xmlns:a16="http://schemas.microsoft.com/office/drawing/2014/main" id="{5688849B-8C13-435B-B1FD-9A5A1685363C}"/>
                  </a:ext>
                </a:extLst>
              </p:cNvPr>
              <p:cNvGrpSpPr/>
              <p:nvPr/>
            </p:nvGrpSpPr>
            <p:grpSpPr>
              <a:xfrm>
                <a:off x="300791" y="401050"/>
                <a:ext cx="6490704" cy="3132000"/>
                <a:chOff x="332875" y="2462462"/>
                <a:chExt cx="6085551" cy="2952976"/>
              </a:xfrm>
            </p:grpSpPr>
            <p:sp>
              <p:nvSpPr>
                <p:cNvPr id="11" name="四角形: 角を丸くする 10">
                  <a:extLst>
                    <a:ext uri="{FF2B5EF4-FFF2-40B4-BE49-F238E27FC236}">
                      <a16:creationId xmlns:a16="http://schemas.microsoft.com/office/drawing/2014/main" id="{AA68AE01-B699-4620-B57C-9A3E29187DDF}"/>
                    </a:ext>
                  </a:extLst>
                </p:cNvPr>
                <p:cNvSpPr/>
                <p:nvPr/>
              </p:nvSpPr>
              <p:spPr>
                <a:xfrm>
                  <a:off x="332875" y="2462462"/>
                  <a:ext cx="6085551" cy="2952976"/>
                </a:xfrm>
                <a:prstGeom prst="roundRect">
                  <a:avLst>
                    <a:gd name="adj" fmla="val 42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D030DFBE-7995-4A4A-885C-892B2D95D868}"/>
                    </a:ext>
                  </a:extLst>
                </p:cNvPr>
                <p:cNvSpPr/>
                <p:nvPr/>
              </p:nvSpPr>
              <p:spPr>
                <a:xfrm rot="5400000">
                  <a:off x="294859" y="2500482"/>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5" name="テキスト ボックス 14">
                <a:extLst>
                  <a:ext uri="{FF2B5EF4-FFF2-40B4-BE49-F238E27FC236}">
                    <a16:creationId xmlns:a16="http://schemas.microsoft.com/office/drawing/2014/main" id="{D747B0E7-4170-4B04-B203-A8BE09A8765E}"/>
                  </a:ext>
                </a:extLst>
              </p:cNvPr>
              <p:cNvSpPr txBox="1"/>
              <p:nvPr/>
            </p:nvSpPr>
            <p:spPr>
              <a:xfrm>
                <a:off x="883029" y="425374"/>
                <a:ext cx="4680856"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道の子</a:t>
                </a:r>
              </a:p>
            </p:txBody>
          </p:sp>
          <p:sp>
            <p:nvSpPr>
              <p:cNvPr id="16" name="四角形: 角を丸くする 15">
                <a:extLst>
                  <a:ext uri="{FF2B5EF4-FFF2-40B4-BE49-F238E27FC236}">
                    <a16:creationId xmlns:a16="http://schemas.microsoft.com/office/drawing/2014/main" id="{4397BC01-1FD2-41C3-9831-795D4665AEE3}"/>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7" name="テキスト ボックス 16">
                <a:extLst>
                  <a:ext uri="{FF2B5EF4-FFF2-40B4-BE49-F238E27FC236}">
                    <a16:creationId xmlns:a16="http://schemas.microsoft.com/office/drawing/2014/main" id="{5D0D237B-3B7C-47A2-A546-4353F2F22442}"/>
                  </a:ext>
                </a:extLst>
              </p:cNvPr>
              <p:cNvSpPr txBox="1"/>
              <p:nvPr/>
            </p:nvSpPr>
            <p:spPr>
              <a:xfrm>
                <a:off x="1220193" y="1178555"/>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高槻市原</a:t>
                </a:r>
                <a:r>
                  <a:rPr kumimoji="1" lang="en-US" altLang="ja-JP" sz="1100" dirty="0">
                    <a:latin typeface="BIZ UDPゴシック" panose="020B0400000000000000" pitchFamily="50" charset="-128"/>
                    <a:ea typeface="BIZ UDPゴシック" panose="020B0400000000000000" pitchFamily="50" charset="-128"/>
                  </a:rPr>
                  <a:t>989</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7313BD9B-ECDF-4D38-B441-47DDDBFEDF44}"/>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9" name="テキスト ボックス 18">
                <a:extLst>
                  <a:ext uri="{FF2B5EF4-FFF2-40B4-BE49-F238E27FC236}">
                    <a16:creationId xmlns:a16="http://schemas.microsoft.com/office/drawing/2014/main" id="{61C48864-0C5B-41AB-A0F0-12B4DDE68854}"/>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080-9204-43768</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6B5C2B58-0E89-4BC3-8314-08BC138A02B2}"/>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C9E6D3B9-E9CA-436B-AAF4-8FB024E7045F}"/>
                  </a:ext>
                </a:extLst>
              </p:cNvPr>
              <p:cNvSpPr txBox="1"/>
              <p:nvPr/>
            </p:nvSpPr>
            <p:spPr>
              <a:xfrm>
                <a:off x="1234093" y="1495347"/>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2021</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9</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24" name="四角形: 角を丸くする 23">
                <a:extLst>
                  <a:ext uri="{FF2B5EF4-FFF2-40B4-BE49-F238E27FC236}">
                    <a16:creationId xmlns:a16="http://schemas.microsoft.com/office/drawing/2014/main" id="{C016D8E0-64F0-40B1-8364-A0B62B3DF92A}"/>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23617DDE-D84A-4B3A-B91F-E6E69F5F90F4}"/>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上村　賢登</a:t>
                </a:r>
              </a:p>
            </p:txBody>
          </p:sp>
          <p:sp>
            <p:nvSpPr>
              <p:cNvPr id="26" name="四角形: 角を丸くする 25">
                <a:extLst>
                  <a:ext uri="{FF2B5EF4-FFF2-40B4-BE49-F238E27FC236}">
                    <a16:creationId xmlns:a16="http://schemas.microsoft.com/office/drawing/2014/main" id="{8120460C-2807-4E23-B2C7-8967E3F9ADC2}"/>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BE976873-1704-449B-9A8D-C1F85B7A38F6}"/>
                  </a:ext>
                </a:extLst>
              </p:cNvPr>
              <p:cNvSpPr txBox="1"/>
              <p:nvPr/>
            </p:nvSpPr>
            <p:spPr>
              <a:xfrm>
                <a:off x="1234093" y="1811744"/>
                <a:ext cx="2458736"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入学金：</a:t>
                </a:r>
                <a:r>
                  <a:rPr kumimoji="1" lang="en-US" altLang="ja-JP" sz="1100" dirty="0">
                    <a:latin typeface="BIZ UDPゴシック" panose="020B0400000000000000" pitchFamily="50" charset="-128"/>
                    <a:ea typeface="BIZ UDPゴシック" panose="020B0400000000000000" pitchFamily="50" charset="-128"/>
                  </a:rPr>
                  <a:t>10,000</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月謝：</a:t>
                </a:r>
                <a:r>
                  <a:rPr kumimoji="1" lang="en-US" altLang="ja-JP" sz="1100" dirty="0">
                    <a:latin typeface="BIZ UDPゴシック" panose="020B0400000000000000" pitchFamily="50" charset="-128"/>
                    <a:ea typeface="BIZ UDPゴシック" panose="020B0400000000000000" pitchFamily="50" charset="-128"/>
                  </a:rPr>
                  <a:t>30,000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28" name="四角形: 角を丸くする 27">
                <a:extLst>
                  <a:ext uri="{FF2B5EF4-FFF2-40B4-BE49-F238E27FC236}">
                    <a16:creationId xmlns:a16="http://schemas.microsoft.com/office/drawing/2014/main" id="{72EB63E4-8950-48DB-9391-DCF8B4B37724}"/>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E155029D-0EA3-409B-9FCB-27DE2A24A57E}"/>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小学校１年生～小学校６年生</a:t>
                </a:r>
              </a:p>
            </p:txBody>
          </p:sp>
          <p:sp>
            <p:nvSpPr>
              <p:cNvPr id="30" name="四角形: 角を丸くする 29">
                <a:extLst>
                  <a:ext uri="{FF2B5EF4-FFF2-40B4-BE49-F238E27FC236}">
                    <a16:creationId xmlns:a16="http://schemas.microsoft.com/office/drawing/2014/main" id="{37F8A8B6-8D5F-405F-A28E-374CCCC5070E}"/>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4A3DB430-12B3-40F5-92AC-A147CA09D6B6}"/>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９時</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15</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分</a:t>
                </a:r>
              </a:p>
            </p:txBody>
          </p:sp>
          <p:sp>
            <p:nvSpPr>
              <p:cNvPr id="34" name="四角形: 角を丸くする 33">
                <a:extLst>
                  <a:ext uri="{FF2B5EF4-FFF2-40B4-BE49-F238E27FC236}">
                    <a16:creationId xmlns:a16="http://schemas.microsoft.com/office/drawing/2014/main" id="{7C8AE229-9773-4DA2-BAA4-52DE3D9E4628}"/>
                  </a:ext>
                </a:extLst>
              </p:cNvPr>
              <p:cNvSpPr/>
              <p:nvPr/>
            </p:nvSpPr>
            <p:spPr>
              <a:xfrm>
                <a:off x="416471" y="278909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64DEFB3B-AC32-4CE3-9B28-E10499283662}"/>
                  </a:ext>
                </a:extLst>
              </p:cNvPr>
              <p:cNvSpPr txBox="1"/>
              <p:nvPr/>
            </p:nvSpPr>
            <p:spPr>
              <a:xfrm>
                <a:off x="1175750" y="2766005"/>
                <a:ext cx="503415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夏休みの体験活動も実施</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学校との連携可能</a:t>
                </a:r>
                <a:endParaRPr kumimoji="1" lang="en-US" altLang="ja-JP" sz="1100" dirty="0">
                  <a:latin typeface="BIZ UDPゴシック" panose="020B0400000000000000" pitchFamily="50" charset="-128"/>
                  <a:ea typeface="BIZ UDPゴシック" panose="020B0400000000000000" pitchFamily="50" charset="-128"/>
                </a:endParaRPr>
              </a:p>
            </p:txBody>
          </p:sp>
          <p:grpSp>
            <p:nvGrpSpPr>
              <p:cNvPr id="40" name="グループ化 39">
                <a:extLst>
                  <a:ext uri="{FF2B5EF4-FFF2-40B4-BE49-F238E27FC236}">
                    <a16:creationId xmlns:a16="http://schemas.microsoft.com/office/drawing/2014/main" id="{211B97A7-BA03-4C79-9836-78C935FD4E42}"/>
                  </a:ext>
                </a:extLst>
              </p:cNvPr>
              <p:cNvGrpSpPr/>
              <p:nvPr/>
            </p:nvGrpSpPr>
            <p:grpSpPr>
              <a:xfrm>
                <a:off x="883029" y="835007"/>
                <a:ext cx="3629664" cy="239644"/>
                <a:chOff x="883029" y="865610"/>
                <a:chExt cx="3629664" cy="239644"/>
              </a:xfrm>
            </p:grpSpPr>
            <p:sp>
              <p:nvSpPr>
                <p:cNvPr id="36" name="四角形: 角を丸くする 35">
                  <a:extLst>
                    <a:ext uri="{FF2B5EF4-FFF2-40B4-BE49-F238E27FC236}">
                      <a16:creationId xmlns:a16="http://schemas.microsoft.com/office/drawing/2014/main" id="{56A7E432-B832-4779-8C41-C5F786F5962F}"/>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37" name="四角形: 角を丸くする 36">
                  <a:extLst>
                    <a:ext uri="{FF2B5EF4-FFF2-40B4-BE49-F238E27FC236}">
                      <a16:creationId xmlns:a16="http://schemas.microsoft.com/office/drawing/2014/main" id="{C025EFED-3798-4B9B-B561-20916DEB9768}"/>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38" name="四角形: 角を丸くする 37">
                  <a:extLst>
                    <a:ext uri="{FF2B5EF4-FFF2-40B4-BE49-F238E27FC236}">
                      <a16:creationId xmlns:a16="http://schemas.microsoft.com/office/drawing/2014/main" id="{6B1F30D9-FAA6-4875-BBAE-C11BBC41A720}"/>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39" name="四角形: 角を丸くする 38">
                  <a:extLst>
                    <a:ext uri="{FF2B5EF4-FFF2-40B4-BE49-F238E27FC236}">
                      <a16:creationId xmlns:a16="http://schemas.microsoft.com/office/drawing/2014/main" id="{C516201B-FDF2-4A22-8F37-E801430454B0}"/>
                    </a:ext>
                  </a:extLst>
                </p:cNvPr>
                <p:cNvSpPr/>
                <p:nvPr/>
              </p:nvSpPr>
              <p:spPr>
                <a:xfrm>
                  <a:off x="3632236" y="865610"/>
                  <a:ext cx="880457" cy="234780"/>
                </a:xfrm>
                <a:prstGeom prst="roundRect">
                  <a:avLst>
                    <a:gd name="adj" fmla="val 500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訪問支援</a:t>
                  </a:r>
                </a:p>
              </p:txBody>
            </p:sp>
          </p:grpSp>
        </p:grpSp>
        <p:sp>
          <p:nvSpPr>
            <p:cNvPr id="14" name="テキスト ボックス 13">
              <a:extLst>
                <a:ext uri="{FF2B5EF4-FFF2-40B4-BE49-F238E27FC236}">
                  <a16:creationId xmlns:a16="http://schemas.microsoft.com/office/drawing/2014/main" id="{57EB0A09-0C80-4971-8EDC-4AB928EB22E3}"/>
                </a:ext>
              </a:extLst>
            </p:cNvPr>
            <p:cNvSpPr txBox="1"/>
            <p:nvPr/>
          </p:nvSpPr>
          <p:spPr>
            <a:xfrm>
              <a:off x="300789" y="437838"/>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㉙</a:t>
              </a:r>
            </a:p>
          </p:txBody>
        </p:sp>
      </p:grpSp>
      <p:grpSp>
        <p:nvGrpSpPr>
          <p:cNvPr id="137" name="グループ化 136">
            <a:extLst>
              <a:ext uri="{FF2B5EF4-FFF2-40B4-BE49-F238E27FC236}">
                <a16:creationId xmlns:a16="http://schemas.microsoft.com/office/drawing/2014/main" id="{EE2970AB-05AB-4A99-A87D-E754E81AD852}"/>
              </a:ext>
            </a:extLst>
          </p:cNvPr>
          <p:cNvGrpSpPr/>
          <p:nvPr/>
        </p:nvGrpSpPr>
        <p:grpSpPr>
          <a:xfrm>
            <a:off x="72350" y="3369293"/>
            <a:ext cx="6780775" cy="3132000"/>
            <a:chOff x="300789" y="401050"/>
            <a:chExt cx="6560006" cy="3132000"/>
          </a:xfrm>
        </p:grpSpPr>
        <p:grpSp>
          <p:nvGrpSpPr>
            <p:cNvPr id="139" name="グループ化 138">
              <a:extLst>
                <a:ext uri="{FF2B5EF4-FFF2-40B4-BE49-F238E27FC236}">
                  <a16:creationId xmlns:a16="http://schemas.microsoft.com/office/drawing/2014/main" id="{634B83D4-4B6C-4D39-8741-670A75F63BCF}"/>
                </a:ext>
              </a:extLst>
            </p:cNvPr>
            <p:cNvGrpSpPr/>
            <p:nvPr/>
          </p:nvGrpSpPr>
          <p:grpSpPr>
            <a:xfrm>
              <a:off x="300791" y="401050"/>
              <a:ext cx="6560004" cy="3132000"/>
              <a:chOff x="300791" y="401050"/>
              <a:chExt cx="6560004" cy="3132000"/>
            </a:xfrm>
          </p:grpSpPr>
          <p:grpSp>
            <p:nvGrpSpPr>
              <p:cNvPr id="141" name="グループ化 140">
                <a:extLst>
                  <a:ext uri="{FF2B5EF4-FFF2-40B4-BE49-F238E27FC236}">
                    <a16:creationId xmlns:a16="http://schemas.microsoft.com/office/drawing/2014/main" id="{2418CF81-6E16-41D2-973C-42E31D3F6E56}"/>
                  </a:ext>
                </a:extLst>
              </p:cNvPr>
              <p:cNvGrpSpPr/>
              <p:nvPr/>
            </p:nvGrpSpPr>
            <p:grpSpPr>
              <a:xfrm>
                <a:off x="300791" y="401050"/>
                <a:ext cx="6490704" cy="3132000"/>
                <a:chOff x="332875" y="2462462"/>
                <a:chExt cx="6085551" cy="2952976"/>
              </a:xfrm>
            </p:grpSpPr>
            <p:sp>
              <p:nvSpPr>
                <p:cNvPr id="181" name="四角形: 角を丸くする 180">
                  <a:extLst>
                    <a:ext uri="{FF2B5EF4-FFF2-40B4-BE49-F238E27FC236}">
                      <a16:creationId xmlns:a16="http://schemas.microsoft.com/office/drawing/2014/main" id="{98A9AD0B-DE27-4E13-BD95-5B996D9295F7}"/>
                    </a:ext>
                  </a:extLst>
                </p:cNvPr>
                <p:cNvSpPr/>
                <p:nvPr/>
              </p:nvSpPr>
              <p:spPr>
                <a:xfrm>
                  <a:off x="332875" y="2462462"/>
                  <a:ext cx="6085551" cy="2952976"/>
                </a:xfrm>
                <a:prstGeom prst="roundRect">
                  <a:avLst>
                    <a:gd name="adj" fmla="val 42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フリーフォーム: 図形 181">
                  <a:extLst>
                    <a:ext uri="{FF2B5EF4-FFF2-40B4-BE49-F238E27FC236}">
                      <a16:creationId xmlns:a16="http://schemas.microsoft.com/office/drawing/2014/main" id="{470FE62A-01FF-4BFE-8D7D-0E3061F22AAE}"/>
                    </a:ext>
                  </a:extLst>
                </p:cNvPr>
                <p:cNvSpPr/>
                <p:nvPr/>
              </p:nvSpPr>
              <p:spPr>
                <a:xfrm rot="5400000">
                  <a:off x="294859" y="2500482"/>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42" name="テキスト ボックス 141">
                <a:extLst>
                  <a:ext uri="{FF2B5EF4-FFF2-40B4-BE49-F238E27FC236}">
                    <a16:creationId xmlns:a16="http://schemas.microsoft.com/office/drawing/2014/main" id="{85EA98B1-D946-4256-8566-AA241681BAF3}"/>
                  </a:ext>
                </a:extLst>
              </p:cNvPr>
              <p:cNvSpPr txBox="1"/>
              <p:nvPr/>
            </p:nvSpPr>
            <p:spPr>
              <a:xfrm>
                <a:off x="883029" y="425374"/>
                <a:ext cx="4680856"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フリースクールはらいふ</a:t>
                </a:r>
              </a:p>
            </p:txBody>
          </p:sp>
          <p:sp>
            <p:nvSpPr>
              <p:cNvPr id="143" name="四角形: 角を丸くする 142">
                <a:extLst>
                  <a:ext uri="{FF2B5EF4-FFF2-40B4-BE49-F238E27FC236}">
                    <a16:creationId xmlns:a16="http://schemas.microsoft.com/office/drawing/2014/main" id="{B7BB5C9F-24BB-4C4D-BB85-6B096A67F390}"/>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44" name="テキスト ボックス 143">
                <a:extLst>
                  <a:ext uri="{FF2B5EF4-FFF2-40B4-BE49-F238E27FC236}">
                    <a16:creationId xmlns:a16="http://schemas.microsoft.com/office/drawing/2014/main" id="{A2B712A0-9214-4F15-8C72-BC6361C96FCE}"/>
                  </a:ext>
                </a:extLst>
              </p:cNvPr>
              <p:cNvSpPr txBox="1"/>
              <p:nvPr/>
            </p:nvSpPr>
            <p:spPr>
              <a:xfrm>
                <a:off x="1220193" y="1178555"/>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高槻市大字原</a:t>
                </a:r>
                <a:r>
                  <a:rPr kumimoji="1" lang="en-US" altLang="ja-JP" sz="1100" dirty="0">
                    <a:latin typeface="BIZ UDPゴシック" panose="020B0400000000000000" pitchFamily="50" charset="-128"/>
                    <a:ea typeface="BIZ UDPゴシック" panose="020B0400000000000000" pitchFamily="50" charset="-128"/>
                  </a:rPr>
                  <a:t>91-13</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45" name="四角形: 角を丸くする 144">
                <a:extLst>
                  <a:ext uri="{FF2B5EF4-FFF2-40B4-BE49-F238E27FC236}">
                    <a16:creationId xmlns:a16="http://schemas.microsoft.com/office/drawing/2014/main" id="{58F9DEE6-305D-4365-B4BC-1DD7C3E8DF9F}"/>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46" name="テキスト ボックス 145">
                <a:extLst>
                  <a:ext uri="{FF2B5EF4-FFF2-40B4-BE49-F238E27FC236}">
                    <a16:creationId xmlns:a16="http://schemas.microsoft.com/office/drawing/2014/main" id="{8EF5119A-169B-461F-A46B-E8BE83BCFB8C}"/>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072-668-6440</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47" name="四角形: 角を丸くする 146">
                <a:extLst>
                  <a:ext uri="{FF2B5EF4-FFF2-40B4-BE49-F238E27FC236}">
                    <a16:creationId xmlns:a16="http://schemas.microsoft.com/office/drawing/2014/main" id="{80423C47-B8CC-40B2-84FE-E2E4833D7DE1}"/>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48" name="テキスト ボックス 147">
                <a:extLst>
                  <a:ext uri="{FF2B5EF4-FFF2-40B4-BE49-F238E27FC236}">
                    <a16:creationId xmlns:a16="http://schemas.microsoft.com/office/drawing/2014/main" id="{5E58DCE3-C8A1-4D7F-86EB-41B413755C18}"/>
                  </a:ext>
                </a:extLst>
              </p:cNvPr>
              <p:cNvSpPr txBox="1"/>
              <p:nvPr/>
            </p:nvSpPr>
            <p:spPr>
              <a:xfrm>
                <a:off x="1234093" y="1495347"/>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2018</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6</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149" name="四角形: 角を丸くする 148">
                <a:extLst>
                  <a:ext uri="{FF2B5EF4-FFF2-40B4-BE49-F238E27FC236}">
                    <a16:creationId xmlns:a16="http://schemas.microsoft.com/office/drawing/2014/main" id="{6E8F2E11-324E-4A2C-8977-D2C73E850499}"/>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0" name="テキスト ボックス 149">
                <a:extLst>
                  <a:ext uri="{FF2B5EF4-FFF2-40B4-BE49-F238E27FC236}">
                    <a16:creationId xmlns:a16="http://schemas.microsoft.com/office/drawing/2014/main" id="{85DEA748-DF43-4D21-B9DC-4AA6476C6DBC}"/>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木脇　嶺</a:t>
                </a:r>
              </a:p>
            </p:txBody>
          </p:sp>
          <p:sp>
            <p:nvSpPr>
              <p:cNvPr id="151" name="四角形: 角を丸くする 150">
                <a:extLst>
                  <a:ext uri="{FF2B5EF4-FFF2-40B4-BE49-F238E27FC236}">
                    <a16:creationId xmlns:a16="http://schemas.microsoft.com/office/drawing/2014/main" id="{5071147B-6C73-4F78-8E9B-049F35E6DB11}"/>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2" name="テキスト ボックス 151">
                <a:extLst>
                  <a:ext uri="{FF2B5EF4-FFF2-40B4-BE49-F238E27FC236}">
                    <a16:creationId xmlns:a16="http://schemas.microsoft.com/office/drawing/2014/main" id="{DA62B90A-0ACD-4139-BCA0-01311122BD75}"/>
                  </a:ext>
                </a:extLst>
              </p:cNvPr>
              <p:cNvSpPr txBox="1"/>
              <p:nvPr/>
            </p:nvSpPr>
            <p:spPr>
              <a:xfrm>
                <a:off x="1234093" y="1811744"/>
                <a:ext cx="2458736"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入会金：</a:t>
                </a:r>
                <a:r>
                  <a:rPr kumimoji="1" lang="en-US" altLang="ja-JP" sz="1100" dirty="0">
                    <a:latin typeface="BIZ UDPゴシック" panose="020B0400000000000000" pitchFamily="50" charset="-128"/>
                    <a:ea typeface="BIZ UDPゴシック" panose="020B0400000000000000" pitchFamily="50" charset="-128"/>
                  </a:rPr>
                  <a:t>20,000</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月額利用料：</a:t>
                </a:r>
                <a:r>
                  <a:rPr kumimoji="1" lang="en-US" altLang="ja-JP" sz="1100" dirty="0">
                    <a:latin typeface="BIZ UDPゴシック" panose="020B0400000000000000" pitchFamily="50" charset="-128"/>
                    <a:ea typeface="BIZ UDPゴシック" panose="020B0400000000000000" pitchFamily="50" charset="-128"/>
                  </a:rPr>
                  <a:t>40,000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53" name="四角形: 角を丸くする 152">
                <a:extLst>
                  <a:ext uri="{FF2B5EF4-FFF2-40B4-BE49-F238E27FC236}">
                    <a16:creationId xmlns:a16="http://schemas.microsoft.com/office/drawing/2014/main" id="{77DCA83E-2BFB-4F3E-A08B-FFDB8DFF163D}"/>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4" name="テキスト ボックス 153">
                <a:extLst>
                  <a:ext uri="{FF2B5EF4-FFF2-40B4-BE49-F238E27FC236}">
                    <a16:creationId xmlns:a16="http://schemas.microsoft.com/office/drawing/2014/main" id="{060072E1-A71D-448A-AA0F-6151D4D21E1B}"/>
                  </a:ext>
                </a:extLst>
              </p:cNvPr>
              <p:cNvSpPr txBox="1"/>
              <p:nvPr/>
            </p:nvSpPr>
            <p:spPr>
              <a:xfrm>
                <a:off x="4576082" y="1837102"/>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19</a:t>
                </a:r>
                <a:r>
                  <a:rPr kumimoji="1" lang="ja-JP" altLang="en-US" sz="1100" dirty="0">
                    <a:latin typeface="BIZ UDPゴシック" panose="020B0400000000000000" pitchFamily="50" charset="-128"/>
                    <a:ea typeface="BIZ UDPゴシック" panose="020B0400000000000000" pitchFamily="50" charset="-128"/>
                  </a:rPr>
                  <a:t>歳の方</a:t>
                </a:r>
              </a:p>
            </p:txBody>
          </p:sp>
          <p:sp>
            <p:nvSpPr>
              <p:cNvPr id="155" name="四角形: 角を丸くする 154">
                <a:extLst>
                  <a:ext uri="{FF2B5EF4-FFF2-40B4-BE49-F238E27FC236}">
                    <a16:creationId xmlns:a16="http://schemas.microsoft.com/office/drawing/2014/main" id="{A0387D39-8878-480E-885D-4A875DF1B15B}"/>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6" name="テキスト ボックス 155">
                <a:extLst>
                  <a:ext uri="{FF2B5EF4-FFF2-40B4-BE49-F238E27FC236}">
                    <a16:creationId xmlns:a16="http://schemas.microsoft.com/office/drawing/2014/main" id="{20CA9D2C-557B-4C0C-9ADE-F8CFBD6DE3BE}"/>
                  </a:ext>
                </a:extLst>
              </p:cNvPr>
              <p:cNvSpPr txBox="1"/>
              <p:nvPr/>
            </p:nvSpPr>
            <p:spPr>
              <a:xfrm>
                <a:off x="4573287" y="2186848"/>
                <a:ext cx="2284713"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月・火・木・金曜日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１０時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17</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（いつ来てもいつ帰っても</a:t>
                </a:r>
                <a:r>
                  <a:rPr kumimoji="1" lang="en-US" altLang="ja-JP" sz="1100" dirty="0">
                    <a:latin typeface="BIZ UDPゴシック" panose="020B0400000000000000" pitchFamily="50" charset="-128"/>
                    <a:ea typeface="BIZ UDPゴシック" panose="020B0400000000000000" pitchFamily="50" charset="-128"/>
                  </a:rPr>
                  <a:t>OK</a:t>
                </a:r>
                <a:r>
                  <a:rPr kumimoji="1" lang="ja-JP" altLang="en-US" sz="1100" dirty="0">
                    <a:latin typeface="BIZ UDPゴシック" panose="020B0400000000000000" pitchFamily="50" charset="-128"/>
                    <a:ea typeface="BIZ UDPゴシック" panose="020B0400000000000000" pitchFamily="50" charset="-128"/>
                  </a:rPr>
                  <a:t>）</a:t>
                </a:r>
              </a:p>
            </p:txBody>
          </p:sp>
          <p:sp>
            <p:nvSpPr>
              <p:cNvPr id="157" name="四角形: 角を丸くする 156">
                <a:extLst>
                  <a:ext uri="{FF2B5EF4-FFF2-40B4-BE49-F238E27FC236}">
                    <a16:creationId xmlns:a16="http://schemas.microsoft.com/office/drawing/2014/main" id="{B8D4C920-63AA-42D6-B3EE-E71952A31BB9}"/>
                  </a:ext>
                </a:extLst>
              </p:cNvPr>
              <p:cNvSpPr/>
              <p:nvPr/>
            </p:nvSpPr>
            <p:spPr>
              <a:xfrm>
                <a:off x="416471" y="278909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8" name="テキスト ボックス 157">
                <a:extLst>
                  <a:ext uri="{FF2B5EF4-FFF2-40B4-BE49-F238E27FC236}">
                    <a16:creationId xmlns:a16="http://schemas.microsoft.com/office/drawing/2014/main" id="{D52FE5E4-1104-4D76-9A3D-CA1C74454F10}"/>
                  </a:ext>
                </a:extLst>
              </p:cNvPr>
              <p:cNvSpPr txBox="1"/>
              <p:nvPr/>
            </p:nvSpPr>
            <p:spPr>
              <a:xfrm>
                <a:off x="1175750" y="2766005"/>
                <a:ext cx="503415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・自力での通学が難しい方に送迎を実施</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・経済的理由から減免減額を希望の方はご相談ください</a:t>
                </a:r>
                <a:endParaRPr kumimoji="1" lang="en-US" altLang="ja-JP" sz="1100" dirty="0">
                  <a:latin typeface="BIZ UDPゴシック" panose="020B0400000000000000" pitchFamily="50" charset="-128"/>
                  <a:ea typeface="BIZ UDPゴシック" panose="020B0400000000000000" pitchFamily="50" charset="-128"/>
                </a:endParaRPr>
              </a:p>
            </p:txBody>
          </p:sp>
          <p:grpSp>
            <p:nvGrpSpPr>
              <p:cNvPr id="159" name="グループ化 158">
                <a:extLst>
                  <a:ext uri="{FF2B5EF4-FFF2-40B4-BE49-F238E27FC236}">
                    <a16:creationId xmlns:a16="http://schemas.microsoft.com/office/drawing/2014/main" id="{894BDFCA-4D53-4F5F-9FE6-98AC57971742}"/>
                  </a:ext>
                </a:extLst>
              </p:cNvPr>
              <p:cNvGrpSpPr/>
              <p:nvPr/>
            </p:nvGrpSpPr>
            <p:grpSpPr>
              <a:xfrm>
                <a:off x="883029" y="835007"/>
                <a:ext cx="3629664" cy="239644"/>
                <a:chOff x="883029" y="865610"/>
                <a:chExt cx="3629664" cy="239644"/>
              </a:xfrm>
            </p:grpSpPr>
            <p:sp>
              <p:nvSpPr>
                <p:cNvPr id="160" name="四角形: 角を丸くする 159">
                  <a:extLst>
                    <a:ext uri="{FF2B5EF4-FFF2-40B4-BE49-F238E27FC236}">
                      <a16:creationId xmlns:a16="http://schemas.microsoft.com/office/drawing/2014/main" id="{49FB4AF6-2893-4C0D-A42E-F27138153C98}"/>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161" name="四角形: 角を丸くする 160">
                  <a:extLst>
                    <a:ext uri="{FF2B5EF4-FFF2-40B4-BE49-F238E27FC236}">
                      <a16:creationId xmlns:a16="http://schemas.microsoft.com/office/drawing/2014/main" id="{3C71383A-5EF5-4F78-8159-0D49C10E13F0}"/>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162" name="四角形: 角を丸くする 161">
                  <a:extLst>
                    <a:ext uri="{FF2B5EF4-FFF2-40B4-BE49-F238E27FC236}">
                      <a16:creationId xmlns:a16="http://schemas.microsoft.com/office/drawing/2014/main" id="{4090DDBC-832F-43F5-A6FF-E5C95C2028CF}"/>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163" name="四角形: 角を丸くする 162">
                  <a:extLst>
                    <a:ext uri="{FF2B5EF4-FFF2-40B4-BE49-F238E27FC236}">
                      <a16:creationId xmlns:a16="http://schemas.microsoft.com/office/drawing/2014/main" id="{49F8E480-80B5-45DB-A2B6-BDF92EF0EE9E}"/>
                    </a:ext>
                  </a:extLst>
                </p:cNvPr>
                <p:cNvSpPr/>
                <p:nvPr/>
              </p:nvSpPr>
              <p:spPr>
                <a:xfrm>
                  <a:off x="3632236" y="865610"/>
                  <a:ext cx="880457" cy="234780"/>
                </a:xfrm>
                <a:prstGeom prst="roundRect">
                  <a:avLst>
                    <a:gd name="adj" fmla="val 50000"/>
                  </a:avLst>
                </a:prstGeom>
                <a:solidFill>
                  <a:srgbClr val="CC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BIZ UDPゴシック" panose="020B0400000000000000" pitchFamily="50" charset="-128"/>
                      <a:ea typeface="BIZ UDPゴシック" panose="020B0400000000000000" pitchFamily="50" charset="-128"/>
                    </a:rPr>
                    <a:t>訪問支援</a:t>
                  </a:r>
                </a:p>
              </p:txBody>
            </p:sp>
          </p:grpSp>
        </p:grpSp>
        <p:sp>
          <p:nvSpPr>
            <p:cNvPr id="140" name="テキスト ボックス 139">
              <a:extLst>
                <a:ext uri="{FF2B5EF4-FFF2-40B4-BE49-F238E27FC236}">
                  <a16:creationId xmlns:a16="http://schemas.microsoft.com/office/drawing/2014/main" id="{A88B4364-B50D-4386-90FB-1C8A47113A29}"/>
                </a:ext>
              </a:extLst>
            </p:cNvPr>
            <p:cNvSpPr txBox="1"/>
            <p:nvPr/>
          </p:nvSpPr>
          <p:spPr>
            <a:xfrm>
              <a:off x="300789" y="437838"/>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㉚</a:t>
              </a:r>
            </a:p>
          </p:txBody>
        </p:sp>
      </p:grpSp>
      <p:pic>
        <p:nvPicPr>
          <p:cNvPr id="4" name="図 3">
            <a:extLst>
              <a:ext uri="{FF2B5EF4-FFF2-40B4-BE49-F238E27FC236}">
                <a16:creationId xmlns:a16="http://schemas.microsoft.com/office/drawing/2014/main" id="{02F700B9-60E1-440D-9D3A-7CC4615B2E88}"/>
              </a:ext>
            </a:extLst>
          </p:cNvPr>
          <p:cNvPicPr>
            <a:picLocks noChangeAspect="1"/>
          </p:cNvPicPr>
          <p:nvPr/>
        </p:nvPicPr>
        <p:blipFill>
          <a:blip r:embed="rId2"/>
          <a:stretch>
            <a:fillRect/>
          </a:stretch>
        </p:blipFill>
        <p:spPr>
          <a:xfrm>
            <a:off x="5757030" y="207931"/>
            <a:ext cx="645192" cy="645192"/>
          </a:xfrm>
          <a:prstGeom prst="rect">
            <a:avLst/>
          </a:prstGeom>
          <a:ln>
            <a:solidFill>
              <a:schemeClr val="tx1"/>
            </a:solidFill>
          </a:ln>
        </p:spPr>
      </p:pic>
      <p:pic>
        <p:nvPicPr>
          <p:cNvPr id="94" name="図 93" descr="もずやんのプロフィール／大阪府（おおさかふ）ホームページ [Osaka Prefectural Government]">
            <a:extLst>
              <a:ext uri="{FF2B5EF4-FFF2-40B4-BE49-F238E27FC236}">
                <a16:creationId xmlns:a16="http://schemas.microsoft.com/office/drawing/2014/main" id="{80423DB5-B9A4-40DE-90CE-925869F4684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4711" y="6931184"/>
            <a:ext cx="1855717" cy="2295116"/>
          </a:xfrm>
          <a:prstGeom prst="rect">
            <a:avLst/>
          </a:prstGeom>
          <a:noFill/>
          <a:ln>
            <a:noFill/>
          </a:ln>
        </p:spPr>
      </p:pic>
      <p:sp>
        <p:nvSpPr>
          <p:cNvPr id="95" name="テキスト ボックス 322">
            <a:extLst>
              <a:ext uri="{FF2B5EF4-FFF2-40B4-BE49-F238E27FC236}">
                <a16:creationId xmlns:a16="http://schemas.microsoft.com/office/drawing/2014/main" id="{08581BBC-EC83-4289-B1D2-16AB2873A6A0}"/>
              </a:ext>
            </a:extLst>
          </p:cNvPr>
          <p:cNvSpPr txBox="1"/>
          <p:nvPr/>
        </p:nvSpPr>
        <p:spPr>
          <a:xfrm>
            <a:off x="4693851" y="9269497"/>
            <a:ext cx="1891200" cy="34576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©2014</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大阪府もずやん</a:t>
            </a:r>
            <a:endParaRPr lang="ja-JP" sz="2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 name="図 2">
            <a:extLst>
              <a:ext uri="{FF2B5EF4-FFF2-40B4-BE49-F238E27FC236}">
                <a16:creationId xmlns:a16="http://schemas.microsoft.com/office/drawing/2014/main" id="{1982FFB0-D0C2-4C90-AEC9-B5AE29281E2C}"/>
              </a:ext>
            </a:extLst>
          </p:cNvPr>
          <p:cNvPicPr>
            <a:picLocks noChangeAspect="1"/>
          </p:cNvPicPr>
          <p:nvPr/>
        </p:nvPicPr>
        <p:blipFill>
          <a:blip r:embed="rId4"/>
          <a:stretch>
            <a:fillRect/>
          </a:stretch>
        </p:blipFill>
        <p:spPr>
          <a:xfrm>
            <a:off x="5709126" y="3476413"/>
            <a:ext cx="648515" cy="648515"/>
          </a:xfrm>
          <a:prstGeom prst="rect">
            <a:avLst/>
          </a:prstGeom>
          <a:ln>
            <a:solidFill>
              <a:schemeClr val="tx1"/>
            </a:solidFill>
          </a:ln>
        </p:spPr>
      </p:pic>
    </p:spTree>
    <p:extLst>
      <p:ext uri="{BB962C8B-B14F-4D97-AF65-F5344CB8AC3E}">
        <p14:creationId xmlns:p14="http://schemas.microsoft.com/office/powerpoint/2010/main" val="3680499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ED791A1A-CCCF-4D28-A164-A0DF33E35D8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154548" y="418137"/>
            <a:ext cx="2646075" cy="3610360"/>
          </a:xfrm>
          <a:prstGeom prst="rect">
            <a:avLst/>
          </a:prstGeom>
        </p:spPr>
      </p:pic>
      <p:pic>
        <p:nvPicPr>
          <p:cNvPr id="25" name="図 24">
            <a:extLst>
              <a:ext uri="{FF2B5EF4-FFF2-40B4-BE49-F238E27FC236}">
                <a16:creationId xmlns:a16="http://schemas.microsoft.com/office/drawing/2014/main" id="{F8D6A60C-0D58-4ABA-BC7A-BD9DF53D87D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85189" y="40651"/>
            <a:ext cx="4012093" cy="4067887"/>
          </a:xfrm>
          <a:prstGeom prst="rect">
            <a:avLst/>
          </a:prstGeom>
        </p:spPr>
      </p:pic>
      <p:grpSp>
        <p:nvGrpSpPr>
          <p:cNvPr id="66" name="グループ化 65">
            <a:extLst>
              <a:ext uri="{FF2B5EF4-FFF2-40B4-BE49-F238E27FC236}">
                <a16:creationId xmlns:a16="http://schemas.microsoft.com/office/drawing/2014/main" id="{C4D7BC08-1EFC-4353-9E03-6371442C1C68}"/>
              </a:ext>
            </a:extLst>
          </p:cNvPr>
          <p:cNvGrpSpPr/>
          <p:nvPr/>
        </p:nvGrpSpPr>
        <p:grpSpPr>
          <a:xfrm>
            <a:off x="2624441" y="2689210"/>
            <a:ext cx="2927266" cy="4334502"/>
            <a:chOff x="2527093" y="2418067"/>
            <a:chExt cx="2927266" cy="4334502"/>
          </a:xfrm>
        </p:grpSpPr>
        <p:pic>
          <p:nvPicPr>
            <p:cNvPr id="27" name="図 26">
              <a:extLst>
                <a:ext uri="{FF2B5EF4-FFF2-40B4-BE49-F238E27FC236}">
                  <a16:creationId xmlns:a16="http://schemas.microsoft.com/office/drawing/2014/main" id="{DF35CDBA-3512-4B20-98B7-7416D9197C8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527093" y="2418067"/>
              <a:ext cx="2927266" cy="4334502"/>
            </a:xfrm>
            <a:prstGeom prst="rect">
              <a:avLst/>
            </a:prstGeom>
          </p:spPr>
        </p:pic>
        <p:sp>
          <p:nvSpPr>
            <p:cNvPr id="63" name="テキスト ボックス 62">
              <a:extLst>
                <a:ext uri="{FF2B5EF4-FFF2-40B4-BE49-F238E27FC236}">
                  <a16:creationId xmlns:a16="http://schemas.microsoft.com/office/drawing/2014/main" id="{1D71D2BC-B74B-4B1B-A646-2564EA8FA15B}"/>
                </a:ext>
              </a:extLst>
            </p:cNvPr>
            <p:cNvSpPr txBox="1"/>
            <p:nvPr/>
          </p:nvSpPr>
          <p:spPr>
            <a:xfrm>
              <a:off x="3108969" y="2791882"/>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㊵</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65" name="テキスト ボックス 64">
              <a:extLst>
                <a:ext uri="{FF2B5EF4-FFF2-40B4-BE49-F238E27FC236}">
                  <a16:creationId xmlns:a16="http://schemas.microsoft.com/office/drawing/2014/main" id="{70E3A068-7C82-4F6E-80E9-9A27889DFA8C}"/>
                </a:ext>
              </a:extLst>
            </p:cNvPr>
            <p:cNvSpPr txBox="1"/>
            <p:nvPr/>
          </p:nvSpPr>
          <p:spPr>
            <a:xfrm>
              <a:off x="3831312" y="4071090"/>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㊶</a:t>
              </a:r>
              <a:endParaRPr kumimoji="1" lang="en-US" altLang="ja-JP" sz="1200" dirty="0">
                <a:latin typeface="BIZ UDPゴシック" panose="020B0400000000000000" pitchFamily="50" charset="-128"/>
                <a:ea typeface="BIZ UDPゴシック" panose="020B0400000000000000" pitchFamily="50" charset="-128"/>
              </a:endParaRPr>
            </a:p>
          </p:txBody>
        </p:sp>
      </p:grpSp>
      <p:sp>
        <p:nvSpPr>
          <p:cNvPr id="8" name="テキスト ボックス 7">
            <a:extLst>
              <a:ext uri="{FF2B5EF4-FFF2-40B4-BE49-F238E27FC236}">
                <a16:creationId xmlns:a16="http://schemas.microsoft.com/office/drawing/2014/main" id="{6CC4BBEA-C305-43BC-AE41-D9BB37B61339}"/>
              </a:ext>
            </a:extLst>
          </p:cNvPr>
          <p:cNvSpPr txBox="1"/>
          <p:nvPr/>
        </p:nvSpPr>
        <p:spPr>
          <a:xfrm>
            <a:off x="77927" y="97526"/>
            <a:ext cx="6631217"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北河内地区</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　　　　　　　　　　　　　</a:t>
            </a:r>
          </a:p>
        </p:txBody>
      </p:sp>
      <p:sp>
        <p:nvSpPr>
          <p:cNvPr id="96" name="テキスト ボックス 95">
            <a:extLst>
              <a:ext uri="{FF2B5EF4-FFF2-40B4-BE49-F238E27FC236}">
                <a16:creationId xmlns:a16="http://schemas.microsoft.com/office/drawing/2014/main" id="{F5DF7867-5885-4D57-BC4E-B154F7A26752}"/>
              </a:ext>
            </a:extLst>
          </p:cNvPr>
          <p:cNvSpPr txBox="1"/>
          <p:nvPr/>
        </p:nvSpPr>
        <p:spPr>
          <a:xfrm>
            <a:off x="1267256" y="1734854"/>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㉛</a:t>
            </a:r>
          </a:p>
        </p:txBody>
      </p:sp>
      <p:sp>
        <p:nvSpPr>
          <p:cNvPr id="64" name="テキスト ボックス 63">
            <a:extLst>
              <a:ext uri="{FF2B5EF4-FFF2-40B4-BE49-F238E27FC236}">
                <a16:creationId xmlns:a16="http://schemas.microsoft.com/office/drawing/2014/main" id="{3885A143-B0AD-4643-912C-F050A7F07EFE}"/>
              </a:ext>
            </a:extLst>
          </p:cNvPr>
          <p:cNvSpPr txBox="1"/>
          <p:nvPr/>
        </p:nvSpPr>
        <p:spPr>
          <a:xfrm>
            <a:off x="3800961" y="50319"/>
            <a:ext cx="3072486"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中河内地区</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　　　　　　　　　　　　　</a:t>
            </a:r>
          </a:p>
        </p:txBody>
      </p:sp>
      <p:sp>
        <p:nvSpPr>
          <p:cNvPr id="18" name="テキスト ボックス 17">
            <a:extLst>
              <a:ext uri="{FF2B5EF4-FFF2-40B4-BE49-F238E27FC236}">
                <a16:creationId xmlns:a16="http://schemas.microsoft.com/office/drawing/2014/main" id="{01A2709D-A4CF-4A3D-8197-AF7BEF87808E}"/>
              </a:ext>
            </a:extLst>
          </p:cNvPr>
          <p:cNvSpPr txBox="1"/>
          <p:nvPr/>
        </p:nvSpPr>
        <p:spPr>
          <a:xfrm>
            <a:off x="1559703" y="1474527"/>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㉜</a:t>
            </a:r>
          </a:p>
        </p:txBody>
      </p:sp>
      <p:sp>
        <p:nvSpPr>
          <p:cNvPr id="19" name="テキスト ボックス 18">
            <a:extLst>
              <a:ext uri="{FF2B5EF4-FFF2-40B4-BE49-F238E27FC236}">
                <a16:creationId xmlns:a16="http://schemas.microsoft.com/office/drawing/2014/main" id="{A705B9FC-129D-4502-9A05-E892F1CC2CD4}"/>
              </a:ext>
            </a:extLst>
          </p:cNvPr>
          <p:cNvSpPr txBox="1"/>
          <p:nvPr/>
        </p:nvSpPr>
        <p:spPr>
          <a:xfrm>
            <a:off x="1783625" y="1038746"/>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㉝</a:t>
            </a:r>
          </a:p>
        </p:txBody>
      </p:sp>
      <p:sp>
        <p:nvSpPr>
          <p:cNvPr id="20" name="テキスト ボックス 19">
            <a:extLst>
              <a:ext uri="{FF2B5EF4-FFF2-40B4-BE49-F238E27FC236}">
                <a16:creationId xmlns:a16="http://schemas.microsoft.com/office/drawing/2014/main" id="{A5AFCD0A-8F9F-40E9-83B1-CC846DCA29A5}"/>
              </a:ext>
            </a:extLst>
          </p:cNvPr>
          <p:cNvSpPr txBox="1"/>
          <p:nvPr/>
        </p:nvSpPr>
        <p:spPr>
          <a:xfrm>
            <a:off x="1976510" y="708455"/>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㉞</a:t>
            </a:r>
          </a:p>
        </p:txBody>
      </p:sp>
      <p:sp>
        <p:nvSpPr>
          <p:cNvPr id="21" name="テキスト ボックス 20">
            <a:extLst>
              <a:ext uri="{FF2B5EF4-FFF2-40B4-BE49-F238E27FC236}">
                <a16:creationId xmlns:a16="http://schemas.microsoft.com/office/drawing/2014/main" id="{5D35CAAE-7854-4B70-BDFF-7F74B4D7AEC2}"/>
              </a:ext>
            </a:extLst>
          </p:cNvPr>
          <p:cNvSpPr txBox="1"/>
          <p:nvPr/>
        </p:nvSpPr>
        <p:spPr>
          <a:xfrm>
            <a:off x="1267255" y="2482196"/>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㉟</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C969654C-3078-444C-9454-BD880CFD8FDC}"/>
              </a:ext>
            </a:extLst>
          </p:cNvPr>
          <p:cNvSpPr txBox="1"/>
          <p:nvPr/>
        </p:nvSpPr>
        <p:spPr>
          <a:xfrm>
            <a:off x="5602832" y="866504"/>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㊱</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01735510-52B6-4891-A983-D706C73E452A}"/>
              </a:ext>
            </a:extLst>
          </p:cNvPr>
          <p:cNvSpPr txBox="1"/>
          <p:nvPr/>
        </p:nvSpPr>
        <p:spPr>
          <a:xfrm>
            <a:off x="5773415" y="3213720"/>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㊴</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5CC56E95-9D4C-4810-879D-6F5702B65284}"/>
              </a:ext>
            </a:extLst>
          </p:cNvPr>
          <p:cNvSpPr txBox="1"/>
          <p:nvPr/>
        </p:nvSpPr>
        <p:spPr>
          <a:xfrm>
            <a:off x="5307286" y="2883174"/>
            <a:ext cx="340597"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㊳</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375F3B58-204B-4893-ABD0-B987366E3D69}"/>
              </a:ext>
            </a:extLst>
          </p:cNvPr>
          <p:cNvSpPr txBox="1"/>
          <p:nvPr/>
        </p:nvSpPr>
        <p:spPr>
          <a:xfrm>
            <a:off x="1460140" y="5438059"/>
            <a:ext cx="3072486"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南河内地区</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　　　　　　　　　　　　　</a:t>
            </a:r>
          </a:p>
        </p:txBody>
      </p:sp>
      <p:grpSp>
        <p:nvGrpSpPr>
          <p:cNvPr id="4" name="グループ化 3">
            <a:extLst>
              <a:ext uri="{FF2B5EF4-FFF2-40B4-BE49-F238E27FC236}">
                <a16:creationId xmlns:a16="http://schemas.microsoft.com/office/drawing/2014/main" id="{17F2F1EB-8EA8-4685-B875-F251EE86CCF6}"/>
              </a:ext>
            </a:extLst>
          </p:cNvPr>
          <p:cNvGrpSpPr/>
          <p:nvPr/>
        </p:nvGrpSpPr>
        <p:grpSpPr>
          <a:xfrm>
            <a:off x="104346" y="6598944"/>
            <a:ext cx="6782064" cy="3221138"/>
            <a:chOff x="91383" y="6858984"/>
            <a:chExt cx="6782064" cy="3221138"/>
          </a:xfrm>
        </p:grpSpPr>
        <p:grpSp>
          <p:nvGrpSpPr>
            <p:cNvPr id="3" name="グループ化 2">
              <a:extLst>
                <a:ext uri="{FF2B5EF4-FFF2-40B4-BE49-F238E27FC236}">
                  <a16:creationId xmlns:a16="http://schemas.microsoft.com/office/drawing/2014/main" id="{6EFB62C4-ACE9-4E28-BBDD-E748F08CCAE0}"/>
                </a:ext>
              </a:extLst>
            </p:cNvPr>
            <p:cNvGrpSpPr/>
            <p:nvPr/>
          </p:nvGrpSpPr>
          <p:grpSpPr>
            <a:xfrm>
              <a:off x="91383" y="6858984"/>
              <a:ext cx="6782064" cy="3221138"/>
              <a:chOff x="50664" y="6650582"/>
              <a:chExt cx="6782064" cy="3221138"/>
            </a:xfrm>
          </p:grpSpPr>
          <p:sp>
            <p:nvSpPr>
              <p:cNvPr id="9" name="テキスト ボックス 8">
                <a:extLst>
                  <a:ext uri="{FF2B5EF4-FFF2-40B4-BE49-F238E27FC236}">
                    <a16:creationId xmlns:a16="http://schemas.microsoft.com/office/drawing/2014/main" id="{BCE2B88C-D009-4E7A-B321-8DEC167F58BC}"/>
                  </a:ext>
                </a:extLst>
              </p:cNvPr>
              <p:cNvSpPr txBox="1"/>
              <p:nvPr/>
            </p:nvSpPr>
            <p:spPr>
              <a:xfrm>
                <a:off x="50664" y="6894238"/>
                <a:ext cx="6144126" cy="2977482"/>
              </a:xfrm>
              <a:prstGeom prst="rect">
                <a:avLst/>
              </a:prstGeom>
              <a:noFill/>
            </p:spPr>
            <p:txBody>
              <a:bodyPr wrap="square" rtlCol="0">
                <a:spAutoFit/>
              </a:bodyPr>
              <a:lstStyle/>
              <a:p>
                <a:pPr>
                  <a:lnSpc>
                    <a:spcPts val="1900"/>
                  </a:lnSpc>
                </a:pPr>
                <a:r>
                  <a:rPr kumimoji="1" lang="ja-JP" altLang="en-US" sz="1200" dirty="0">
                    <a:latin typeface="BIZ UDPゴシック" panose="020B0400000000000000" pitchFamily="50" charset="-128"/>
                    <a:ea typeface="BIZ UDPゴシック" panose="020B0400000000000000" pitchFamily="50" charset="-128"/>
                  </a:rPr>
                  <a:t>㉛　枚方フリースクールあおい</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㉜　</a:t>
                </a:r>
                <a:r>
                  <a:rPr kumimoji="1" lang="en-US" altLang="ja-JP" sz="1200" dirty="0">
                    <a:latin typeface="BIZ UDPゴシック" panose="020B0400000000000000" pitchFamily="50" charset="-128"/>
                    <a:ea typeface="BIZ UDPゴシック" panose="020B0400000000000000" pitchFamily="50" charset="-128"/>
                  </a:rPr>
                  <a:t>STUDY</a:t>
                </a:r>
                <a:r>
                  <a:rPr kumimoji="1" lang="ja-JP" altLang="en-US" sz="1200" dirty="0">
                    <a:latin typeface="BIZ UDPゴシック" panose="020B0400000000000000" pitchFamily="50" charset="-128"/>
                    <a:ea typeface="BIZ UDPゴシック" panose="020B0400000000000000" pitchFamily="50" charset="-128"/>
                  </a:rPr>
                  <a:t>　</a:t>
                </a:r>
                <a:r>
                  <a:rPr kumimoji="1" lang="en-US" altLang="ja-JP" sz="1200" dirty="0">
                    <a:latin typeface="BIZ UDPゴシック" panose="020B0400000000000000" pitchFamily="50" charset="-128"/>
                    <a:ea typeface="BIZ UDPゴシック" panose="020B0400000000000000" pitchFamily="50" charset="-128"/>
                  </a:rPr>
                  <a:t>SPACE</a:t>
                </a:r>
                <a:r>
                  <a:rPr kumimoji="1" lang="ja-JP" altLang="en-US" sz="1200" dirty="0">
                    <a:latin typeface="BIZ UDPゴシック" panose="020B0400000000000000" pitchFamily="50" charset="-128"/>
                    <a:ea typeface="BIZ UDPゴシック" panose="020B0400000000000000" pitchFamily="50" charset="-128"/>
                  </a:rPr>
                  <a:t>　楽園</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㉝　枚方こどもの舎学園（ひらかたこどものいえがくえん）</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㉞　枚方オルタナティブスクール</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㉟　</a:t>
                </a:r>
                <a:r>
                  <a:rPr kumimoji="1" lang="en-US" altLang="ja-JP" sz="1200" dirty="0">
                    <a:latin typeface="BIZ UDPゴシック" panose="020B0400000000000000" pitchFamily="50" charset="-128"/>
                    <a:ea typeface="BIZ UDPゴシック" panose="020B0400000000000000" pitchFamily="50" charset="-128"/>
                  </a:rPr>
                  <a:t>SeedLingPrism</a:t>
                </a:r>
              </a:p>
              <a:p>
                <a:pPr>
                  <a:lnSpc>
                    <a:spcPts val="1900"/>
                  </a:lnSpc>
                </a:pPr>
                <a:r>
                  <a:rPr kumimoji="1" lang="ja-JP" altLang="en-US" sz="1200" dirty="0">
                    <a:latin typeface="BIZ UDPゴシック" panose="020B0400000000000000" pitchFamily="50" charset="-128"/>
                    <a:ea typeface="BIZ UDPゴシック" panose="020B0400000000000000" pitchFamily="50" charset="-128"/>
                  </a:rPr>
                  <a:t>㊱　フリースクール　スタートライン</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㊲　フリースクール　</a:t>
                </a:r>
                <a:r>
                  <a:rPr kumimoji="1" lang="en-US" altLang="ja-JP" sz="1200" dirty="0">
                    <a:latin typeface="BIZ UDPゴシック" panose="020B0400000000000000" pitchFamily="50" charset="-128"/>
                    <a:ea typeface="BIZ UDPゴシック" panose="020B0400000000000000" pitchFamily="50" charset="-128"/>
                  </a:rPr>
                  <a:t>TANE</a:t>
                </a:r>
                <a:r>
                  <a:rPr kumimoji="1" lang="ja-JP" altLang="en-US" sz="1200" dirty="0">
                    <a:latin typeface="BIZ UDPゴシック" panose="020B0400000000000000" pitchFamily="50" charset="-128"/>
                    <a:ea typeface="BIZ UDPゴシック" panose="020B0400000000000000" pitchFamily="50" charset="-128"/>
                  </a:rPr>
                  <a:t>（たね）</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㊳　フリースクール　</a:t>
                </a:r>
                <a:r>
                  <a:rPr kumimoji="1" lang="en-US" altLang="ja-JP" sz="1200" dirty="0">
                    <a:latin typeface="BIZ UDPゴシック" panose="020B0400000000000000" pitchFamily="50" charset="-128"/>
                    <a:ea typeface="BIZ UDPゴシック" panose="020B0400000000000000" pitchFamily="50" charset="-128"/>
                  </a:rPr>
                  <a:t>VITIS</a:t>
                </a:r>
                <a:r>
                  <a:rPr kumimoji="1" lang="ja-JP" altLang="en-US" sz="1200" dirty="0">
                    <a:latin typeface="BIZ UDPゴシック" panose="020B0400000000000000" pitchFamily="50" charset="-128"/>
                    <a:ea typeface="BIZ UDPゴシック" panose="020B0400000000000000" pitchFamily="50" charset="-128"/>
                  </a:rPr>
                  <a:t>（ビティス）</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㊴　フリースクールレイパス　柏原コンフォト校</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㊵　フリースクールレイパス　松原本校</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㊶　特定非営利活動法人　志塾フリースクール　ラシーナ　富田林教室</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㊷　デモクラティックスクール</a:t>
                </a:r>
                <a:r>
                  <a:rPr kumimoji="1" lang="en-US" altLang="ja-JP" sz="1200" dirty="0">
                    <a:latin typeface="BIZ UDPゴシック" panose="020B0400000000000000" pitchFamily="50" charset="-128"/>
                    <a:ea typeface="BIZ UDPゴシック" panose="020B0400000000000000" pitchFamily="50" charset="-128"/>
                  </a:rPr>
                  <a:t>ASOVIVA</a:t>
                </a:r>
                <a:r>
                  <a:rPr kumimoji="1" lang="ja-JP" altLang="en-US" sz="1200" dirty="0">
                    <a:latin typeface="BIZ UDPゴシック" panose="020B0400000000000000" pitchFamily="50" charset="-128"/>
                    <a:ea typeface="BIZ UDPゴシック" panose="020B0400000000000000" pitchFamily="50" charset="-128"/>
                  </a:rPr>
                  <a:t>！</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BC2CBA43-2532-40E0-8CB9-D415BA9045D8}"/>
                  </a:ext>
                </a:extLst>
              </p:cNvPr>
              <p:cNvSpPr txBox="1"/>
              <p:nvPr/>
            </p:nvSpPr>
            <p:spPr>
              <a:xfrm>
                <a:off x="5498025" y="6650582"/>
                <a:ext cx="1334703" cy="3221138"/>
              </a:xfrm>
              <a:prstGeom prst="rect">
                <a:avLst/>
              </a:prstGeom>
              <a:noFill/>
            </p:spPr>
            <p:txBody>
              <a:bodyPr wrap="square" rtlCol="0">
                <a:spAutoFit/>
              </a:bodyPr>
              <a:lstStyle/>
              <a:p>
                <a:pPr algn="r">
                  <a:lnSpc>
                    <a:spcPts val="1900"/>
                  </a:lnSpc>
                </a:pPr>
                <a:r>
                  <a:rPr kumimoji="1" lang="ja-JP" altLang="en-US" sz="1200" dirty="0">
                    <a:latin typeface="BIZ UDPゴシック" panose="020B0400000000000000" pitchFamily="50" charset="-128"/>
                    <a:ea typeface="BIZ UDPゴシック" panose="020B0400000000000000" pitchFamily="50" charset="-128"/>
                  </a:rPr>
                  <a:t>所在地</a:t>
                </a:r>
                <a:endParaRPr kumimoji="1" lang="en-US" altLang="ja-JP" sz="1200" dirty="0">
                  <a:latin typeface="BIZ UDPゴシック" panose="020B0400000000000000" pitchFamily="50" charset="-128"/>
                  <a:ea typeface="BIZ UDPゴシック" panose="020B0400000000000000" pitchFamily="50" charset="-128"/>
                </a:endParaRP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枚方市</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枚方市</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枚方市</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枚方市</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寝屋川市</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東大阪市</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東大阪市</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柏原市</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柏原市</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松原市</a:t>
                </a:r>
                <a:r>
                  <a:rPr kumimoji="1" lang="en-US" altLang="ja-JP" sz="1200" dirty="0">
                    <a:latin typeface="BIZ UDPゴシック" panose="020B0400000000000000" pitchFamily="50" charset="-128"/>
                    <a:ea typeface="BIZ UDPゴシック" panose="020B0400000000000000" pitchFamily="50" charset="-128"/>
                  </a:rPr>
                  <a:t>】</a:t>
                </a:r>
                <a:br>
                  <a:rPr kumimoji="1" lang="en-US" altLang="ja-JP" sz="1200" dirty="0">
                    <a:latin typeface="BIZ UDPゴシック" panose="020B0400000000000000" pitchFamily="50" charset="-128"/>
                    <a:ea typeface="BIZ UDPゴシック" panose="020B0400000000000000" pitchFamily="50" charset="-128"/>
                  </a:rPr>
                </a:b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富田林市</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河南町</a:t>
                </a:r>
                <a:r>
                  <a:rPr kumimoji="1" lang="en-US" altLang="ja-JP" sz="1200" dirty="0">
                    <a:latin typeface="BIZ UDPゴシック" panose="020B0400000000000000" pitchFamily="50" charset="-128"/>
                    <a:ea typeface="BIZ UDPゴシック" panose="020B0400000000000000" pitchFamily="50" charset="-128"/>
                  </a:rPr>
                  <a:t>】</a:t>
                </a:r>
              </a:p>
            </p:txBody>
          </p:sp>
        </p:grpSp>
        <p:grpSp>
          <p:nvGrpSpPr>
            <p:cNvPr id="59" name="グループ化 58">
              <a:extLst>
                <a:ext uri="{FF2B5EF4-FFF2-40B4-BE49-F238E27FC236}">
                  <a16:creationId xmlns:a16="http://schemas.microsoft.com/office/drawing/2014/main" id="{2608130D-82C8-453F-B995-DB6238408DF2}"/>
                </a:ext>
              </a:extLst>
            </p:cNvPr>
            <p:cNvGrpSpPr/>
            <p:nvPr/>
          </p:nvGrpSpPr>
          <p:grpSpPr>
            <a:xfrm>
              <a:off x="1820857" y="7254990"/>
              <a:ext cx="4313499" cy="2421956"/>
              <a:chOff x="1783625" y="6784135"/>
              <a:chExt cx="4313499" cy="2421956"/>
            </a:xfrm>
          </p:grpSpPr>
          <p:grpSp>
            <p:nvGrpSpPr>
              <p:cNvPr id="30" name="グループ化 29">
                <a:extLst>
                  <a:ext uri="{FF2B5EF4-FFF2-40B4-BE49-F238E27FC236}">
                    <a16:creationId xmlns:a16="http://schemas.microsoft.com/office/drawing/2014/main" id="{A0F47664-0150-4039-BCCE-43BB87BFBCEF}"/>
                  </a:ext>
                </a:extLst>
              </p:cNvPr>
              <p:cNvGrpSpPr/>
              <p:nvPr/>
            </p:nvGrpSpPr>
            <p:grpSpPr>
              <a:xfrm>
                <a:off x="1783625" y="6784135"/>
                <a:ext cx="4313499" cy="1939281"/>
                <a:chOff x="1795338" y="7353713"/>
                <a:chExt cx="4313499" cy="1939281"/>
              </a:xfrm>
            </p:grpSpPr>
            <p:grpSp>
              <p:nvGrpSpPr>
                <p:cNvPr id="2" name="グループ化 1">
                  <a:extLst>
                    <a:ext uri="{FF2B5EF4-FFF2-40B4-BE49-F238E27FC236}">
                      <a16:creationId xmlns:a16="http://schemas.microsoft.com/office/drawing/2014/main" id="{4740A7B9-9D69-4BC9-8AA0-96CE350CC4AC}"/>
                    </a:ext>
                  </a:extLst>
                </p:cNvPr>
                <p:cNvGrpSpPr/>
                <p:nvPr/>
              </p:nvGrpSpPr>
              <p:grpSpPr>
                <a:xfrm>
                  <a:off x="1795338" y="7353713"/>
                  <a:ext cx="4313499" cy="1697671"/>
                  <a:chOff x="1694977" y="6741039"/>
                  <a:chExt cx="4313499" cy="1697671"/>
                </a:xfrm>
              </p:grpSpPr>
              <p:cxnSp>
                <p:nvCxnSpPr>
                  <p:cNvPr id="44" name="直線コネクタ 43">
                    <a:extLst>
                      <a:ext uri="{FF2B5EF4-FFF2-40B4-BE49-F238E27FC236}">
                        <a16:creationId xmlns:a16="http://schemas.microsoft.com/office/drawing/2014/main" id="{C0F81FEC-7477-471E-A988-8C8E0646EDA3}"/>
                      </a:ext>
                    </a:extLst>
                  </p:cNvPr>
                  <p:cNvCxnSpPr>
                    <a:cxnSpLocks/>
                  </p:cNvCxnSpPr>
                  <p:nvPr/>
                </p:nvCxnSpPr>
                <p:spPr>
                  <a:xfrm>
                    <a:off x="2509024" y="7943185"/>
                    <a:ext cx="33007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6112A8A5-8176-4CEF-92FB-FED5E32B8B6E}"/>
                      </a:ext>
                    </a:extLst>
                  </p:cNvPr>
                  <p:cNvCxnSpPr>
                    <a:cxnSpLocks/>
                  </p:cNvCxnSpPr>
                  <p:nvPr/>
                </p:nvCxnSpPr>
                <p:spPr>
                  <a:xfrm>
                    <a:off x="2163337" y="6741039"/>
                    <a:ext cx="384513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9CF7663C-C4B4-46E7-A7A4-F6FDE620D248}"/>
                      </a:ext>
                    </a:extLst>
                  </p:cNvPr>
                  <p:cNvCxnSpPr>
                    <a:cxnSpLocks/>
                  </p:cNvCxnSpPr>
                  <p:nvPr/>
                </p:nvCxnSpPr>
                <p:spPr>
                  <a:xfrm>
                    <a:off x="2041451" y="6996224"/>
                    <a:ext cx="39670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F2AC66A2-F7F6-4E37-8788-209A5EE2A3A8}"/>
                      </a:ext>
                    </a:extLst>
                  </p:cNvPr>
                  <p:cNvCxnSpPr>
                    <a:cxnSpLocks/>
                  </p:cNvCxnSpPr>
                  <p:nvPr/>
                </p:nvCxnSpPr>
                <p:spPr>
                  <a:xfrm>
                    <a:off x="4024963" y="7233682"/>
                    <a:ext cx="19835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9F9CE99F-6E8F-46D2-B3FC-07BB8A9556E6}"/>
                      </a:ext>
                    </a:extLst>
                  </p:cNvPr>
                  <p:cNvCxnSpPr>
                    <a:cxnSpLocks/>
                  </p:cNvCxnSpPr>
                  <p:nvPr/>
                </p:nvCxnSpPr>
                <p:spPr>
                  <a:xfrm>
                    <a:off x="2263698" y="7488201"/>
                    <a:ext cx="373306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C348C13A-48C1-4DF2-93BE-59CCFA5CCD24}"/>
                      </a:ext>
                    </a:extLst>
                  </p:cNvPr>
                  <p:cNvCxnSpPr>
                    <a:cxnSpLocks/>
                  </p:cNvCxnSpPr>
                  <p:nvPr/>
                </p:nvCxnSpPr>
                <p:spPr>
                  <a:xfrm>
                    <a:off x="1694977" y="7715693"/>
                    <a:ext cx="41148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F817C870-CEE9-4A79-B207-F1830086584D}"/>
                      </a:ext>
                    </a:extLst>
                  </p:cNvPr>
                  <p:cNvCxnSpPr>
                    <a:cxnSpLocks/>
                  </p:cNvCxnSpPr>
                  <p:nvPr/>
                </p:nvCxnSpPr>
                <p:spPr>
                  <a:xfrm>
                    <a:off x="2509024" y="8174883"/>
                    <a:ext cx="33007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5E52154B-C398-4983-A8E8-1BFC9E3F3BBA}"/>
                      </a:ext>
                    </a:extLst>
                  </p:cNvPr>
                  <p:cNvCxnSpPr>
                    <a:cxnSpLocks/>
                  </p:cNvCxnSpPr>
                  <p:nvPr/>
                </p:nvCxnSpPr>
                <p:spPr>
                  <a:xfrm>
                    <a:off x="2696002" y="8438710"/>
                    <a:ext cx="33007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2" name="直線コネクタ 41">
                  <a:extLst>
                    <a:ext uri="{FF2B5EF4-FFF2-40B4-BE49-F238E27FC236}">
                      <a16:creationId xmlns:a16="http://schemas.microsoft.com/office/drawing/2014/main" id="{50E29B09-B393-478A-940B-C08763EF9136}"/>
                    </a:ext>
                  </a:extLst>
                </p:cNvPr>
                <p:cNvCxnSpPr>
                  <a:cxnSpLocks/>
                </p:cNvCxnSpPr>
                <p:nvPr/>
              </p:nvCxnSpPr>
              <p:spPr>
                <a:xfrm>
                  <a:off x="3405248" y="9292994"/>
                  <a:ext cx="269187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5" name="直線コネクタ 44">
                <a:extLst>
                  <a:ext uri="{FF2B5EF4-FFF2-40B4-BE49-F238E27FC236}">
                    <a16:creationId xmlns:a16="http://schemas.microsoft.com/office/drawing/2014/main" id="{0D982069-3A5F-4228-88DD-3814F8820110}"/>
                  </a:ext>
                </a:extLst>
              </p:cNvPr>
              <p:cNvCxnSpPr>
                <a:cxnSpLocks/>
              </p:cNvCxnSpPr>
              <p:nvPr/>
            </p:nvCxnSpPr>
            <p:spPr>
              <a:xfrm>
                <a:off x="2816363" y="8975632"/>
                <a:ext cx="32807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983C3540-34E6-4122-8F41-1EA59D8C2F74}"/>
                  </a:ext>
                </a:extLst>
              </p:cNvPr>
              <p:cNvCxnSpPr>
                <a:cxnSpLocks/>
              </p:cNvCxnSpPr>
              <p:nvPr/>
            </p:nvCxnSpPr>
            <p:spPr>
              <a:xfrm>
                <a:off x="4824700" y="9206091"/>
                <a:ext cx="106258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62" name="テキスト ボックス 61">
            <a:extLst>
              <a:ext uri="{FF2B5EF4-FFF2-40B4-BE49-F238E27FC236}">
                <a16:creationId xmlns:a16="http://schemas.microsoft.com/office/drawing/2014/main" id="{399F65B6-7CC5-4D3C-B9A2-2169DECE3D2D}"/>
              </a:ext>
            </a:extLst>
          </p:cNvPr>
          <p:cNvSpPr txBox="1"/>
          <p:nvPr/>
        </p:nvSpPr>
        <p:spPr>
          <a:xfrm>
            <a:off x="5538744" y="1229703"/>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㊲</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38" name="テキスト ボックス 37">
            <a:extLst>
              <a:ext uri="{FF2B5EF4-FFF2-40B4-BE49-F238E27FC236}">
                <a16:creationId xmlns:a16="http://schemas.microsoft.com/office/drawing/2014/main" id="{3B0887D5-DC43-43A1-B480-4411A773ECC5}"/>
              </a:ext>
            </a:extLst>
          </p:cNvPr>
          <p:cNvSpPr txBox="1"/>
          <p:nvPr/>
        </p:nvSpPr>
        <p:spPr>
          <a:xfrm>
            <a:off x="4226465" y="4461442"/>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㊷</a:t>
            </a:r>
            <a:endParaRPr kumimoji="1"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08702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グループ化 70">
            <a:extLst>
              <a:ext uri="{FF2B5EF4-FFF2-40B4-BE49-F238E27FC236}">
                <a16:creationId xmlns:a16="http://schemas.microsoft.com/office/drawing/2014/main" id="{93D30FF5-BD28-4B01-AC39-1FBCA15204C3}"/>
              </a:ext>
            </a:extLst>
          </p:cNvPr>
          <p:cNvGrpSpPr/>
          <p:nvPr/>
        </p:nvGrpSpPr>
        <p:grpSpPr>
          <a:xfrm>
            <a:off x="74428" y="127185"/>
            <a:ext cx="6780775" cy="3132000"/>
            <a:chOff x="300789" y="401050"/>
            <a:chExt cx="6560006" cy="3132000"/>
          </a:xfrm>
        </p:grpSpPr>
        <p:grpSp>
          <p:nvGrpSpPr>
            <p:cNvPr id="41" name="グループ化 40">
              <a:extLst>
                <a:ext uri="{FF2B5EF4-FFF2-40B4-BE49-F238E27FC236}">
                  <a16:creationId xmlns:a16="http://schemas.microsoft.com/office/drawing/2014/main" id="{D0447D49-A98D-4753-BE7A-240BBB039B49}"/>
                </a:ext>
              </a:extLst>
            </p:cNvPr>
            <p:cNvGrpSpPr/>
            <p:nvPr/>
          </p:nvGrpSpPr>
          <p:grpSpPr>
            <a:xfrm>
              <a:off x="300791" y="401050"/>
              <a:ext cx="6560004" cy="3132000"/>
              <a:chOff x="300791" y="401050"/>
              <a:chExt cx="6560004" cy="3132000"/>
            </a:xfrm>
          </p:grpSpPr>
          <p:grpSp>
            <p:nvGrpSpPr>
              <p:cNvPr id="13" name="グループ化 12">
                <a:extLst>
                  <a:ext uri="{FF2B5EF4-FFF2-40B4-BE49-F238E27FC236}">
                    <a16:creationId xmlns:a16="http://schemas.microsoft.com/office/drawing/2014/main" id="{5688849B-8C13-435B-B1FD-9A5A1685363C}"/>
                  </a:ext>
                </a:extLst>
              </p:cNvPr>
              <p:cNvGrpSpPr/>
              <p:nvPr/>
            </p:nvGrpSpPr>
            <p:grpSpPr>
              <a:xfrm>
                <a:off x="300791" y="401050"/>
                <a:ext cx="6490704" cy="3132000"/>
                <a:chOff x="332875" y="2462462"/>
                <a:chExt cx="6085551" cy="2952976"/>
              </a:xfrm>
            </p:grpSpPr>
            <p:sp>
              <p:nvSpPr>
                <p:cNvPr id="11" name="四角形: 角を丸くする 10">
                  <a:extLst>
                    <a:ext uri="{FF2B5EF4-FFF2-40B4-BE49-F238E27FC236}">
                      <a16:creationId xmlns:a16="http://schemas.microsoft.com/office/drawing/2014/main" id="{AA68AE01-B699-4620-B57C-9A3E29187DDF}"/>
                    </a:ext>
                  </a:extLst>
                </p:cNvPr>
                <p:cNvSpPr/>
                <p:nvPr/>
              </p:nvSpPr>
              <p:spPr>
                <a:xfrm>
                  <a:off x="332875" y="2462462"/>
                  <a:ext cx="6085551" cy="2952976"/>
                </a:xfrm>
                <a:prstGeom prst="roundRect">
                  <a:avLst>
                    <a:gd name="adj" fmla="val 42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D030DFBE-7995-4A4A-885C-892B2D95D868}"/>
                    </a:ext>
                  </a:extLst>
                </p:cNvPr>
                <p:cNvSpPr/>
                <p:nvPr/>
              </p:nvSpPr>
              <p:spPr>
                <a:xfrm rot="5400000">
                  <a:off x="294859" y="2500482"/>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5" name="テキスト ボックス 14">
                <a:extLst>
                  <a:ext uri="{FF2B5EF4-FFF2-40B4-BE49-F238E27FC236}">
                    <a16:creationId xmlns:a16="http://schemas.microsoft.com/office/drawing/2014/main" id="{D747B0E7-4170-4B04-B203-A8BE09A8765E}"/>
                  </a:ext>
                </a:extLst>
              </p:cNvPr>
              <p:cNvSpPr txBox="1"/>
              <p:nvPr/>
            </p:nvSpPr>
            <p:spPr>
              <a:xfrm>
                <a:off x="883029" y="425374"/>
                <a:ext cx="4680856"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枚方フリースクールあおい</a:t>
                </a:r>
              </a:p>
            </p:txBody>
          </p:sp>
          <p:sp>
            <p:nvSpPr>
              <p:cNvPr id="16" name="四角形: 角を丸くする 15">
                <a:extLst>
                  <a:ext uri="{FF2B5EF4-FFF2-40B4-BE49-F238E27FC236}">
                    <a16:creationId xmlns:a16="http://schemas.microsoft.com/office/drawing/2014/main" id="{4397BC01-1FD2-41C3-9831-795D4665AEE3}"/>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7" name="テキスト ボックス 16">
                <a:extLst>
                  <a:ext uri="{FF2B5EF4-FFF2-40B4-BE49-F238E27FC236}">
                    <a16:creationId xmlns:a16="http://schemas.microsoft.com/office/drawing/2014/main" id="{5D0D237B-3B7C-47A2-A546-4353F2F22442}"/>
                  </a:ext>
                </a:extLst>
              </p:cNvPr>
              <p:cNvSpPr txBox="1"/>
              <p:nvPr/>
            </p:nvSpPr>
            <p:spPr>
              <a:xfrm>
                <a:off x="1186821" y="1167609"/>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枚方市北中振</a:t>
                </a:r>
                <a:r>
                  <a:rPr kumimoji="1" lang="en-US" altLang="ja-JP" sz="1100" dirty="0">
                    <a:latin typeface="BIZ UDPゴシック" panose="020B0400000000000000" pitchFamily="50" charset="-128"/>
                    <a:ea typeface="BIZ UDPゴシック" panose="020B0400000000000000" pitchFamily="50" charset="-128"/>
                  </a:rPr>
                  <a:t>1-2-5</a:t>
                </a:r>
                <a:r>
                  <a:rPr kumimoji="1" lang="ja-JP" altLang="en-US" sz="1100" dirty="0">
                    <a:latin typeface="BIZ UDPゴシック" panose="020B0400000000000000" pitchFamily="50" charset="-128"/>
                    <a:ea typeface="BIZ UDPゴシック" panose="020B0400000000000000" pitchFamily="50" charset="-128"/>
                  </a:rPr>
                  <a:t>（３階）</a:t>
                </a:r>
              </a:p>
            </p:txBody>
          </p:sp>
          <p:sp>
            <p:nvSpPr>
              <p:cNvPr id="18" name="四角形: 角を丸くする 17">
                <a:extLst>
                  <a:ext uri="{FF2B5EF4-FFF2-40B4-BE49-F238E27FC236}">
                    <a16:creationId xmlns:a16="http://schemas.microsoft.com/office/drawing/2014/main" id="{7313BD9B-ECDF-4D38-B441-47DDDBFEDF44}"/>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9" name="テキスト ボックス 18">
                <a:extLst>
                  <a:ext uri="{FF2B5EF4-FFF2-40B4-BE49-F238E27FC236}">
                    <a16:creationId xmlns:a16="http://schemas.microsoft.com/office/drawing/2014/main" id="{61C48864-0C5B-41AB-A0F0-12B4DDE68854}"/>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070-5347-0086</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6B5C2B58-0E89-4BC3-8314-08BC138A02B2}"/>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C9E6D3B9-E9CA-436B-AAF4-8FB024E7045F}"/>
                  </a:ext>
                </a:extLst>
              </p:cNvPr>
              <p:cNvSpPr txBox="1"/>
              <p:nvPr/>
            </p:nvSpPr>
            <p:spPr>
              <a:xfrm>
                <a:off x="1234093" y="1495347"/>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2018</a:t>
                </a:r>
                <a:r>
                  <a:rPr kumimoji="1" lang="ja-JP" altLang="en-US" sz="1100" dirty="0">
                    <a:latin typeface="BIZ UDPゴシック" panose="020B0400000000000000" pitchFamily="50" charset="-128"/>
                    <a:ea typeface="BIZ UDPゴシック" panose="020B0400000000000000" pitchFamily="50" charset="-128"/>
                  </a:rPr>
                  <a:t>年</a:t>
                </a:r>
              </a:p>
            </p:txBody>
          </p:sp>
          <p:sp>
            <p:nvSpPr>
              <p:cNvPr id="24" name="四角形: 角を丸くする 23">
                <a:extLst>
                  <a:ext uri="{FF2B5EF4-FFF2-40B4-BE49-F238E27FC236}">
                    <a16:creationId xmlns:a16="http://schemas.microsoft.com/office/drawing/2014/main" id="{C016D8E0-64F0-40B1-8364-A0B62B3DF92A}"/>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23617DDE-D84A-4B3A-B91F-E6E69F5F90F4}"/>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伊藤　伸孝</a:t>
                </a:r>
              </a:p>
            </p:txBody>
          </p:sp>
          <p:sp>
            <p:nvSpPr>
              <p:cNvPr id="26" name="四角形: 角を丸くする 25">
                <a:extLst>
                  <a:ext uri="{FF2B5EF4-FFF2-40B4-BE49-F238E27FC236}">
                    <a16:creationId xmlns:a16="http://schemas.microsoft.com/office/drawing/2014/main" id="{8120460C-2807-4E23-B2C7-8967E3F9ADC2}"/>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BE976873-1704-449B-9A8D-C1F85B7A38F6}"/>
                  </a:ext>
                </a:extLst>
              </p:cNvPr>
              <p:cNvSpPr txBox="1"/>
              <p:nvPr/>
            </p:nvSpPr>
            <p:spPr>
              <a:xfrm>
                <a:off x="1234093" y="1811744"/>
                <a:ext cx="2458736"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１日</a:t>
                </a:r>
                <a:r>
                  <a:rPr kumimoji="1" lang="en-US" altLang="ja-JP" sz="1100" dirty="0">
                    <a:latin typeface="BIZ UDPゴシック" panose="020B0400000000000000" pitchFamily="50" charset="-128"/>
                    <a:ea typeface="BIZ UDPゴシック" panose="020B0400000000000000" pitchFamily="50" charset="-128"/>
                  </a:rPr>
                  <a:t>5,000</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（月額上限</a:t>
                </a:r>
                <a:r>
                  <a:rPr kumimoji="1" lang="en-US" altLang="ja-JP" sz="1100" dirty="0">
                    <a:latin typeface="BIZ UDPゴシック" panose="020B0400000000000000" pitchFamily="50" charset="-128"/>
                    <a:ea typeface="BIZ UDPゴシック" panose="020B0400000000000000" pitchFamily="50" charset="-128"/>
                  </a:rPr>
                  <a:t>35,000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28" name="四角形: 角を丸くする 27">
                <a:extLst>
                  <a:ext uri="{FF2B5EF4-FFF2-40B4-BE49-F238E27FC236}">
                    <a16:creationId xmlns:a16="http://schemas.microsoft.com/office/drawing/2014/main" id="{72EB63E4-8950-48DB-9391-DCF8B4B37724}"/>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E155029D-0EA3-409B-9FCB-27DE2A24A57E}"/>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小学校４年生～中学校３年生</a:t>
                </a:r>
              </a:p>
            </p:txBody>
          </p:sp>
          <p:sp>
            <p:nvSpPr>
              <p:cNvPr id="30" name="四角形: 角を丸くする 29">
                <a:extLst>
                  <a:ext uri="{FF2B5EF4-FFF2-40B4-BE49-F238E27FC236}">
                    <a16:creationId xmlns:a16="http://schemas.microsoft.com/office/drawing/2014/main" id="{37F8A8B6-8D5F-405F-A28E-374CCCC5070E}"/>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4A3DB430-12B3-40F5-92AC-A147CA09D6B6}"/>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月・火・木・金曜日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15</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p>
            </p:txBody>
          </p:sp>
          <p:sp>
            <p:nvSpPr>
              <p:cNvPr id="34" name="四角形: 角を丸くする 33">
                <a:extLst>
                  <a:ext uri="{FF2B5EF4-FFF2-40B4-BE49-F238E27FC236}">
                    <a16:creationId xmlns:a16="http://schemas.microsoft.com/office/drawing/2014/main" id="{7C8AE229-9773-4DA2-BAA4-52DE3D9E4628}"/>
                  </a:ext>
                </a:extLst>
              </p:cNvPr>
              <p:cNvSpPr/>
              <p:nvPr/>
            </p:nvSpPr>
            <p:spPr>
              <a:xfrm>
                <a:off x="416471" y="278909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64DEFB3B-AC32-4CE3-9B28-E10499283662}"/>
                  </a:ext>
                </a:extLst>
              </p:cNvPr>
              <p:cNvSpPr txBox="1"/>
              <p:nvPr/>
            </p:nvSpPr>
            <p:spPr>
              <a:xfrm>
                <a:off x="1175750" y="2766005"/>
                <a:ext cx="5034154"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カ月に１回、不登校親の会を開催</a:t>
                </a:r>
              </a:p>
            </p:txBody>
          </p:sp>
          <p:grpSp>
            <p:nvGrpSpPr>
              <p:cNvPr id="40" name="グループ化 39">
                <a:extLst>
                  <a:ext uri="{FF2B5EF4-FFF2-40B4-BE49-F238E27FC236}">
                    <a16:creationId xmlns:a16="http://schemas.microsoft.com/office/drawing/2014/main" id="{211B97A7-BA03-4C79-9836-78C935FD4E42}"/>
                  </a:ext>
                </a:extLst>
              </p:cNvPr>
              <p:cNvGrpSpPr/>
              <p:nvPr/>
            </p:nvGrpSpPr>
            <p:grpSpPr>
              <a:xfrm>
                <a:off x="883029" y="835007"/>
                <a:ext cx="3629664" cy="239644"/>
                <a:chOff x="883029" y="865610"/>
                <a:chExt cx="3629664" cy="239644"/>
              </a:xfrm>
            </p:grpSpPr>
            <p:sp>
              <p:nvSpPr>
                <p:cNvPr id="36" name="四角形: 角を丸くする 35">
                  <a:extLst>
                    <a:ext uri="{FF2B5EF4-FFF2-40B4-BE49-F238E27FC236}">
                      <a16:creationId xmlns:a16="http://schemas.microsoft.com/office/drawing/2014/main" id="{56A7E432-B832-4779-8C41-C5F786F5962F}"/>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37" name="四角形: 角を丸くする 36">
                  <a:extLst>
                    <a:ext uri="{FF2B5EF4-FFF2-40B4-BE49-F238E27FC236}">
                      <a16:creationId xmlns:a16="http://schemas.microsoft.com/office/drawing/2014/main" id="{C025EFED-3798-4B9B-B561-20916DEB9768}"/>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38" name="四角形: 角を丸くする 37">
                  <a:extLst>
                    <a:ext uri="{FF2B5EF4-FFF2-40B4-BE49-F238E27FC236}">
                      <a16:creationId xmlns:a16="http://schemas.microsoft.com/office/drawing/2014/main" id="{6B1F30D9-FAA6-4875-BBAE-C11BBC41A720}"/>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39" name="四角形: 角を丸くする 38">
                  <a:extLst>
                    <a:ext uri="{FF2B5EF4-FFF2-40B4-BE49-F238E27FC236}">
                      <a16:creationId xmlns:a16="http://schemas.microsoft.com/office/drawing/2014/main" id="{C516201B-FDF2-4A22-8F37-E801430454B0}"/>
                    </a:ext>
                  </a:extLst>
                </p:cNvPr>
                <p:cNvSpPr/>
                <p:nvPr/>
              </p:nvSpPr>
              <p:spPr>
                <a:xfrm>
                  <a:off x="3632236" y="865610"/>
                  <a:ext cx="880457" cy="234780"/>
                </a:xfrm>
                <a:prstGeom prst="roundRect">
                  <a:avLst>
                    <a:gd name="adj" fmla="val 50000"/>
                  </a:avLst>
                </a:prstGeom>
                <a:solidFill>
                  <a:srgbClr val="CC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BIZ UDPゴシック" panose="020B0400000000000000" pitchFamily="50" charset="-128"/>
                      <a:ea typeface="BIZ UDPゴシック" panose="020B0400000000000000" pitchFamily="50" charset="-128"/>
                    </a:rPr>
                    <a:t>訪問支援△</a:t>
                  </a:r>
                </a:p>
              </p:txBody>
            </p:sp>
          </p:grpSp>
        </p:grpSp>
        <p:sp>
          <p:nvSpPr>
            <p:cNvPr id="14" name="テキスト ボックス 13">
              <a:extLst>
                <a:ext uri="{FF2B5EF4-FFF2-40B4-BE49-F238E27FC236}">
                  <a16:creationId xmlns:a16="http://schemas.microsoft.com/office/drawing/2014/main" id="{57EB0A09-0C80-4971-8EDC-4AB928EB22E3}"/>
                </a:ext>
              </a:extLst>
            </p:cNvPr>
            <p:cNvSpPr txBox="1"/>
            <p:nvPr/>
          </p:nvSpPr>
          <p:spPr>
            <a:xfrm>
              <a:off x="300789" y="437838"/>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㉛</a:t>
              </a:r>
            </a:p>
          </p:txBody>
        </p:sp>
      </p:grpSp>
      <p:grpSp>
        <p:nvGrpSpPr>
          <p:cNvPr id="93" name="グループ化 92">
            <a:extLst>
              <a:ext uri="{FF2B5EF4-FFF2-40B4-BE49-F238E27FC236}">
                <a16:creationId xmlns:a16="http://schemas.microsoft.com/office/drawing/2014/main" id="{AC7AE5B4-6C8E-4E08-9618-F01480C14FD1}"/>
              </a:ext>
            </a:extLst>
          </p:cNvPr>
          <p:cNvGrpSpPr/>
          <p:nvPr/>
        </p:nvGrpSpPr>
        <p:grpSpPr>
          <a:xfrm>
            <a:off x="57639" y="3333317"/>
            <a:ext cx="6820053" cy="3133886"/>
            <a:chOff x="238928" y="408193"/>
            <a:chExt cx="6640994" cy="3133886"/>
          </a:xfrm>
        </p:grpSpPr>
        <p:grpSp>
          <p:nvGrpSpPr>
            <p:cNvPr id="105" name="グループ化 104">
              <a:extLst>
                <a:ext uri="{FF2B5EF4-FFF2-40B4-BE49-F238E27FC236}">
                  <a16:creationId xmlns:a16="http://schemas.microsoft.com/office/drawing/2014/main" id="{01C61BEE-2530-4BE4-AD3E-9BFC5793BAB6}"/>
                </a:ext>
              </a:extLst>
            </p:cNvPr>
            <p:cNvGrpSpPr/>
            <p:nvPr/>
          </p:nvGrpSpPr>
          <p:grpSpPr>
            <a:xfrm>
              <a:off x="247450" y="408193"/>
              <a:ext cx="6632472" cy="3133886"/>
              <a:chOff x="247450" y="408193"/>
              <a:chExt cx="6632472" cy="3133886"/>
            </a:xfrm>
          </p:grpSpPr>
          <p:grpSp>
            <p:nvGrpSpPr>
              <p:cNvPr id="107" name="グループ化 106">
                <a:extLst>
                  <a:ext uri="{FF2B5EF4-FFF2-40B4-BE49-F238E27FC236}">
                    <a16:creationId xmlns:a16="http://schemas.microsoft.com/office/drawing/2014/main" id="{5434A74A-8E97-4BC0-9C37-5C60B5C5B5CF}"/>
                  </a:ext>
                </a:extLst>
              </p:cNvPr>
              <p:cNvGrpSpPr/>
              <p:nvPr/>
            </p:nvGrpSpPr>
            <p:grpSpPr>
              <a:xfrm>
                <a:off x="247450" y="408193"/>
                <a:ext cx="6515951" cy="3133886"/>
                <a:chOff x="282864" y="2469197"/>
                <a:chExt cx="6109222" cy="2954756"/>
              </a:xfrm>
            </p:grpSpPr>
            <p:sp>
              <p:nvSpPr>
                <p:cNvPr id="130" name="四角形: 角を丸くする 129">
                  <a:extLst>
                    <a:ext uri="{FF2B5EF4-FFF2-40B4-BE49-F238E27FC236}">
                      <a16:creationId xmlns:a16="http://schemas.microsoft.com/office/drawing/2014/main" id="{01A7CADB-83F8-4157-AAE5-6A467752FD20}"/>
                    </a:ext>
                  </a:extLst>
                </p:cNvPr>
                <p:cNvSpPr/>
                <p:nvPr/>
              </p:nvSpPr>
              <p:spPr>
                <a:xfrm>
                  <a:off x="282864" y="2470975"/>
                  <a:ext cx="6109222" cy="2952978"/>
                </a:xfrm>
                <a:prstGeom prst="roundRect">
                  <a:avLst>
                    <a:gd name="adj" fmla="val 4259"/>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図形 130">
                  <a:extLst>
                    <a:ext uri="{FF2B5EF4-FFF2-40B4-BE49-F238E27FC236}">
                      <a16:creationId xmlns:a16="http://schemas.microsoft.com/office/drawing/2014/main" id="{4ACBB13C-9419-42F3-8A94-911532982A8A}"/>
                    </a:ext>
                  </a:extLst>
                </p:cNvPr>
                <p:cNvSpPr/>
                <p:nvPr/>
              </p:nvSpPr>
              <p:spPr>
                <a:xfrm rot="5400000">
                  <a:off x="246979" y="2505082"/>
                  <a:ext cx="637283" cy="56551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08" name="テキスト ボックス 107">
                <a:extLst>
                  <a:ext uri="{FF2B5EF4-FFF2-40B4-BE49-F238E27FC236}">
                    <a16:creationId xmlns:a16="http://schemas.microsoft.com/office/drawing/2014/main" id="{722AC98E-DE1F-4D4B-952F-B3AB7C2BAB89}"/>
                  </a:ext>
                </a:extLst>
              </p:cNvPr>
              <p:cNvSpPr txBox="1"/>
              <p:nvPr/>
            </p:nvSpPr>
            <p:spPr>
              <a:xfrm>
                <a:off x="883029" y="425374"/>
                <a:ext cx="4364620" cy="369332"/>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STUDY</a:t>
                </a:r>
                <a:r>
                  <a:rPr kumimoji="1" lang="ja-JP" altLang="en-US" dirty="0">
                    <a:latin typeface="BIZ UDPゴシック" panose="020B0400000000000000" pitchFamily="50" charset="-128"/>
                    <a:ea typeface="BIZ UDPゴシック" panose="020B0400000000000000" pitchFamily="50" charset="-128"/>
                  </a:rPr>
                  <a:t>　</a:t>
                </a:r>
                <a:r>
                  <a:rPr kumimoji="1" lang="en-US" altLang="ja-JP" dirty="0">
                    <a:latin typeface="BIZ UDPゴシック" panose="020B0400000000000000" pitchFamily="50" charset="-128"/>
                    <a:ea typeface="BIZ UDPゴシック" panose="020B0400000000000000" pitchFamily="50" charset="-128"/>
                  </a:rPr>
                  <a:t>SPACE</a:t>
                </a:r>
                <a:r>
                  <a:rPr kumimoji="1" lang="ja-JP" altLang="en-US" dirty="0">
                    <a:latin typeface="BIZ UDPゴシック" panose="020B0400000000000000" pitchFamily="50" charset="-128"/>
                    <a:ea typeface="BIZ UDPゴシック" panose="020B0400000000000000" pitchFamily="50" charset="-128"/>
                  </a:rPr>
                  <a:t>　楽園</a:t>
                </a:r>
              </a:p>
            </p:txBody>
          </p:sp>
          <p:sp>
            <p:nvSpPr>
              <p:cNvPr id="109" name="四角形: 角を丸くする 108">
                <a:extLst>
                  <a:ext uri="{FF2B5EF4-FFF2-40B4-BE49-F238E27FC236}">
                    <a16:creationId xmlns:a16="http://schemas.microsoft.com/office/drawing/2014/main" id="{7791FF7E-5BC3-4FEF-93B1-9F2EBDC07559}"/>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10" name="テキスト ボックス 109">
                <a:extLst>
                  <a:ext uri="{FF2B5EF4-FFF2-40B4-BE49-F238E27FC236}">
                    <a16:creationId xmlns:a16="http://schemas.microsoft.com/office/drawing/2014/main" id="{607575C1-1D80-4F92-BAF7-FBFCF9DBCC58}"/>
                  </a:ext>
                </a:extLst>
              </p:cNvPr>
              <p:cNvSpPr txBox="1"/>
              <p:nvPr/>
            </p:nvSpPr>
            <p:spPr>
              <a:xfrm>
                <a:off x="1209546" y="1167609"/>
                <a:ext cx="2509650"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枚方市大垣内町１丁目</a:t>
                </a:r>
                <a:r>
                  <a:rPr kumimoji="1" lang="en-US" altLang="ja-JP" sz="1100" dirty="0">
                    <a:latin typeface="BIZ UDPゴシック" panose="020B0400000000000000" pitchFamily="50" charset="-128"/>
                    <a:ea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rPr>
                  <a:t>ｰ</a:t>
                </a:r>
                <a:r>
                  <a:rPr kumimoji="1" lang="en-US" altLang="ja-JP" sz="1100" dirty="0">
                    <a:latin typeface="BIZ UDPゴシック" panose="020B0400000000000000" pitchFamily="50" charset="-128"/>
                    <a:ea typeface="BIZ UDPゴシック" panose="020B0400000000000000" pitchFamily="50" charset="-128"/>
                  </a:rPr>
                  <a:t>10</a:t>
                </a:r>
              </a:p>
            </p:txBody>
          </p:sp>
          <p:sp>
            <p:nvSpPr>
              <p:cNvPr id="111" name="四角形: 角を丸くする 110">
                <a:extLst>
                  <a:ext uri="{FF2B5EF4-FFF2-40B4-BE49-F238E27FC236}">
                    <a16:creationId xmlns:a16="http://schemas.microsoft.com/office/drawing/2014/main" id="{8FBE4001-B8D4-4E48-9783-862F5DFF8C84}"/>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12" name="テキスト ボックス 111">
                <a:extLst>
                  <a:ext uri="{FF2B5EF4-FFF2-40B4-BE49-F238E27FC236}">
                    <a16:creationId xmlns:a16="http://schemas.microsoft.com/office/drawing/2014/main" id="{45AC0E7A-46F2-4618-A97A-328C3A6B3AC7}"/>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080-3792-0086</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13" name="四角形: 角を丸くする 112">
                <a:extLst>
                  <a:ext uri="{FF2B5EF4-FFF2-40B4-BE49-F238E27FC236}">
                    <a16:creationId xmlns:a16="http://schemas.microsoft.com/office/drawing/2014/main" id="{E4AF1D3A-184E-4BFC-8CA0-378B1D9817AA}"/>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4" name="テキスト ボックス 113">
                <a:extLst>
                  <a:ext uri="{FF2B5EF4-FFF2-40B4-BE49-F238E27FC236}">
                    <a16:creationId xmlns:a16="http://schemas.microsoft.com/office/drawing/2014/main" id="{305E42C1-7569-4A93-8BBE-FF07C18ADD1C}"/>
                  </a:ext>
                </a:extLst>
              </p:cNvPr>
              <p:cNvSpPr txBox="1"/>
              <p:nvPr/>
            </p:nvSpPr>
            <p:spPr>
              <a:xfrm>
                <a:off x="1225656" y="1518054"/>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2019</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115" name="四角形: 角を丸くする 114">
                <a:extLst>
                  <a:ext uri="{FF2B5EF4-FFF2-40B4-BE49-F238E27FC236}">
                    <a16:creationId xmlns:a16="http://schemas.microsoft.com/office/drawing/2014/main" id="{8A045FA8-93ED-4B83-8BD1-61363B23B14C}"/>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6" name="テキスト ボックス 115">
                <a:extLst>
                  <a:ext uri="{FF2B5EF4-FFF2-40B4-BE49-F238E27FC236}">
                    <a16:creationId xmlns:a16="http://schemas.microsoft.com/office/drawing/2014/main" id="{4C329687-81DD-499E-9166-7407AF60224E}"/>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伊藤　直之</a:t>
                </a:r>
              </a:p>
            </p:txBody>
          </p:sp>
          <p:sp>
            <p:nvSpPr>
              <p:cNvPr id="117" name="四角形: 角を丸くする 116">
                <a:extLst>
                  <a:ext uri="{FF2B5EF4-FFF2-40B4-BE49-F238E27FC236}">
                    <a16:creationId xmlns:a16="http://schemas.microsoft.com/office/drawing/2014/main" id="{C85F279F-0163-472A-B39C-032723BA9CE7}"/>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8" name="テキスト ボックス 117">
                <a:extLst>
                  <a:ext uri="{FF2B5EF4-FFF2-40B4-BE49-F238E27FC236}">
                    <a16:creationId xmlns:a16="http://schemas.microsoft.com/office/drawing/2014/main" id="{ED045BB3-6983-434F-918B-EF840EE9D709}"/>
                  </a:ext>
                </a:extLst>
              </p:cNvPr>
              <p:cNvSpPr txBox="1"/>
              <p:nvPr/>
            </p:nvSpPr>
            <p:spPr>
              <a:xfrm>
                <a:off x="1234093" y="1811744"/>
                <a:ext cx="2458736"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入会金：</a:t>
                </a:r>
                <a:r>
                  <a:rPr kumimoji="1" lang="en-US" altLang="ja-JP" sz="1100" dirty="0">
                    <a:latin typeface="BIZ UDPゴシック" panose="020B0400000000000000" pitchFamily="50" charset="-128"/>
                    <a:ea typeface="BIZ UDPゴシック" panose="020B0400000000000000" pitchFamily="50" charset="-128"/>
                  </a:rPr>
                  <a:t>0</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週３回利用：約</a:t>
                </a:r>
                <a:r>
                  <a:rPr kumimoji="1" lang="en-US" altLang="ja-JP" sz="1100" dirty="0">
                    <a:latin typeface="BIZ UDPゴシック" panose="020B0400000000000000" pitchFamily="50" charset="-128"/>
                    <a:ea typeface="BIZ UDPゴシック" panose="020B0400000000000000" pitchFamily="50" charset="-128"/>
                  </a:rPr>
                  <a:t>30,000</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月（税抜）</a:t>
                </a:r>
              </a:p>
            </p:txBody>
          </p:sp>
          <p:sp>
            <p:nvSpPr>
              <p:cNvPr id="119" name="四角形: 角を丸くする 118">
                <a:extLst>
                  <a:ext uri="{FF2B5EF4-FFF2-40B4-BE49-F238E27FC236}">
                    <a16:creationId xmlns:a16="http://schemas.microsoft.com/office/drawing/2014/main" id="{ACBA66B5-C74C-41AF-A644-BA484BFBEB54}"/>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0" name="テキスト ボックス 119">
                <a:extLst>
                  <a:ext uri="{FF2B5EF4-FFF2-40B4-BE49-F238E27FC236}">
                    <a16:creationId xmlns:a16="http://schemas.microsoft.com/office/drawing/2014/main" id="{A14410D3-7C6C-4C64-B158-F87C4BF9DFA7}"/>
                  </a:ext>
                </a:extLst>
              </p:cNvPr>
              <p:cNvSpPr txBox="1"/>
              <p:nvPr/>
            </p:nvSpPr>
            <p:spPr>
              <a:xfrm>
                <a:off x="4595209" y="1862376"/>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中学生</a:t>
                </a:r>
              </a:p>
            </p:txBody>
          </p:sp>
          <p:sp>
            <p:nvSpPr>
              <p:cNvPr id="121" name="四角形: 角を丸くする 120">
                <a:extLst>
                  <a:ext uri="{FF2B5EF4-FFF2-40B4-BE49-F238E27FC236}">
                    <a16:creationId xmlns:a16="http://schemas.microsoft.com/office/drawing/2014/main" id="{989290FE-D6CE-4571-B0BD-254807DEEBA0}"/>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2" name="テキスト ボックス 121">
                <a:extLst>
                  <a:ext uri="{FF2B5EF4-FFF2-40B4-BE49-F238E27FC236}">
                    <a16:creationId xmlns:a16="http://schemas.microsoft.com/office/drawing/2014/main" id="{12C30FAF-45E5-47BF-9722-1B4306E6C23C}"/>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月・水・金曜日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12</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16</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p>
            </p:txBody>
          </p:sp>
          <p:sp>
            <p:nvSpPr>
              <p:cNvPr id="123" name="四角形: 角を丸くする 122">
                <a:extLst>
                  <a:ext uri="{FF2B5EF4-FFF2-40B4-BE49-F238E27FC236}">
                    <a16:creationId xmlns:a16="http://schemas.microsoft.com/office/drawing/2014/main" id="{7658F808-D77B-4818-B426-A8BA84A72E0D}"/>
                  </a:ext>
                </a:extLst>
              </p:cNvPr>
              <p:cNvSpPr/>
              <p:nvPr/>
            </p:nvSpPr>
            <p:spPr>
              <a:xfrm>
                <a:off x="387802" y="28132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4" name="テキスト ボックス 123">
                <a:extLst>
                  <a:ext uri="{FF2B5EF4-FFF2-40B4-BE49-F238E27FC236}">
                    <a16:creationId xmlns:a16="http://schemas.microsoft.com/office/drawing/2014/main" id="{C9444E87-22D9-44D1-98ED-65D7CBD1E035}"/>
                  </a:ext>
                </a:extLst>
              </p:cNvPr>
              <p:cNvSpPr txBox="1"/>
              <p:nvPr/>
            </p:nvSpPr>
            <p:spPr>
              <a:xfrm>
                <a:off x="1236509" y="2812212"/>
                <a:ext cx="5034154"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フリースクール以外に塾やキャンプ事業も行っています。</a:t>
                </a:r>
              </a:p>
            </p:txBody>
          </p:sp>
          <p:grpSp>
            <p:nvGrpSpPr>
              <p:cNvPr id="125" name="グループ化 124">
                <a:extLst>
                  <a:ext uri="{FF2B5EF4-FFF2-40B4-BE49-F238E27FC236}">
                    <a16:creationId xmlns:a16="http://schemas.microsoft.com/office/drawing/2014/main" id="{C6ED8C52-0841-418E-972B-3F045DA0C6D1}"/>
                  </a:ext>
                </a:extLst>
              </p:cNvPr>
              <p:cNvGrpSpPr/>
              <p:nvPr/>
            </p:nvGrpSpPr>
            <p:grpSpPr>
              <a:xfrm>
                <a:off x="883029" y="835007"/>
                <a:ext cx="3629664" cy="239644"/>
                <a:chOff x="883029" y="865610"/>
                <a:chExt cx="3629664" cy="239644"/>
              </a:xfrm>
            </p:grpSpPr>
            <p:sp>
              <p:nvSpPr>
                <p:cNvPr id="126" name="四角形: 角を丸くする 125">
                  <a:extLst>
                    <a:ext uri="{FF2B5EF4-FFF2-40B4-BE49-F238E27FC236}">
                      <a16:creationId xmlns:a16="http://schemas.microsoft.com/office/drawing/2014/main" id="{86FB2E17-A99F-4728-A17C-F5D1D075376E}"/>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127" name="四角形: 角を丸くする 126">
                  <a:extLst>
                    <a:ext uri="{FF2B5EF4-FFF2-40B4-BE49-F238E27FC236}">
                      <a16:creationId xmlns:a16="http://schemas.microsoft.com/office/drawing/2014/main" id="{E8D5A89F-0816-402F-B8ED-2112430DCDCD}"/>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BIZ UDPゴシック" panose="020B0400000000000000" pitchFamily="50" charset="-128"/>
                      <a:ea typeface="BIZ UDPゴシック" panose="020B0400000000000000" pitchFamily="50" charset="-128"/>
                    </a:rPr>
                    <a:t>体験活動</a:t>
                  </a:r>
                </a:p>
              </p:txBody>
            </p:sp>
            <p:sp>
              <p:nvSpPr>
                <p:cNvPr id="128" name="四角形: 角を丸くする 127">
                  <a:extLst>
                    <a:ext uri="{FF2B5EF4-FFF2-40B4-BE49-F238E27FC236}">
                      <a16:creationId xmlns:a16="http://schemas.microsoft.com/office/drawing/2014/main" id="{92633375-EB38-417E-8D22-48CF97409684}"/>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129" name="四角形: 角を丸くする 128">
                  <a:extLst>
                    <a:ext uri="{FF2B5EF4-FFF2-40B4-BE49-F238E27FC236}">
                      <a16:creationId xmlns:a16="http://schemas.microsoft.com/office/drawing/2014/main" id="{D1B1F6C3-FEE0-4235-95A3-147DB691E14D}"/>
                    </a:ext>
                  </a:extLst>
                </p:cNvPr>
                <p:cNvSpPr/>
                <p:nvPr/>
              </p:nvSpPr>
              <p:spPr>
                <a:xfrm>
                  <a:off x="3632236" y="865610"/>
                  <a:ext cx="880457" cy="234780"/>
                </a:xfrm>
                <a:prstGeom prst="roundRect">
                  <a:avLst>
                    <a:gd name="adj" fmla="val 500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訪問支援</a:t>
                  </a:r>
                </a:p>
              </p:txBody>
            </p:sp>
          </p:grpSp>
        </p:grpSp>
        <p:sp>
          <p:nvSpPr>
            <p:cNvPr id="106" name="テキスト ボックス 105">
              <a:extLst>
                <a:ext uri="{FF2B5EF4-FFF2-40B4-BE49-F238E27FC236}">
                  <a16:creationId xmlns:a16="http://schemas.microsoft.com/office/drawing/2014/main" id="{50C02EDC-6AA8-4BF7-B34B-1DD00B16A18F}"/>
                </a:ext>
              </a:extLst>
            </p:cNvPr>
            <p:cNvSpPr txBox="1"/>
            <p:nvPr/>
          </p:nvSpPr>
          <p:spPr>
            <a:xfrm>
              <a:off x="238928" y="439713"/>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㉜</a:t>
              </a:r>
            </a:p>
          </p:txBody>
        </p:sp>
      </p:grpSp>
      <p:grpSp>
        <p:nvGrpSpPr>
          <p:cNvPr id="95" name="グループ化 94">
            <a:extLst>
              <a:ext uri="{FF2B5EF4-FFF2-40B4-BE49-F238E27FC236}">
                <a16:creationId xmlns:a16="http://schemas.microsoft.com/office/drawing/2014/main" id="{C21CB9AC-7E52-4F2F-961A-1332E253F390}"/>
              </a:ext>
            </a:extLst>
          </p:cNvPr>
          <p:cNvGrpSpPr/>
          <p:nvPr/>
        </p:nvGrpSpPr>
        <p:grpSpPr>
          <a:xfrm>
            <a:off x="49499" y="6532057"/>
            <a:ext cx="6802815" cy="3146589"/>
            <a:chOff x="236586" y="395491"/>
            <a:chExt cx="6624209" cy="3146589"/>
          </a:xfrm>
        </p:grpSpPr>
        <p:grpSp>
          <p:nvGrpSpPr>
            <p:cNvPr id="97" name="グループ化 96">
              <a:extLst>
                <a:ext uri="{FF2B5EF4-FFF2-40B4-BE49-F238E27FC236}">
                  <a16:creationId xmlns:a16="http://schemas.microsoft.com/office/drawing/2014/main" id="{96BCB696-D698-4C7E-9979-ED2453B1B840}"/>
                </a:ext>
              </a:extLst>
            </p:cNvPr>
            <p:cNvGrpSpPr/>
            <p:nvPr/>
          </p:nvGrpSpPr>
          <p:grpSpPr>
            <a:xfrm>
              <a:off x="236586" y="395491"/>
              <a:ext cx="6624209" cy="3146589"/>
              <a:chOff x="236586" y="395491"/>
              <a:chExt cx="6624209" cy="3146589"/>
            </a:xfrm>
          </p:grpSpPr>
          <p:grpSp>
            <p:nvGrpSpPr>
              <p:cNvPr id="99" name="グループ化 98">
                <a:extLst>
                  <a:ext uri="{FF2B5EF4-FFF2-40B4-BE49-F238E27FC236}">
                    <a16:creationId xmlns:a16="http://schemas.microsoft.com/office/drawing/2014/main" id="{7065EB4F-DD67-441B-909F-33C92FF1ECF0}"/>
                  </a:ext>
                </a:extLst>
              </p:cNvPr>
              <p:cNvGrpSpPr/>
              <p:nvPr/>
            </p:nvGrpSpPr>
            <p:grpSpPr>
              <a:xfrm>
                <a:off x="236586" y="406656"/>
                <a:ext cx="6526815" cy="3135424"/>
                <a:chOff x="272678" y="2467747"/>
                <a:chExt cx="6119408" cy="2956206"/>
              </a:xfrm>
            </p:grpSpPr>
            <p:sp>
              <p:nvSpPr>
                <p:cNvPr id="177" name="四角形: 角を丸くする 176">
                  <a:extLst>
                    <a:ext uri="{FF2B5EF4-FFF2-40B4-BE49-F238E27FC236}">
                      <a16:creationId xmlns:a16="http://schemas.microsoft.com/office/drawing/2014/main" id="{F16C54AA-978D-4936-B624-D02D74CCDE7F}"/>
                    </a:ext>
                  </a:extLst>
                </p:cNvPr>
                <p:cNvSpPr/>
                <p:nvPr/>
              </p:nvSpPr>
              <p:spPr>
                <a:xfrm>
                  <a:off x="282864" y="2470975"/>
                  <a:ext cx="6109222" cy="2952978"/>
                </a:xfrm>
                <a:prstGeom prst="roundRect">
                  <a:avLst>
                    <a:gd name="adj" fmla="val 4259"/>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フリーフォーム: 図形 177">
                  <a:extLst>
                    <a:ext uri="{FF2B5EF4-FFF2-40B4-BE49-F238E27FC236}">
                      <a16:creationId xmlns:a16="http://schemas.microsoft.com/office/drawing/2014/main" id="{0A55494F-C88B-479D-98FE-E0F752705F3C}"/>
                    </a:ext>
                  </a:extLst>
                </p:cNvPr>
                <p:cNvSpPr/>
                <p:nvPr/>
              </p:nvSpPr>
              <p:spPr>
                <a:xfrm rot="5400000">
                  <a:off x="236793" y="2503632"/>
                  <a:ext cx="637283" cy="56551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00" name="テキスト ボックス 99">
                <a:extLst>
                  <a:ext uri="{FF2B5EF4-FFF2-40B4-BE49-F238E27FC236}">
                    <a16:creationId xmlns:a16="http://schemas.microsoft.com/office/drawing/2014/main" id="{982CB0B1-0085-4712-AAE7-39F39ACB5278}"/>
                  </a:ext>
                </a:extLst>
              </p:cNvPr>
              <p:cNvSpPr txBox="1"/>
              <p:nvPr/>
            </p:nvSpPr>
            <p:spPr>
              <a:xfrm>
                <a:off x="839750" y="395491"/>
                <a:ext cx="5976040"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枚方こどもの舎学園</a:t>
                </a:r>
                <a:r>
                  <a:rPr kumimoji="1" lang="ja-JP" altLang="en-US" sz="1400" dirty="0">
                    <a:latin typeface="BIZ UDPゴシック" panose="020B0400000000000000" pitchFamily="50" charset="-128"/>
                    <a:ea typeface="BIZ UDPゴシック" panose="020B0400000000000000" pitchFamily="50" charset="-128"/>
                  </a:rPr>
                  <a:t>（ひらかたこどものいえがくえん）</a:t>
                </a:r>
                <a:endParaRPr kumimoji="1" lang="ja-JP" altLang="en-US" dirty="0">
                  <a:latin typeface="BIZ UDPゴシック" panose="020B0400000000000000" pitchFamily="50" charset="-128"/>
                  <a:ea typeface="BIZ UDPゴシック" panose="020B0400000000000000" pitchFamily="50" charset="-128"/>
                </a:endParaRPr>
              </a:p>
            </p:txBody>
          </p:sp>
          <p:sp>
            <p:nvSpPr>
              <p:cNvPr id="101" name="四角形: 角を丸くする 100">
                <a:extLst>
                  <a:ext uri="{FF2B5EF4-FFF2-40B4-BE49-F238E27FC236}">
                    <a16:creationId xmlns:a16="http://schemas.microsoft.com/office/drawing/2014/main" id="{BFB4F705-32F4-4526-A052-31DC3E443B93}"/>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02" name="テキスト ボックス 101">
                <a:extLst>
                  <a:ext uri="{FF2B5EF4-FFF2-40B4-BE49-F238E27FC236}">
                    <a16:creationId xmlns:a16="http://schemas.microsoft.com/office/drawing/2014/main" id="{0FAAB74D-D467-4434-B396-33FC8317AFE6}"/>
                  </a:ext>
                </a:extLst>
              </p:cNvPr>
              <p:cNvSpPr txBox="1"/>
              <p:nvPr/>
            </p:nvSpPr>
            <p:spPr>
              <a:xfrm>
                <a:off x="1212202" y="1151218"/>
                <a:ext cx="249180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枚方市渚元町</a:t>
                </a:r>
                <a:r>
                  <a:rPr kumimoji="1" lang="en-US" altLang="ja-JP" sz="1100" dirty="0">
                    <a:latin typeface="BIZ UDPゴシック" panose="020B0400000000000000" pitchFamily="50" charset="-128"/>
                    <a:ea typeface="BIZ UDPゴシック" panose="020B0400000000000000" pitchFamily="50" charset="-128"/>
                  </a:rPr>
                  <a:t>21-31</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03" name="四角形: 角を丸くする 102">
                <a:extLst>
                  <a:ext uri="{FF2B5EF4-FFF2-40B4-BE49-F238E27FC236}">
                    <a16:creationId xmlns:a16="http://schemas.microsoft.com/office/drawing/2014/main" id="{C86808A8-453E-48C6-B32B-96B806F2602C}"/>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04" name="テキスト ボックス 103">
                <a:extLst>
                  <a:ext uri="{FF2B5EF4-FFF2-40B4-BE49-F238E27FC236}">
                    <a16:creationId xmlns:a16="http://schemas.microsoft.com/office/drawing/2014/main" id="{0DAB7DC0-0D6C-4632-95A7-60BE6B1F26E4}"/>
                  </a:ext>
                </a:extLst>
              </p:cNvPr>
              <p:cNvSpPr txBox="1"/>
              <p:nvPr/>
            </p:nvSpPr>
            <p:spPr>
              <a:xfrm>
                <a:off x="4526863" y="1090955"/>
                <a:ext cx="2294468" cy="369332"/>
              </a:xfrm>
              <a:prstGeom prst="rect">
                <a:avLst/>
              </a:prstGeom>
              <a:noFill/>
            </p:spPr>
            <p:txBody>
              <a:bodyPr wrap="square" rtlCol="0">
                <a:spAutoFit/>
              </a:bodyPr>
              <a:lstStyle/>
              <a:p>
                <a:r>
                  <a:rPr kumimoji="1" lang="en-US" altLang="ja-JP" sz="900" dirty="0">
                    <a:latin typeface="BIZ UDPゴシック" panose="020B0400000000000000" pitchFamily="50" charset="-128"/>
                    <a:ea typeface="BIZ UDPゴシック" panose="020B0400000000000000" pitchFamily="50" charset="-128"/>
                  </a:rPr>
                  <a:t>080-1410-2549</a:t>
                </a:r>
              </a:p>
              <a:p>
                <a:r>
                  <a:rPr kumimoji="1" lang="en-US" altLang="ja-JP" sz="900" dirty="0">
                    <a:latin typeface="BIZ UDPゴシック" panose="020B0400000000000000" pitchFamily="50" charset="-128"/>
                    <a:ea typeface="BIZ UDPゴシック" panose="020B0400000000000000" pitchFamily="50" charset="-128"/>
                  </a:rPr>
                  <a:t>090-8930-3873</a:t>
                </a:r>
              </a:p>
            </p:txBody>
          </p:sp>
          <p:sp>
            <p:nvSpPr>
              <p:cNvPr id="132" name="四角形: 角を丸くする 131">
                <a:extLst>
                  <a:ext uri="{FF2B5EF4-FFF2-40B4-BE49-F238E27FC236}">
                    <a16:creationId xmlns:a16="http://schemas.microsoft.com/office/drawing/2014/main" id="{96E9FEFF-EAB5-4CD6-9445-02E8041253C8}"/>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33" name="テキスト ボックス 132">
                <a:extLst>
                  <a:ext uri="{FF2B5EF4-FFF2-40B4-BE49-F238E27FC236}">
                    <a16:creationId xmlns:a16="http://schemas.microsoft.com/office/drawing/2014/main" id="{5644DD87-A188-4C71-B28F-5404190E5048}"/>
                  </a:ext>
                </a:extLst>
              </p:cNvPr>
              <p:cNvSpPr txBox="1"/>
              <p:nvPr/>
            </p:nvSpPr>
            <p:spPr>
              <a:xfrm>
                <a:off x="1225656" y="1518054"/>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2022</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9</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134" name="四角形: 角を丸くする 133">
                <a:extLst>
                  <a:ext uri="{FF2B5EF4-FFF2-40B4-BE49-F238E27FC236}">
                    <a16:creationId xmlns:a16="http://schemas.microsoft.com/office/drawing/2014/main" id="{63C3A67A-FDED-418A-B4B8-A1E0EBF5C902}"/>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36" name="テキスト ボックス 135">
                <a:extLst>
                  <a:ext uri="{FF2B5EF4-FFF2-40B4-BE49-F238E27FC236}">
                    <a16:creationId xmlns:a16="http://schemas.microsoft.com/office/drawing/2014/main" id="{29CF015D-9ACC-4533-99A5-C3F83220E263}"/>
                  </a:ext>
                </a:extLst>
              </p:cNvPr>
              <p:cNvSpPr txBox="1"/>
              <p:nvPr/>
            </p:nvSpPr>
            <p:spPr>
              <a:xfrm>
                <a:off x="4573287" y="1495347"/>
                <a:ext cx="2284713" cy="261610"/>
              </a:xfrm>
              <a:prstGeom prst="rect">
                <a:avLst/>
              </a:prstGeom>
              <a:noFill/>
            </p:spPr>
            <p:txBody>
              <a:bodyPr wrap="square" rtlCol="0">
                <a:spAutoFit/>
              </a:bodyPr>
              <a:lstStyle/>
              <a:p>
                <a:endParaRPr kumimoji="1" lang="ja-JP" altLang="en-US" sz="1100" dirty="0">
                  <a:latin typeface="BIZ UDPゴシック" panose="020B0400000000000000" pitchFamily="50" charset="-128"/>
                  <a:ea typeface="BIZ UDPゴシック" panose="020B0400000000000000" pitchFamily="50" charset="-128"/>
                </a:endParaRPr>
              </a:p>
            </p:txBody>
          </p:sp>
          <p:sp>
            <p:nvSpPr>
              <p:cNvPr id="164" name="四角形: 角を丸くする 163">
                <a:extLst>
                  <a:ext uri="{FF2B5EF4-FFF2-40B4-BE49-F238E27FC236}">
                    <a16:creationId xmlns:a16="http://schemas.microsoft.com/office/drawing/2014/main" id="{9FA187A8-B9EC-42FA-B27B-78C593B13A30}"/>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65" name="テキスト ボックス 164">
                <a:extLst>
                  <a:ext uri="{FF2B5EF4-FFF2-40B4-BE49-F238E27FC236}">
                    <a16:creationId xmlns:a16="http://schemas.microsoft.com/office/drawing/2014/main" id="{8457662D-7009-475D-A23E-542C168149F9}"/>
                  </a:ext>
                </a:extLst>
              </p:cNvPr>
              <p:cNvSpPr txBox="1"/>
              <p:nvPr/>
            </p:nvSpPr>
            <p:spPr>
              <a:xfrm>
                <a:off x="1234091" y="1843659"/>
                <a:ext cx="2458736" cy="261610"/>
              </a:xfrm>
              <a:prstGeom prst="rect">
                <a:avLst/>
              </a:prstGeom>
              <a:noFill/>
            </p:spPr>
            <p:txBody>
              <a:bodyPr wrap="square" rtlCol="0">
                <a:spAutoFit/>
              </a:bodyPr>
              <a:lstStyle/>
              <a:p>
                <a:endParaRPr kumimoji="1" lang="ja-JP" altLang="en-US" sz="1100" dirty="0">
                  <a:latin typeface="BIZ UDPゴシック" panose="020B0400000000000000" pitchFamily="50" charset="-128"/>
                  <a:ea typeface="BIZ UDPゴシック" panose="020B0400000000000000" pitchFamily="50" charset="-128"/>
                </a:endParaRPr>
              </a:p>
            </p:txBody>
          </p:sp>
          <p:sp>
            <p:nvSpPr>
              <p:cNvPr id="166" name="四角形: 角を丸くする 165">
                <a:extLst>
                  <a:ext uri="{FF2B5EF4-FFF2-40B4-BE49-F238E27FC236}">
                    <a16:creationId xmlns:a16="http://schemas.microsoft.com/office/drawing/2014/main" id="{5424F004-14E3-4D92-9437-5E92A0AF314E}"/>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67" name="テキスト ボックス 166">
                <a:extLst>
                  <a:ext uri="{FF2B5EF4-FFF2-40B4-BE49-F238E27FC236}">
                    <a16:creationId xmlns:a16="http://schemas.microsoft.com/office/drawing/2014/main" id="{9EB023A3-9203-4DED-89C6-9DE50738C4EB}"/>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小学生　</a:t>
                </a:r>
                <a:r>
                  <a:rPr kumimoji="1" lang="en-US" altLang="ja-JP" sz="1100" dirty="0">
                    <a:latin typeface="BIZ UDPゴシック" panose="020B0400000000000000" pitchFamily="50" charset="-128"/>
                    <a:ea typeface="BIZ UDPゴシック" panose="020B0400000000000000" pitchFamily="50" charset="-128"/>
                  </a:rPr>
                  <a:t>2024</a:t>
                </a:r>
                <a:r>
                  <a:rPr kumimoji="1" lang="ja-JP" altLang="en-US" sz="1100" dirty="0">
                    <a:latin typeface="BIZ UDPゴシック" panose="020B0400000000000000" pitchFamily="50" charset="-128"/>
                    <a:ea typeface="BIZ UDPゴシック" panose="020B0400000000000000" pitchFamily="50" charset="-128"/>
                  </a:rPr>
                  <a:t>年秋から中学生も</a:t>
                </a:r>
              </a:p>
            </p:txBody>
          </p:sp>
          <p:sp>
            <p:nvSpPr>
              <p:cNvPr id="168" name="四角形: 角を丸くする 167">
                <a:extLst>
                  <a:ext uri="{FF2B5EF4-FFF2-40B4-BE49-F238E27FC236}">
                    <a16:creationId xmlns:a16="http://schemas.microsoft.com/office/drawing/2014/main" id="{61FB5480-05A2-4028-A3ED-25D15226E5C3}"/>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69" name="テキスト ボックス 168">
                <a:extLst>
                  <a:ext uri="{FF2B5EF4-FFF2-40B4-BE49-F238E27FC236}">
                    <a16:creationId xmlns:a16="http://schemas.microsoft.com/office/drawing/2014/main" id="{7E250D43-43FC-4AA8-B77E-80E5444BD4F2}"/>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月・火・木・金曜日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2025</a:t>
                </a:r>
                <a:r>
                  <a:rPr kumimoji="1" lang="ja-JP" altLang="en-US" sz="1100" dirty="0">
                    <a:latin typeface="BIZ UDPゴシック" panose="020B0400000000000000" pitchFamily="50" charset="-128"/>
                    <a:ea typeface="BIZ UDPゴシック" panose="020B0400000000000000" pitchFamily="50" charset="-128"/>
                  </a:rPr>
                  <a:t>年～　月～金曜日）</a:t>
                </a:r>
              </a:p>
            </p:txBody>
          </p:sp>
          <p:sp>
            <p:nvSpPr>
              <p:cNvPr id="170" name="四角形: 角を丸くする 169">
                <a:extLst>
                  <a:ext uri="{FF2B5EF4-FFF2-40B4-BE49-F238E27FC236}">
                    <a16:creationId xmlns:a16="http://schemas.microsoft.com/office/drawing/2014/main" id="{B7A35935-2852-4CFA-81D6-BBD7F7119BC5}"/>
                  </a:ext>
                </a:extLst>
              </p:cNvPr>
              <p:cNvSpPr/>
              <p:nvPr/>
            </p:nvSpPr>
            <p:spPr>
              <a:xfrm>
                <a:off x="387802" y="276047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71" name="テキスト ボックス 170">
                <a:extLst>
                  <a:ext uri="{FF2B5EF4-FFF2-40B4-BE49-F238E27FC236}">
                    <a16:creationId xmlns:a16="http://schemas.microsoft.com/office/drawing/2014/main" id="{F3F348A5-A1D3-409F-8309-BE4DAEC3CC87}"/>
                  </a:ext>
                </a:extLst>
              </p:cNvPr>
              <p:cNvSpPr txBox="1"/>
              <p:nvPr/>
            </p:nvSpPr>
            <p:spPr>
              <a:xfrm>
                <a:off x="1225656" y="2759313"/>
                <a:ext cx="5508762"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自分の人生を主体的に生きていく力を育みます。</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親子での体験可能・学期ごとに面談</a:t>
                </a:r>
              </a:p>
            </p:txBody>
          </p:sp>
          <p:grpSp>
            <p:nvGrpSpPr>
              <p:cNvPr id="172" name="グループ化 171">
                <a:extLst>
                  <a:ext uri="{FF2B5EF4-FFF2-40B4-BE49-F238E27FC236}">
                    <a16:creationId xmlns:a16="http://schemas.microsoft.com/office/drawing/2014/main" id="{077F3F3F-6987-4BD5-940C-4246C06C8A3E}"/>
                  </a:ext>
                </a:extLst>
              </p:cNvPr>
              <p:cNvGrpSpPr/>
              <p:nvPr/>
            </p:nvGrpSpPr>
            <p:grpSpPr>
              <a:xfrm>
                <a:off x="883029" y="835007"/>
                <a:ext cx="3629664" cy="239644"/>
                <a:chOff x="883029" y="865610"/>
                <a:chExt cx="3629664" cy="239644"/>
              </a:xfrm>
            </p:grpSpPr>
            <p:sp>
              <p:nvSpPr>
                <p:cNvPr id="173" name="四角形: 角を丸くする 172">
                  <a:extLst>
                    <a:ext uri="{FF2B5EF4-FFF2-40B4-BE49-F238E27FC236}">
                      <a16:creationId xmlns:a16="http://schemas.microsoft.com/office/drawing/2014/main" id="{E79F2BA2-E60A-4ED3-A753-17DE1980AB17}"/>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174" name="四角形: 角を丸くする 173">
                  <a:extLst>
                    <a:ext uri="{FF2B5EF4-FFF2-40B4-BE49-F238E27FC236}">
                      <a16:creationId xmlns:a16="http://schemas.microsoft.com/office/drawing/2014/main" id="{7D5CEFA4-5509-4DD5-96C1-FB3EF567B0BD}"/>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175" name="四角形: 角を丸くする 174">
                  <a:extLst>
                    <a:ext uri="{FF2B5EF4-FFF2-40B4-BE49-F238E27FC236}">
                      <a16:creationId xmlns:a16="http://schemas.microsoft.com/office/drawing/2014/main" id="{31F37DB3-A9A3-4BE6-9E52-313E7F9A125B}"/>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176" name="四角形: 角を丸くする 175">
                  <a:extLst>
                    <a:ext uri="{FF2B5EF4-FFF2-40B4-BE49-F238E27FC236}">
                      <a16:creationId xmlns:a16="http://schemas.microsoft.com/office/drawing/2014/main" id="{0343C2D4-D754-4649-B7CB-6EC22F69A701}"/>
                    </a:ext>
                  </a:extLst>
                </p:cNvPr>
                <p:cNvSpPr/>
                <p:nvPr/>
              </p:nvSpPr>
              <p:spPr>
                <a:xfrm>
                  <a:off x="3632236" y="865610"/>
                  <a:ext cx="880457" cy="234780"/>
                </a:xfrm>
                <a:prstGeom prst="roundRect">
                  <a:avLst>
                    <a:gd name="adj" fmla="val 500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訪問支援</a:t>
                  </a:r>
                </a:p>
              </p:txBody>
            </p:sp>
          </p:grpSp>
        </p:grpSp>
        <p:sp>
          <p:nvSpPr>
            <p:cNvPr id="98" name="テキスト ボックス 97">
              <a:extLst>
                <a:ext uri="{FF2B5EF4-FFF2-40B4-BE49-F238E27FC236}">
                  <a16:creationId xmlns:a16="http://schemas.microsoft.com/office/drawing/2014/main" id="{DDF4C747-C6E4-47D0-804A-79CD4B42ADED}"/>
                </a:ext>
              </a:extLst>
            </p:cNvPr>
            <p:cNvSpPr txBox="1"/>
            <p:nvPr/>
          </p:nvSpPr>
          <p:spPr>
            <a:xfrm>
              <a:off x="238928" y="439713"/>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㉝</a:t>
              </a:r>
            </a:p>
          </p:txBody>
        </p:sp>
      </p:grpSp>
      <p:sp>
        <p:nvSpPr>
          <p:cNvPr id="179" name="テキスト ボックス 178">
            <a:extLst>
              <a:ext uri="{FF2B5EF4-FFF2-40B4-BE49-F238E27FC236}">
                <a16:creationId xmlns:a16="http://schemas.microsoft.com/office/drawing/2014/main" id="{9EDE1A9C-0AF4-4637-9772-D8B0DECAE90E}"/>
              </a:ext>
            </a:extLst>
          </p:cNvPr>
          <p:cNvSpPr txBox="1"/>
          <p:nvPr/>
        </p:nvSpPr>
        <p:spPr>
          <a:xfrm>
            <a:off x="1034184" y="7905024"/>
            <a:ext cx="2362619" cy="954107"/>
          </a:xfrm>
          <a:prstGeom prst="rect">
            <a:avLst/>
          </a:prstGeom>
          <a:noFill/>
        </p:spPr>
        <p:txBody>
          <a:bodyPr wrap="square">
            <a:spAutoFit/>
          </a:bodyPr>
          <a:lstStyle/>
          <a:p>
            <a:r>
              <a:rPr lang="ja-JP" altLang="en-US" sz="800" dirty="0">
                <a:latin typeface="BIZ UDPゴシック" panose="020B0400000000000000" pitchFamily="50" charset="-128"/>
                <a:ea typeface="BIZ UDPゴシック" panose="020B0400000000000000" pitchFamily="50" charset="-128"/>
              </a:rPr>
              <a:t>体験料：</a:t>
            </a:r>
            <a:r>
              <a:rPr lang="en-US" altLang="ja-JP" sz="800" dirty="0">
                <a:latin typeface="BIZ UDPゴシック" panose="020B0400000000000000" pitchFamily="50" charset="-128"/>
                <a:ea typeface="BIZ UDPゴシック" panose="020B0400000000000000" pitchFamily="50" charset="-128"/>
              </a:rPr>
              <a:t>3,000</a:t>
            </a:r>
            <a:r>
              <a:rPr lang="ja-JP" altLang="en-US" sz="800" dirty="0">
                <a:latin typeface="BIZ UDPゴシック" panose="020B0400000000000000" pitchFamily="50" charset="-128"/>
                <a:ea typeface="BIZ UDPゴシック" panose="020B0400000000000000" pitchFamily="50" charset="-128"/>
              </a:rPr>
              <a:t>円</a:t>
            </a: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１日</a:t>
            </a:r>
          </a:p>
          <a:p>
            <a:r>
              <a:rPr lang="ja-JP" altLang="en-US" sz="800" dirty="0">
                <a:latin typeface="BIZ UDPゴシック" panose="020B0400000000000000" pitchFamily="50" charset="-128"/>
                <a:ea typeface="BIZ UDPゴシック" panose="020B0400000000000000" pitchFamily="50" charset="-128"/>
              </a:rPr>
              <a:t>授業料：週１日　</a:t>
            </a:r>
            <a:r>
              <a:rPr lang="en-US" altLang="ja-JP" sz="800" dirty="0">
                <a:latin typeface="BIZ UDPゴシック" panose="020B0400000000000000" pitchFamily="50" charset="-128"/>
                <a:ea typeface="BIZ UDPゴシック" panose="020B0400000000000000" pitchFamily="50" charset="-128"/>
              </a:rPr>
              <a:t>15,000</a:t>
            </a:r>
            <a:r>
              <a:rPr lang="ja-JP" altLang="en-US" sz="800" dirty="0">
                <a:latin typeface="BIZ UDPゴシック" panose="020B0400000000000000" pitchFamily="50" charset="-128"/>
                <a:ea typeface="BIZ UDPゴシック" panose="020B0400000000000000" pitchFamily="50" charset="-128"/>
              </a:rPr>
              <a:t>円</a:t>
            </a: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月</a:t>
            </a:r>
            <a:endParaRPr lang="en-US" altLang="ja-JP" sz="800" dirty="0">
              <a:latin typeface="BIZ UDPゴシック" panose="020B0400000000000000" pitchFamily="50" charset="-128"/>
              <a:ea typeface="BIZ UDPゴシック" panose="020B0400000000000000" pitchFamily="50" charset="-128"/>
            </a:endParaRPr>
          </a:p>
          <a:p>
            <a:r>
              <a:rPr lang="ja-JP" altLang="en-US" sz="800" dirty="0">
                <a:latin typeface="BIZ UDPゴシック" panose="020B0400000000000000" pitchFamily="50" charset="-128"/>
                <a:ea typeface="BIZ UDPゴシック" panose="020B0400000000000000" pitchFamily="50" charset="-128"/>
              </a:rPr>
              <a:t>　　　　　</a:t>
            </a:r>
            <a:r>
              <a:rPr lang="ja-JP" altLang="en-US" sz="100" dirty="0">
                <a:latin typeface="BIZ UDPゴシック" panose="020B0400000000000000" pitchFamily="50" charset="-128"/>
                <a:ea typeface="BIZ UDPゴシック" panose="020B0400000000000000" pitchFamily="50" charset="-128"/>
              </a:rPr>
              <a:t> </a:t>
            </a:r>
            <a:r>
              <a:rPr lang="ja-JP" altLang="en-US" sz="800" dirty="0">
                <a:latin typeface="BIZ UDPゴシック" panose="020B0400000000000000" pitchFamily="50" charset="-128"/>
                <a:ea typeface="BIZ UDPゴシック" panose="020B0400000000000000" pitchFamily="50" charset="-128"/>
              </a:rPr>
              <a:t>週</a:t>
            </a:r>
            <a:r>
              <a:rPr lang="en-US" altLang="ja-JP" sz="800" dirty="0">
                <a:latin typeface="BIZ UDPゴシック" panose="020B0400000000000000" pitchFamily="50" charset="-128"/>
                <a:ea typeface="BIZ UDPゴシック" panose="020B0400000000000000" pitchFamily="50" charset="-128"/>
              </a:rPr>
              <a:t>2</a:t>
            </a:r>
            <a:r>
              <a:rPr lang="ja-JP" altLang="en-US" sz="800" dirty="0">
                <a:latin typeface="BIZ UDPゴシック" panose="020B0400000000000000" pitchFamily="50" charset="-128"/>
                <a:ea typeface="BIZ UDPゴシック" panose="020B0400000000000000" pitchFamily="50" charset="-128"/>
              </a:rPr>
              <a:t>日　</a:t>
            </a:r>
            <a:r>
              <a:rPr lang="en-US" altLang="ja-JP" sz="800" dirty="0">
                <a:latin typeface="BIZ UDPゴシック" panose="020B0400000000000000" pitchFamily="50" charset="-128"/>
                <a:ea typeface="BIZ UDPゴシック" panose="020B0400000000000000" pitchFamily="50" charset="-128"/>
              </a:rPr>
              <a:t>27,000</a:t>
            </a:r>
            <a:r>
              <a:rPr lang="ja-JP" altLang="en-US" sz="800" dirty="0">
                <a:latin typeface="BIZ UDPゴシック" panose="020B0400000000000000" pitchFamily="50" charset="-128"/>
                <a:ea typeface="BIZ UDPゴシック" panose="020B0400000000000000" pitchFamily="50" charset="-128"/>
              </a:rPr>
              <a:t>円</a:t>
            </a: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月</a:t>
            </a:r>
            <a:endParaRPr lang="en-US" altLang="ja-JP" sz="800" dirty="0">
              <a:latin typeface="BIZ UDPゴシック" panose="020B0400000000000000" pitchFamily="50" charset="-128"/>
              <a:ea typeface="BIZ UDPゴシック" panose="020B0400000000000000" pitchFamily="50" charset="-128"/>
            </a:endParaRPr>
          </a:p>
          <a:p>
            <a:r>
              <a:rPr lang="en-US" altLang="ja-JP" sz="800" dirty="0">
                <a:latin typeface="BIZ UDPゴシック" panose="020B0400000000000000" pitchFamily="50" charset="-128"/>
                <a:ea typeface="BIZ UDPゴシック" panose="020B0400000000000000" pitchFamily="50" charset="-128"/>
              </a:rPr>
              <a:t>         </a:t>
            </a:r>
            <a:r>
              <a:rPr lang="en-US" altLang="ja-JP" sz="600" dirty="0">
                <a:latin typeface="BIZ UDPゴシック" panose="020B0400000000000000" pitchFamily="50" charset="-128"/>
                <a:ea typeface="BIZ UDPゴシック" panose="020B0400000000000000" pitchFamily="50" charset="-128"/>
              </a:rPr>
              <a:t>  </a:t>
            </a:r>
            <a:r>
              <a:rPr lang="ja-JP" altLang="en-US" sz="800" dirty="0">
                <a:latin typeface="BIZ UDPゴシック" panose="020B0400000000000000" pitchFamily="50" charset="-128"/>
                <a:ea typeface="BIZ UDPゴシック" panose="020B0400000000000000" pitchFamily="50" charset="-128"/>
              </a:rPr>
              <a:t>週</a:t>
            </a:r>
            <a:r>
              <a:rPr lang="en-US" altLang="ja-JP" sz="800" dirty="0">
                <a:latin typeface="BIZ UDPゴシック" panose="020B0400000000000000" pitchFamily="50" charset="-128"/>
                <a:ea typeface="BIZ UDPゴシック" panose="020B0400000000000000" pitchFamily="50" charset="-128"/>
              </a:rPr>
              <a:t>3</a:t>
            </a:r>
            <a:r>
              <a:rPr lang="ja-JP" altLang="en-US" sz="800" dirty="0">
                <a:latin typeface="BIZ UDPゴシック" panose="020B0400000000000000" pitchFamily="50" charset="-128"/>
                <a:ea typeface="BIZ UDPゴシック" panose="020B0400000000000000" pitchFamily="50" charset="-128"/>
              </a:rPr>
              <a:t>日　</a:t>
            </a:r>
            <a:r>
              <a:rPr lang="en-US" altLang="ja-JP" sz="800" dirty="0">
                <a:latin typeface="BIZ UDPゴシック" panose="020B0400000000000000" pitchFamily="50" charset="-128"/>
                <a:ea typeface="BIZ UDPゴシック" panose="020B0400000000000000" pitchFamily="50" charset="-128"/>
              </a:rPr>
              <a:t>39,000</a:t>
            </a:r>
            <a:r>
              <a:rPr lang="ja-JP" altLang="en-US" sz="800" dirty="0">
                <a:latin typeface="BIZ UDPゴシック" panose="020B0400000000000000" pitchFamily="50" charset="-128"/>
                <a:ea typeface="BIZ UDPゴシック" panose="020B0400000000000000" pitchFamily="50" charset="-128"/>
              </a:rPr>
              <a:t>円</a:t>
            </a: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月</a:t>
            </a:r>
            <a:endParaRPr lang="en-US" altLang="ja-JP" sz="800" dirty="0">
              <a:latin typeface="BIZ UDPゴシック" panose="020B0400000000000000" pitchFamily="50" charset="-128"/>
              <a:ea typeface="BIZ UDPゴシック" panose="020B0400000000000000" pitchFamily="50" charset="-128"/>
            </a:endParaRPr>
          </a:p>
          <a:p>
            <a:r>
              <a:rPr lang="ja-JP" altLang="en-US" sz="800" dirty="0">
                <a:latin typeface="BIZ UDPゴシック" panose="020B0400000000000000" pitchFamily="50" charset="-128"/>
                <a:ea typeface="BIZ UDPゴシック" panose="020B0400000000000000" pitchFamily="50" charset="-128"/>
              </a:rPr>
              <a:t>　　　　　</a:t>
            </a:r>
            <a:r>
              <a:rPr lang="ja-JP" altLang="en-US" sz="300" dirty="0">
                <a:latin typeface="BIZ UDPゴシック" panose="020B0400000000000000" pitchFamily="50" charset="-128"/>
                <a:ea typeface="BIZ UDPゴシック" panose="020B0400000000000000" pitchFamily="50" charset="-128"/>
              </a:rPr>
              <a:t> </a:t>
            </a:r>
            <a:r>
              <a:rPr lang="ja-JP" altLang="en-US" sz="800" dirty="0">
                <a:latin typeface="BIZ UDPゴシック" panose="020B0400000000000000" pitchFamily="50" charset="-128"/>
                <a:ea typeface="BIZ UDPゴシック" panose="020B0400000000000000" pitchFamily="50" charset="-128"/>
              </a:rPr>
              <a:t>週</a:t>
            </a:r>
            <a:r>
              <a:rPr lang="en-US" altLang="ja-JP" sz="800" dirty="0">
                <a:latin typeface="BIZ UDPゴシック" panose="020B0400000000000000" pitchFamily="50" charset="-128"/>
                <a:ea typeface="BIZ UDPゴシック" panose="020B0400000000000000" pitchFamily="50" charset="-128"/>
              </a:rPr>
              <a:t>4</a:t>
            </a:r>
            <a:r>
              <a:rPr lang="ja-JP" altLang="en-US" sz="800" dirty="0">
                <a:latin typeface="BIZ UDPゴシック" panose="020B0400000000000000" pitchFamily="50" charset="-128"/>
                <a:ea typeface="BIZ UDPゴシック" panose="020B0400000000000000" pitchFamily="50" charset="-128"/>
              </a:rPr>
              <a:t>日　</a:t>
            </a:r>
            <a:r>
              <a:rPr lang="en-US" altLang="ja-JP" sz="800" dirty="0">
                <a:latin typeface="BIZ UDPゴシック" panose="020B0400000000000000" pitchFamily="50" charset="-128"/>
                <a:ea typeface="BIZ UDPゴシック" panose="020B0400000000000000" pitchFamily="50" charset="-128"/>
              </a:rPr>
              <a:t>51,000</a:t>
            </a:r>
            <a:r>
              <a:rPr lang="ja-JP" altLang="en-US" sz="800" dirty="0">
                <a:latin typeface="BIZ UDPゴシック" panose="020B0400000000000000" pitchFamily="50" charset="-128"/>
                <a:ea typeface="BIZ UDPゴシック" panose="020B0400000000000000" pitchFamily="50" charset="-128"/>
              </a:rPr>
              <a:t>円</a:t>
            </a: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月</a:t>
            </a:r>
          </a:p>
          <a:p>
            <a:r>
              <a:rPr lang="ja-JP" altLang="en-US" sz="800" dirty="0">
                <a:latin typeface="BIZ UDPゴシック" panose="020B0400000000000000" pitchFamily="50" charset="-128"/>
                <a:ea typeface="BIZ UDPゴシック" panose="020B0400000000000000" pitchFamily="50" charset="-128"/>
              </a:rPr>
              <a:t>入学金</a:t>
            </a:r>
            <a:r>
              <a:rPr lang="en-US" altLang="ja-JP" sz="800" dirty="0">
                <a:latin typeface="BIZ UDPゴシック" panose="020B0400000000000000" pitchFamily="50" charset="-128"/>
                <a:ea typeface="BIZ UDPゴシック" panose="020B0400000000000000" pitchFamily="50" charset="-128"/>
              </a:rPr>
              <a:t>:30,000</a:t>
            </a:r>
            <a:r>
              <a:rPr lang="ja-JP" altLang="en-US" sz="800" dirty="0">
                <a:latin typeface="BIZ UDPゴシック" panose="020B0400000000000000" pitchFamily="50" charset="-128"/>
                <a:ea typeface="BIZ UDPゴシック" panose="020B0400000000000000" pitchFamily="50" charset="-128"/>
              </a:rPr>
              <a:t>円　　　　施設費：</a:t>
            </a:r>
            <a:r>
              <a:rPr lang="en-US" altLang="ja-JP" sz="800" dirty="0">
                <a:latin typeface="BIZ UDPゴシック" panose="020B0400000000000000" pitchFamily="50" charset="-128"/>
                <a:ea typeface="BIZ UDPゴシック" panose="020B0400000000000000" pitchFamily="50" charset="-128"/>
              </a:rPr>
              <a:t>12,000</a:t>
            </a:r>
            <a:r>
              <a:rPr lang="ja-JP" altLang="en-US" sz="800" dirty="0">
                <a:latin typeface="BIZ UDPゴシック" panose="020B0400000000000000" pitchFamily="50" charset="-128"/>
                <a:ea typeface="BIZ UDPゴシック" panose="020B0400000000000000" pitchFamily="50" charset="-128"/>
              </a:rPr>
              <a:t>円</a:t>
            </a: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年</a:t>
            </a:r>
          </a:p>
          <a:p>
            <a:r>
              <a:rPr lang="ja-JP" altLang="en-US" sz="800" dirty="0">
                <a:latin typeface="BIZ UDPゴシック" panose="020B0400000000000000" pitchFamily="50" charset="-128"/>
                <a:ea typeface="BIZ UDPゴシック" panose="020B0400000000000000" pitchFamily="50" charset="-128"/>
              </a:rPr>
              <a:t>スポーツ安全保険：</a:t>
            </a:r>
            <a:r>
              <a:rPr lang="en-US" altLang="ja-JP" sz="800" dirty="0">
                <a:latin typeface="BIZ UDPゴシック" panose="020B0400000000000000" pitchFamily="50" charset="-128"/>
                <a:ea typeface="BIZ UDPゴシック" panose="020B0400000000000000" pitchFamily="50" charset="-128"/>
              </a:rPr>
              <a:t>1,000</a:t>
            </a:r>
            <a:r>
              <a:rPr lang="ja-JP" altLang="en-US" sz="800" dirty="0">
                <a:latin typeface="BIZ UDPゴシック" panose="020B0400000000000000" pitchFamily="50" charset="-128"/>
                <a:ea typeface="BIZ UDPゴシック" panose="020B0400000000000000" pitchFamily="50" charset="-128"/>
              </a:rPr>
              <a:t>円</a:t>
            </a:r>
            <a:r>
              <a:rPr lang="en-US" altLang="ja-JP" sz="800" dirty="0">
                <a:latin typeface="BIZ UDPゴシック" panose="020B0400000000000000" pitchFamily="50" charset="-128"/>
                <a:ea typeface="BIZ UDPゴシック" panose="020B0400000000000000" pitchFamily="50" charset="-128"/>
              </a:rPr>
              <a:t>/</a:t>
            </a:r>
            <a:r>
              <a:rPr lang="ja-JP" altLang="en-US" sz="800" dirty="0">
                <a:latin typeface="BIZ UDPゴシック" panose="020B0400000000000000" pitchFamily="50" charset="-128"/>
                <a:ea typeface="BIZ UDPゴシック" panose="020B0400000000000000" pitchFamily="50" charset="-128"/>
              </a:rPr>
              <a:t>年</a:t>
            </a:r>
          </a:p>
        </p:txBody>
      </p:sp>
      <p:sp>
        <p:nvSpPr>
          <p:cNvPr id="180" name="テキスト ボックス 179">
            <a:extLst>
              <a:ext uri="{FF2B5EF4-FFF2-40B4-BE49-F238E27FC236}">
                <a16:creationId xmlns:a16="http://schemas.microsoft.com/office/drawing/2014/main" id="{B246B300-B9C8-4A9E-9247-16CB6230FFF4}"/>
              </a:ext>
            </a:extLst>
          </p:cNvPr>
          <p:cNvSpPr txBox="1"/>
          <p:nvPr/>
        </p:nvSpPr>
        <p:spPr>
          <a:xfrm>
            <a:off x="4455453" y="7617120"/>
            <a:ext cx="3579540" cy="261610"/>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森田　希樹</a:t>
            </a:r>
          </a:p>
        </p:txBody>
      </p:sp>
      <p:pic>
        <p:nvPicPr>
          <p:cNvPr id="3" name="図 2">
            <a:extLst>
              <a:ext uri="{FF2B5EF4-FFF2-40B4-BE49-F238E27FC236}">
                <a16:creationId xmlns:a16="http://schemas.microsoft.com/office/drawing/2014/main" id="{547FEA2E-29DC-4887-9918-C1B5C1AF4588}"/>
              </a:ext>
            </a:extLst>
          </p:cNvPr>
          <p:cNvPicPr>
            <a:picLocks noChangeAspect="1"/>
          </p:cNvPicPr>
          <p:nvPr/>
        </p:nvPicPr>
        <p:blipFill>
          <a:blip r:embed="rId2"/>
          <a:stretch>
            <a:fillRect/>
          </a:stretch>
        </p:blipFill>
        <p:spPr>
          <a:xfrm>
            <a:off x="5766208" y="256601"/>
            <a:ext cx="619428" cy="619428"/>
          </a:xfrm>
          <a:prstGeom prst="rect">
            <a:avLst/>
          </a:prstGeom>
          <a:ln>
            <a:solidFill>
              <a:schemeClr val="tx1"/>
            </a:solidFill>
          </a:ln>
        </p:spPr>
      </p:pic>
      <p:pic>
        <p:nvPicPr>
          <p:cNvPr id="6" name="図 5">
            <a:extLst>
              <a:ext uri="{FF2B5EF4-FFF2-40B4-BE49-F238E27FC236}">
                <a16:creationId xmlns:a16="http://schemas.microsoft.com/office/drawing/2014/main" id="{3824B94B-7179-41A4-BBA5-F36948154949}"/>
              </a:ext>
            </a:extLst>
          </p:cNvPr>
          <p:cNvPicPr>
            <a:picLocks noChangeAspect="1"/>
          </p:cNvPicPr>
          <p:nvPr/>
        </p:nvPicPr>
        <p:blipFill>
          <a:blip r:embed="rId3"/>
          <a:stretch>
            <a:fillRect/>
          </a:stretch>
        </p:blipFill>
        <p:spPr>
          <a:xfrm>
            <a:off x="5759786" y="3448225"/>
            <a:ext cx="632271" cy="632271"/>
          </a:xfrm>
          <a:prstGeom prst="rect">
            <a:avLst/>
          </a:prstGeom>
          <a:ln>
            <a:solidFill>
              <a:schemeClr val="tx1"/>
            </a:solidFill>
          </a:ln>
        </p:spPr>
      </p:pic>
      <p:pic>
        <p:nvPicPr>
          <p:cNvPr id="9" name="図 8">
            <a:extLst>
              <a:ext uri="{FF2B5EF4-FFF2-40B4-BE49-F238E27FC236}">
                <a16:creationId xmlns:a16="http://schemas.microsoft.com/office/drawing/2014/main" id="{435B0462-72F4-4149-B880-BD47CDD8C237}"/>
              </a:ext>
            </a:extLst>
          </p:cNvPr>
          <p:cNvPicPr>
            <a:picLocks noChangeAspect="1"/>
          </p:cNvPicPr>
          <p:nvPr/>
        </p:nvPicPr>
        <p:blipFill>
          <a:blip r:embed="rId4"/>
          <a:stretch>
            <a:fillRect/>
          </a:stretch>
        </p:blipFill>
        <p:spPr>
          <a:xfrm>
            <a:off x="5755243" y="6636315"/>
            <a:ext cx="636814" cy="636814"/>
          </a:xfrm>
          <a:prstGeom prst="rect">
            <a:avLst/>
          </a:prstGeom>
          <a:ln>
            <a:solidFill>
              <a:schemeClr val="tx1"/>
            </a:solidFill>
          </a:ln>
        </p:spPr>
      </p:pic>
    </p:spTree>
    <p:extLst>
      <p:ext uri="{BB962C8B-B14F-4D97-AF65-F5344CB8AC3E}">
        <p14:creationId xmlns:p14="http://schemas.microsoft.com/office/powerpoint/2010/main" val="4010354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グループ化 70">
            <a:extLst>
              <a:ext uri="{FF2B5EF4-FFF2-40B4-BE49-F238E27FC236}">
                <a16:creationId xmlns:a16="http://schemas.microsoft.com/office/drawing/2014/main" id="{93D30FF5-BD28-4B01-AC39-1FBCA15204C3}"/>
              </a:ext>
            </a:extLst>
          </p:cNvPr>
          <p:cNvGrpSpPr/>
          <p:nvPr/>
        </p:nvGrpSpPr>
        <p:grpSpPr>
          <a:xfrm>
            <a:off x="74428" y="127185"/>
            <a:ext cx="6780775" cy="3132000"/>
            <a:chOff x="300789" y="401050"/>
            <a:chExt cx="6560006" cy="3132000"/>
          </a:xfrm>
        </p:grpSpPr>
        <p:grpSp>
          <p:nvGrpSpPr>
            <p:cNvPr id="41" name="グループ化 40">
              <a:extLst>
                <a:ext uri="{FF2B5EF4-FFF2-40B4-BE49-F238E27FC236}">
                  <a16:creationId xmlns:a16="http://schemas.microsoft.com/office/drawing/2014/main" id="{D0447D49-A98D-4753-BE7A-240BBB039B49}"/>
                </a:ext>
              </a:extLst>
            </p:cNvPr>
            <p:cNvGrpSpPr/>
            <p:nvPr/>
          </p:nvGrpSpPr>
          <p:grpSpPr>
            <a:xfrm>
              <a:off x="300791" y="401050"/>
              <a:ext cx="6560004" cy="3132000"/>
              <a:chOff x="300791" y="401050"/>
              <a:chExt cx="6560004" cy="3132000"/>
            </a:xfrm>
          </p:grpSpPr>
          <p:grpSp>
            <p:nvGrpSpPr>
              <p:cNvPr id="13" name="グループ化 12">
                <a:extLst>
                  <a:ext uri="{FF2B5EF4-FFF2-40B4-BE49-F238E27FC236}">
                    <a16:creationId xmlns:a16="http://schemas.microsoft.com/office/drawing/2014/main" id="{5688849B-8C13-435B-B1FD-9A5A1685363C}"/>
                  </a:ext>
                </a:extLst>
              </p:cNvPr>
              <p:cNvGrpSpPr/>
              <p:nvPr/>
            </p:nvGrpSpPr>
            <p:grpSpPr>
              <a:xfrm>
                <a:off x="300791" y="401050"/>
                <a:ext cx="6490704" cy="3132000"/>
                <a:chOff x="332875" y="2462462"/>
                <a:chExt cx="6085551" cy="2952976"/>
              </a:xfrm>
            </p:grpSpPr>
            <p:sp>
              <p:nvSpPr>
                <p:cNvPr id="11" name="四角形: 角を丸くする 10">
                  <a:extLst>
                    <a:ext uri="{FF2B5EF4-FFF2-40B4-BE49-F238E27FC236}">
                      <a16:creationId xmlns:a16="http://schemas.microsoft.com/office/drawing/2014/main" id="{AA68AE01-B699-4620-B57C-9A3E29187DDF}"/>
                    </a:ext>
                  </a:extLst>
                </p:cNvPr>
                <p:cNvSpPr/>
                <p:nvPr/>
              </p:nvSpPr>
              <p:spPr>
                <a:xfrm>
                  <a:off x="332875" y="2462462"/>
                  <a:ext cx="6085551" cy="2952976"/>
                </a:xfrm>
                <a:prstGeom prst="roundRect">
                  <a:avLst>
                    <a:gd name="adj" fmla="val 42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D030DFBE-7995-4A4A-885C-892B2D95D868}"/>
                    </a:ext>
                  </a:extLst>
                </p:cNvPr>
                <p:cNvSpPr/>
                <p:nvPr/>
              </p:nvSpPr>
              <p:spPr>
                <a:xfrm rot="5400000">
                  <a:off x="294859" y="2500482"/>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5" name="テキスト ボックス 14">
                <a:extLst>
                  <a:ext uri="{FF2B5EF4-FFF2-40B4-BE49-F238E27FC236}">
                    <a16:creationId xmlns:a16="http://schemas.microsoft.com/office/drawing/2014/main" id="{D747B0E7-4170-4B04-B203-A8BE09A8765E}"/>
                  </a:ext>
                </a:extLst>
              </p:cNvPr>
              <p:cNvSpPr txBox="1"/>
              <p:nvPr/>
            </p:nvSpPr>
            <p:spPr>
              <a:xfrm>
                <a:off x="883029" y="425374"/>
                <a:ext cx="4680856"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枚方オルタナティブスクール</a:t>
                </a:r>
              </a:p>
            </p:txBody>
          </p:sp>
          <p:sp>
            <p:nvSpPr>
              <p:cNvPr id="16" name="四角形: 角を丸くする 15">
                <a:extLst>
                  <a:ext uri="{FF2B5EF4-FFF2-40B4-BE49-F238E27FC236}">
                    <a16:creationId xmlns:a16="http://schemas.microsoft.com/office/drawing/2014/main" id="{4397BC01-1FD2-41C3-9831-795D4665AEE3}"/>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7" name="テキスト ボックス 16">
                <a:extLst>
                  <a:ext uri="{FF2B5EF4-FFF2-40B4-BE49-F238E27FC236}">
                    <a16:creationId xmlns:a16="http://schemas.microsoft.com/office/drawing/2014/main" id="{5D0D237B-3B7C-47A2-A546-4353F2F22442}"/>
                  </a:ext>
                </a:extLst>
              </p:cNvPr>
              <p:cNvSpPr txBox="1"/>
              <p:nvPr/>
            </p:nvSpPr>
            <p:spPr>
              <a:xfrm>
                <a:off x="1186821" y="1156031"/>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枚方市上島東町</a:t>
                </a:r>
                <a:r>
                  <a:rPr kumimoji="1" lang="en-US" altLang="ja-JP" sz="1100" dirty="0">
                    <a:latin typeface="BIZ UDPゴシック" panose="020B0400000000000000" pitchFamily="50" charset="-128"/>
                    <a:ea typeface="BIZ UDPゴシック" panose="020B0400000000000000" pitchFamily="50" charset="-128"/>
                  </a:rPr>
                  <a:t>14-1</a:t>
                </a:r>
              </a:p>
              <a:p>
                <a:r>
                  <a:rPr kumimoji="1" lang="ja-JP" altLang="en-US" sz="1100" dirty="0">
                    <a:latin typeface="BIZ UDPゴシック" panose="020B0400000000000000" pitchFamily="50" charset="-128"/>
                    <a:ea typeface="BIZ UDPゴシック" panose="020B0400000000000000" pitchFamily="50" charset="-128"/>
                  </a:rPr>
                  <a:t>ルファルひらかた社協４階</a:t>
                </a:r>
              </a:p>
            </p:txBody>
          </p:sp>
          <p:sp>
            <p:nvSpPr>
              <p:cNvPr id="18" name="四角形: 角を丸くする 17">
                <a:extLst>
                  <a:ext uri="{FF2B5EF4-FFF2-40B4-BE49-F238E27FC236}">
                    <a16:creationId xmlns:a16="http://schemas.microsoft.com/office/drawing/2014/main" id="{7313BD9B-ECDF-4D38-B441-47DDDBFEDF44}"/>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9" name="テキスト ボックス 18">
                <a:extLst>
                  <a:ext uri="{FF2B5EF4-FFF2-40B4-BE49-F238E27FC236}">
                    <a16:creationId xmlns:a16="http://schemas.microsoft.com/office/drawing/2014/main" id="{61C48864-0C5B-41AB-A0F0-12B4DDE68854}"/>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080-3835-0086</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6B5C2B58-0E89-4BC3-8314-08BC138A02B2}"/>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C9E6D3B9-E9CA-436B-AAF4-8FB024E7045F}"/>
                  </a:ext>
                </a:extLst>
              </p:cNvPr>
              <p:cNvSpPr txBox="1"/>
              <p:nvPr/>
            </p:nvSpPr>
            <p:spPr>
              <a:xfrm>
                <a:off x="1220074" y="1527533"/>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2024</a:t>
                </a:r>
                <a:r>
                  <a:rPr kumimoji="1" lang="ja-JP" altLang="en-US" sz="1100" dirty="0">
                    <a:latin typeface="BIZ UDPゴシック" panose="020B0400000000000000" pitchFamily="50" charset="-128"/>
                    <a:ea typeface="BIZ UDPゴシック" panose="020B0400000000000000" pitchFamily="50" charset="-128"/>
                  </a:rPr>
                  <a:t>年４月</a:t>
                </a:r>
              </a:p>
            </p:txBody>
          </p:sp>
          <p:sp>
            <p:nvSpPr>
              <p:cNvPr id="24" name="四角形: 角を丸くする 23">
                <a:extLst>
                  <a:ext uri="{FF2B5EF4-FFF2-40B4-BE49-F238E27FC236}">
                    <a16:creationId xmlns:a16="http://schemas.microsoft.com/office/drawing/2014/main" id="{C016D8E0-64F0-40B1-8364-A0B62B3DF92A}"/>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23617DDE-D84A-4B3A-B91F-E6E69F5F90F4}"/>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伊藤　直之</a:t>
                </a:r>
              </a:p>
            </p:txBody>
          </p:sp>
          <p:sp>
            <p:nvSpPr>
              <p:cNvPr id="26" name="四角形: 角を丸くする 25">
                <a:extLst>
                  <a:ext uri="{FF2B5EF4-FFF2-40B4-BE49-F238E27FC236}">
                    <a16:creationId xmlns:a16="http://schemas.microsoft.com/office/drawing/2014/main" id="{8120460C-2807-4E23-B2C7-8967E3F9ADC2}"/>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BE976873-1704-449B-9A8D-C1F85B7A38F6}"/>
                  </a:ext>
                </a:extLst>
              </p:cNvPr>
              <p:cNvSpPr txBox="1"/>
              <p:nvPr/>
            </p:nvSpPr>
            <p:spPr>
              <a:xfrm>
                <a:off x="1220821" y="1865710"/>
                <a:ext cx="24587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入学金：０円　　</a:t>
                </a:r>
                <a:r>
                  <a:rPr kumimoji="1" lang="en-US" altLang="ja-JP" sz="1100" dirty="0">
                    <a:latin typeface="BIZ UDPゴシック" panose="020B0400000000000000" pitchFamily="50" charset="-128"/>
                    <a:ea typeface="BIZ UDPゴシック" panose="020B0400000000000000" pitchFamily="50" charset="-128"/>
                  </a:rPr>
                  <a:t>40,000</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28" name="四角形: 角を丸くする 27">
                <a:extLst>
                  <a:ext uri="{FF2B5EF4-FFF2-40B4-BE49-F238E27FC236}">
                    <a16:creationId xmlns:a16="http://schemas.microsoft.com/office/drawing/2014/main" id="{72EB63E4-8950-48DB-9391-DCF8B4B37724}"/>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E155029D-0EA3-409B-9FCB-27DE2A24A57E}"/>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小学生</a:t>
                </a:r>
              </a:p>
            </p:txBody>
          </p:sp>
          <p:sp>
            <p:nvSpPr>
              <p:cNvPr id="30" name="四角形: 角を丸くする 29">
                <a:extLst>
                  <a:ext uri="{FF2B5EF4-FFF2-40B4-BE49-F238E27FC236}">
                    <a16:creationId xmlns:a16="http://schemas.microsoft.com/office/drawing/2014/main" id="{37F8A8B6-8D5F-405F-A28E-374CCCC5070E}"/>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4A3DB430-12B3-40F5-92AC-A147CA09D6B6}"/>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月・火・木・金曜日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９時</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15</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分</a:t>
                </a:r>
              </a:p>
            </p:txBody>
          </p:sp>
          <p:sp>
            <p:nvSpPr>
              <p:cNvPr id="34" name="四角形: 角を丸くする 33">
                <a:extLst>
                  <a:ext uri="{FF2B5EF4-FFF2-40B4-BE49-F238E27FC236}">
                    <a16:creationId xmlns:a16="http://schemas.microsoft.com/office/drawing/2014/main" id="{7C8AE229-9773-4DA2-BAA4-52DE3D9E4628}"/>
                  </a:ext>
                </a:extLst>
              </p:cNvPr>
              <p:cNvSpPr/>
              <p:nvPr/>
            </p:nvSpPr>
            <p:spPr>
              <a:xfrm>
                <a:off x="416471" y="278909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64DEFB3B-AC32-4CE3-9B28-E10499283662}"/>
                  </a:ext>
                </a:extLst>
              </p:cNvPr>
              <p:cNvSpPr txBox="1"/>
              <p:nvPr/>
            </p:nvSpPr>
            <p:spPr>
              <a:xfrm>
                <a:off x="1175750" y="2766005"/>
                <a:ext cx="5034154"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・自由進度学習、探求学習、外遊びを軸に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・反スマホ</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・小１プロブレム対応</a:t>
                </a:r>
                <a:endParaRPr kumimoji="1" lang="en-US" altLang="ja-JP" sz="1100" dirty="0">
                  <a:latin typeface="BIZ UDPゴシック" panose="020B0400000000000000" pitchFamily="50" charset="-128"/>
                  <a:ea typeface="BIZ UDPゴシック" panose="020B0400000000000000" pitchFamily="50" charset="-128"/>
                </a:endParaRPr>
              </a:p>
            </p:txBody>
          </p:sp>
          <p:grpSp>
            <p:nvGrpSpPr>
              <p:cNvPr id="40" name="グループ化 39">
                <a:extLst>
                  <a:ext uri="{FF2B5EF4-FFF2-40B4-BE49-F238E27FC236}">
                    <a16:creationId xmlns:a16="http://schemas.microsoft.com/office/drawing/2014/main" id="{211B97A7-BA03-4C79-9836-78C935FD4E42}"/>
                  </a:ext>
                </a:extLst>
              </p:cNvPr>
              <p:cNvGrpSpPr/>
              <p:nvPr/>
            </p:nvGrpSpPr>
            <p:grpSpPr>
              <a:xfrm>
                <a:off x="883029" y="835007"/>
                <a:ext cx="3629664" cy="239644"/>
                <a:chOff x="883029" y="865610"/>
                <a:chExt cx="3629664" cy="239644"/>
              </a:xfrm>
            </p:grpSpPr>
            <p:sp>
              <p:nvSpPr>
                <p:cNvPr id="36" name="四角形: 角を丸くする 35">
                  <a:extLst>
                    <a:ext uri="{FF2B5EF4-FFF2-40B4-BE49-F238E27FC236}">
                      <a16:creationId xmlns:a16="http://schemas.microsoft.com/office/drawing/2014/main" id="{56A7E432-B832-4779-8C41-C5F786F5962F}"/>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37" name="四角形: 角を丸くする 36">
                  <a:extLst>
                    <a:ext uri="{FF2B5EF4-FFF2-40B4-BE49-F238E27FC236}">
                      <a16:creationId xmlns:a16="http://schemas.microsoft.com/office/drawing/2014/main" id="{C025EFED-3798-4B9B-B561-20916DEB9768}"/>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38" name="四角形: 角を丸くする 37">
                  <a:extLst>
                    <a:ext uri="{FF2B5EF4-FFF2-40B4-BE49-F238E27FC236}">
                      <a16:creationId xmlns:a16="http://schemas.microsoft.com/office/drawing/2014/main" id="{6B1F30D9-FAA6-4875-BBAE-C11BBC41A720}"/>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39" name="四角形: 角を丸くする 38">
                  <a:extLst>
                    <a:ext uri="{FF2B5EF4-FFF2-40B4-BE49-F238E27FC236}">
                      <a16:creationId xmlns:a16="http://schemas.microsoft.com/office/drawing/2014/main" id="{C516201B-FDF2-4A22-8F37-E801430454B0}"/>
                    </a:ext>
                  </a:extLst>
                </p:cNvPr>
                <p:cNvSpPr/>
                <p:nvPr/>
              </p:nvSpPr>
              <p:spPr>
                <a:xfrm>
                  <a:off x="3632236" y="865610"/>
                  <a:ext cx="880457" cy="234780"/>
                </a:xfrm>
                <a:prstGeom prst="roundRect">
                  <a:avLst>
                    <a:gd name="adj" fmla="val 500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訪問支援</a:t>
                  </a:r>
                </a:p>
              </p:txBody>
            </p:sp>
          </p:grpSp>
        </p:grpSp>
        <p:sp>
          <p:nvSpPr>
            <p:cNvPr id="14" name="テキスト ボックス 13">
              <a:extLst>
                <a:ext uri="{FF2B5EF4-FFF2-40B4-BE49-F238E27FC236}">
                  <a16:creationId xmlns:a16="http://schemas.microsoft.com/office/drawing/2014/main" id="{57EB0A09-0C80-4971-8EDC-4AB928EB22E3}"/>
                </a:ext>
              </a:extLst>
            </p:cNvPr>
            <p:cNvSpPr txBox="1"/>
            <p:nvPr/>
          </p:nvSpPr>
          <p:spPr>
            <a:xfrm>
              <a:off x="300789" y="437838"/>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㉞</a:t>
              </a:r>
            </a:p>
          </p:txBody>
        </p:sp>
      </p:grpSp>
      <p:grpSp>
        <p:nvGrpSpPr>
          <p:cNvPr id="93" name="グループ化 92">
            <a:extLst>
              <a:ext uri="{FF2B5EF4-FFF2-40B4-BE49-F238E27FC236}">
                <a16:creationId xmlns:a16="http://schemas.microsoft.com/office/drawing/2014/main" id="{AC7AE5B4-6C8E-4E08-9618-F01480C14FD1}"/>
              </a:ext>
            </a:extLst>
          </p:cNvPr>
          <p:cNvGrpSpPr/>
          <p:nvPr/>
        </p:nvGrpSpPr>
        <p:grpSpPr>
          <a:xfrm>
            <a:off x="57639" y="3333317"/>
            <a:ext cx="6820053" cy="3133886"/>
            <a:chOff x="238928" y="408193"/>
            <a:chExt cx="6640994" cy="3133886"/>
          </a:xfrm>
        </p:grpSpPr>
        <p:grpSp>
          <p:nvGrpSpPr>
            <p:cNvPr id="105" name="グループ化 104">
              <a:extLst>
                <a:ext uri="{FF2B5EF4-FFF2-40B4-BE49-F238E27FC236}">
                  <a16:creationId xmlns:a16="http://schemas.microsoft.com/office/drawing/2014/main" id="{01C61BEE-2530-4BE4-AD3E-9BFC5793BAB6}"/>
                </a:ext>
              </a:extLst>
            </p:cNvPr>
            <p:cNvGrpSpPr/>
            <p:nvPr/>
          </p:nvGrpSpPr>
          <p:grpSpPr>
            <a:xfrm>
              <a:off x="247450" y="408193"/>
              <a:ext cx="6632472" cy="3133886"/>
              <a:chOff x="247450" y="408193"/>
              <a:chExt cx="6632472" cy="3133886"/>
            </a:xfrm>
          </p:grpSpPr>
          <p:grpSp>
            <p:nvGrpSpPr>
              <p:cNvPr id="107" name="グループ化 106">
                <a:extLst>
                  <a:ext uri="{FF2B5EF4-FFF2-40B4-BE49-F238E27FC236}">
                    <a16:creationId xmlns:a16="http://schemas.microsoft.com/office/drawing/2014/main" id="{5434A74A-8E97-4BC0-9C37-5C60B5C5B5CF}"/>
                  </a:ext>
                </a:extLst>
              </p:cNvPr>
              <p:cNvGrpSpPr/>
              <p:nvPr/>
            </p:nvGrpSpPr>
            <p:grpSpPr>
              <a:xfrm>
                <a:off x="247450" y="408193"/>
                <a:ext cx="6515951" cy="3133886"/>
                <a:chOff x="282864" y="2469197"/>
                <a:chExt cx="6109222" cy="2954756"/>
              </a:xfrm>
            </p:grpSpPr>
            <p:sp>
              <p:nvSpPr>
                <p:cNvPr id="130" name="四角形: 角を丸くする 129">
                  <a:extLst>
                    <a:ext uri="{FF2B5EF4-FFF2-40B4-BE49-F238E27FC236}">
                      <a16:creationId xmlns:a16="http://schemas.microsoft.com/office/drawing/2014/main" id="{01A7CADB-83F8-4157-AAE5-6A467752FD20}"/>
                    </a:ext>
                  </a:extLst>
                </p:cNvPr>
                <p:cNvSpPr/>
                <p:nvPr/>
              </p:nvSpPr>
              <p:spPr>
                <a:xfrm>
                  <a:off x="282864" y="2470975"/>
                  <a:ext cx="6109222" cy="2952978"/>
                </a:xfrm>
                <a:prstGeom prst="roundRect">
                  <a:avLst>
                    <a:gd name="adj" fmla="val 4259"/>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図形 130">
                  <a:extLst>
                    <a:ext uri="{FF2B5EF4-FFF2-40B4-BE49-F238E27FC236}">
                      <a16:creationId xmlns:a16="http://schemas.microsoft.com/office/drawing/2014/main" id="{4ACBB13C-9419-42F3-8A94-911532982A8A}"/>
                    </a:ext>
                  </a:extLst>
                </p:cNvPr>
                <p:cNvSpPr/>
                <p:nvPr/>
              </p:nvSpPr>
              <p:spPr>
                <a:xfrm rot="5400000">
                  <a:off x="246979" y="2505082"/>
                  <a:ext cx="637283" cy="56551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08" name="テキスト ボックス 107">
                <a:extLst>
                  <a:ext uri="{FF2B5EF4-FFF2-40B4-BE49-F238E27FC236}">
                    <a16:creationId xmlns:a16="http://schemas.microsoft.com/office/drawing/2014/main" id="{722AC98E-DE1F-4D4B-952F-B3AB7C2BAB89}"/>
                  </a:ext>
                </a:extLst>
              </p:cNvPr>
              <p:cNvSpPr txBox="1"/>
              <p:nvPr/>
            </p:nvSpPr>
            <p:spPr>
              <a:xfrm>
                <a:off x="883029" y="425374"/>
                <a:ext cx="4364620" cy="369332"/>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SeedLingPrism</a:t>
                </a:r>
                <a:endParaRPr kumimoji="1" lang="ja-JP" altLang="en-US" dirty="0">
                  <a:latin typeface="BIZ UDPゴシック" panose="020B0400000000000000" pitchFamily="50" charset="-128"/>
                  <a:ea typeface="BIZ UDPゴシック" panose="020B0400000000000000" pitchFamily="50" charset="-128"/>
                </a:endParaRPr>
              </a:p>
            </p:txBody>
          </p:sp>
          <p:sp>
            <p:nvSpPr>
              <p:cNvPr id="109" name="四角形: 角を丸くする 108">
                <a:extLst>
                  <a:ext uri="{FF2B5EF4-FFF2-40B4-BE49-F238E27FC236}">
                    <a16:creationId xmlns:a16="http://schemas.microsoft.com/office/drawing/2014/main" id="{7791FF7E-5BC3-4FEF-93B1-9F2EBDC07559}"/>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10" name="テキスト ボックス 109">
                <a:extLst>
                  <a:ext uri="{FF2B5EF4-FFF2-40B4-BE49-F238E27FC236}">
                    <a16:creationId xmlns:a16="http://schemas.microsoft.com/office/drawing/2014/main" id="{607575C1-1D80-4F92-BAF7-FBFCF9DBCC58}"/>
                  </a:ext>
                </a:extLst>
              </p:cNvPr>
              <p:cNvSpPr txBox="1"/>
              <p:nvPr/>
            </p:nvSpPr>
            <p:spPr>
              <a:xfrm>
                <a:off x="1209546" y="1167609"/>
                <a:ext cx="2509650"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寝屋川市高宮新町</a:t>
                </a:r>
                <a:r>
                  <a:rPr kumimoji="1" lang="en-US" altLang="ja-JP" sz="1100" dirty="0">
                    <a:latin typeface="BIZ UDPゴシック" panose="020B0400000000000000" pitchFamily="50" charset="-128"/>
                    <a:ea typeface="BIZ UDPゴシック" panose="020B0400000000000000" pitchFamily="50" charset="-128"/>
                  </a:rPr>
                  <a:t>2-1-103</a:t>
                </a:r>
              </a:p>
            </p:txBody>
          </p:sp>
          <p:sp>
            <p:nvSpPr>
              <p:cNvPr id="111" name="四角形: 角を丸くする 110">
                <a:extLst>
                  <a:ext uri="{FF2B5EF4-FFF2-40B4-BE49-F238E27FC236}">
                    <a16:creationId xmlns:a16="http://schemas.microsoft.com/office/drawing/2014/main" id="{8FBE4001-B8D4-4E48-9783-862F5DFF8C84}"/>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12" name="テキスト ボックス 111">
                <a:extLst>
                  <a:ext uri="{FF2B5EF4-FFF2-40B4-BE49-F238E27FC236}">
                    <a16:creationId xmlns:a16="http://schemas.microsoft.com/office/drawing/2014/main" id="{45AC0E7A-46F2-4618-A97A-328C3A6B3AC7}"/>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072-803-8830</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13" name="四角形: 角を丸くする 112">
                <a:extLst>
                  <a:ext uri="{FF2B5EF4-FFF2-40B4-BE49-F238E27FC236}">
                    <a16:creationId xmlns:a16="http://schemas.microsoft.com/office/drawing/2014/main" id="{E4AF1D3A-184E-4BFC-8CA0-378B1D9817AA}"/>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4" name="テキスト ボックス 113">
                <a:extLst>
                  <a:ext uri="{FF2B5EF4-FFF2-40B4-BE49-F238E27FC236}">
                    <a16:creationId xmlns:a16="http://schemas.microsoft.com/office/drawing/2014/main" id="{305E42C1-7569-4A93-8BBE-FF07C18ADD1C}"/>
                  </a:ext>
                </a:extLst>
              </p:cNvPr>
              <p:cNvSpPr txBox="1"/>
              <p:nvPr/>
            </p:nvSpPr>
            <p:spPr>
              <a:xfrm>
                <a:off x="1225656" y="1518054"/>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2020</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6</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115" name="四角形: 角を丸くする 114">
                <a:extLst>
                  <a:ext uri="{FF2B5EF4-FFF2-40B4-BE49-F238E27FC236}">
                    <a16:creationId xmlns:a16="http://schemas.microsoft.com/office/drawing/2014/main" id="{8A045FA8-93ED-4B83-8BD1-61363B23B14C}"/>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6" name="テキスト ボックス 115">
                <a:extLst>
                  <a:ext uri="{FF2B5EF4-FFF2-40B4-BE49-F238E27FC236}">
                    <a16:creationId xmlns:a16="http://schemas.microsoft.com/office/drawing/2014/main" id="{4C329687-81DD-499E-9166-7407AF60224E}"/>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上掛　貴世子</a:t>
                </a:r>
              </a:p>
            </p:txBody>
          </p:sp>
          <p:sp>
            <p:nvSpPr>
              <p:cNvPr id="117" name="四角形: 角を丸くする 116">
                <a:extLst>
                  <a:ext uri="{FF2B5EF4-FFF2-40B4-BE49-F238E27FC236}">
                    <a16:creationId xmlns:a16="http://schemas.microsoft.com/office/drawing/2014/main" id="{C85F279F-0163-472A-B39C-032723BA9CE7}"/>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8" name="テキスト ボックス 117">
                <a:extLst>
                  <a:ext uri="{FF2B5EF4-FFF2-40B4-BE49-F238E27FC236}">
                    <a16:creationId xmlns:a16="http://schemas.microsoft.com/office/drawing/2014/main" id="{ED045BB3-6983-434F-918B-EF840EE9D709}"/>
                  </a:ext>
                </a:extLst>
              </p:cNvPr>
              <p:cNvSpPr txBox="1"/>
              <p:nvPr/>
            </p:nvSpPr>
            <p:spPr>
              <a:xfrm>
                <a:off x="1235003" y="1856213"/>
                <a:ext cx="2458736"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600</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rPr>
                  <a:t>32,000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19" name="四角形: 角を丸くする 118">
                <a:extLst>
                  <a:ext uri="{FF2B5EF4-FFF2-40B4-BE49-F238E27FC236}">
                    <a16:creationId xmlns:a16="http://schemas.microsoft.com/office/drawing/2014/main" id="{ACBA66B5-C74C-41AF-A644-BA484BFBEB54}"/>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0" name="テキスト ボックス 119">
                <a:extLst>
                  <a:ext uri="{FF2B5EF4-FFF2-40B4-BE49-F238E27FC236}">
                    <a16:creationId xmlns:a16="http://schemas.microsoft.com/office/drawing/2014/main" id="{A14410D3-7C6C-4C64-B158-F87C4BF9DFA7}"/>
                  </a:ext>
                </a:extLst>
              </p:cNvPr>
              <p:cNvSpPr txBox="1"/>
              <p:nvPr/>
            </p:nvSpPr>
            <p:spPr>
              <a:xfrm>
                <a:off x="4595209" y="1862376"/>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8</a:t>
                </a:r>
                <a:r>
                  <a:rPr kumimoji="1" lang="ja-JP" altLang="en-US" sz="1100" dirty="0">
                    <a:latin typeface="BIZ UDPゴシック" panose="020B0400000000000000" pitchFamily="50" charset="-128"/>
                    <a:ea typeface="BIZ UDPゴシック" panose="020B0400000000000000" pitchFamily="50" charset="-128"/>
                  </a:rPr>
                  <a:t>歳～</a:t>
                </a:r>
                <a:r>
                  <a:rPr kumimoji="1" lang="en-US" altLang="ja-JP" sz="1100" dirty="0">
                    <a:latin typeface="BIZ UDPゴシック" panose="020B0400000000000000" pitchFamily="50" charset="-128"/>
                    <a:ea typeface="BIZ UDPゴシック" panose="020B0400000000000000" pitchFamily="50" charset="-128"/>
                  </a:rPr>
                  <a:t>18</a:t>
                </a:r>
                <a:r>
                  <a:rPr kumimoji="1" lang="ja-JP" altLang="en-US" sz="1100" dirty="0">
                    <a:latin typeface="BIZ UDPゴシック" panose="020B0400000000000000" pitchFamily="50" charset="-128"/>
                    <a:ea typeface="BIZ UDPゴシック" panose="020B0400000000000000" pitchFamily="50" charset="-128"/>
                  </a:rPr>
                  <a:t>歳</a:t>
                </a:r>
              </a:p>
            </p:txBody>
          </p:sp>
          <p:sp>
            <p:nvSpPr>
              <p:cNvPr id="121" name="四角形: 角を丸くする 120">
                <a:extLst>
                  <a:ext uri="{FF2B5EF4-FFF2-40B4-BE49-F238E27FC236}">
                    <a16:creationId xmlns:a16="http://schemas.microsoft.com/office/drawing/2014/main" id="{989290FE-D6CE-4571-B0BD-254807DEEBA0}"/>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2" name="テキスト ボックス 121">
                <a:extLst>
                  <a:ext uri="{FF2B5EF4-FFF2-40B4-BE49-F238E27FC236}">
                    <a16:creationId xmlns:a16="http://schemas.microsoft.com/office/drawing/2014/main" id="{12C30FAF-45E5-47BF-9722-1B4306E6C23C}"/>
                  </a:ext>
                </a:extLst>
              </p:cNvPr>
              <p:cNvSpPr txBox="1"/>
              <p:nvPr/>
            </p:nvSpPr>
            <p:spPr>
              <a:xfrm>
                <a:off x="4573287" y="2186848"/>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火・木・金曜日</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23" name="四角形: 角を丸くする 122">
                <a:extLst>
                  <a:ext uri="{FF2B5EF4-FFF2-40B4-BE49-F238E27FC236}">
                    <a16:creationId xmlns:a16="http://schemas.microsoft.com/office/drawing/2014/main" id="{7658F808-D77B-4818-B426-A8BA84A72E0D}"/>
                  </a:ext>
                </a:extLst>
              </p:cNvPr>
              <p:cNvSpPr/>
              <p:nvPr/>
            </p:nvSpPr>
            <p:spPr>
              <a:xfrm>
                <a:off x="387802" y="28132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4" name="テキスト ボックス 123">
                <a:extLst>
                  <a:ext uri="{FF2B5EF4-FFF2-40B4-BE49-F238E27FC236}">
                    <a16:creationId xmlns:a16="http://schemas.microsoft.com/office/drawing/2014/main" id="{C9444E87-22D9-44D1-98ED-65D7CBD1E035}"/>
                  </a:ext>
                </a:extLst>
              </p:cNvPr>
              <p:cNvSpPr txBox="1"/>
              <p:nvPr/>
            </p:nvSpPr>
            <p:spPr>
              <a:xfrm>
                <a:off x="1236509" y="2812212"/>
                <a:ext cx="503415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・オンラインマインクラフト部</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・マルシェ運営など様々な企画を通して生きた学びを実践しています</a:t>
                </a:r>
              </a:p>
            </p:txBody>
          </p:sp>
          <p:grpSp>
            <p:nvGrpSpPr>
              <p:cNvPr id="125" name="グループ化 124">
                <a:extLst>
                  <a:ext uri="{FF2B5EF4-FFF2-40B4-BE49-F238E27FC236}">
                    <a16:creationId xmlns:a16="http://schemas.microsoft.com/office/drawing/2014/main" id="{C6ED8C52-0841-418E-972B-3F045DA0C6D1}"/>
                  </a:ext>
                </a:extLst>
              </p:cNvPr>
              <p:cNvGrpSpPr/>
              <p:nvPr/>
            </p:nvGrpSpPr>
            <p:grpSpPr>
              <a:xfrm>
                <a:off x="883029" y="835007"/>
                <a:ext cx="3629664" cy="239644"/>
                <a:chOff x="883029" y="865610"/>
                <a:chExt cx="3629664" cy="239644"/>
              </a:xfrm>
            </p:grpSpPr>
            <p:sp>
              <p:nvSpPr>
                <p:cNvPr id="126" name="四角形: 角を丸くする 125">
                  <a:extLst>
                    <a:ext uri="{FF2B5EF4-FFF2-40B4-BE49-F238E27FC236}">
                      <a16:creationId xmlns:a16="http://schemas.microsoft.com/office/drawing/2014/main" id="{86FB2E17-A99F-4728-A17C-F5D1D075376E}"/>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127" name="四角形: 角を丸くする 126">
                  <a:extLst>
                    <a:ext uri="{FF2B5EF4-FFF2-40B4-BE49-F238E27FC236}">
                      <a16:creationId xmlns:a16="http://schemas.microsoft.com/office/drawing/2014/main" id="{E8D5A89F-0816-402F-B8ED-2112430DCDCD}"/>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BIZ UDPゴシック" panose="020B0400000000000000" pitchFamily="50" charset="-128"/>
                      <a:ea typeface="BIZ UDPゴシック" panose="020B0400000000000000" pitchFamily="50" charset="-128"/>
                    </a:rPr>
                    <a:t>体験活動</a:t>
                  </a:r>
                </a:p>
              </p:txBody>
            </p:sp>
            <p:sp>
              <p:nvSpPr>
                <p:cNvPr id="128" name="四角形: 角を丸くする 127">
                  <a:extLst>
                    <a:ext uri="{FF2B5EF4-FFF2-40B4-BE49-F238E27FC236}">
                      <a16:creationId xmlns:a16="http://schemas.microsoft.com/office/drawing/2014/main" id="{92633375-EB38-417E-8D22-48CF97409684}"/>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129" name="四角形: 角を丸くする 128">
                  <a:extLst>
                    <a:ext uri="{FF2B5EF4-FFF2-40B4-BE49-F238E27FC236}">
                      <a16:creationId xmlns:a16="http://schemas.microsoft.com/office/drawing/2014/main" id="{D1B1F6C3-FEE0-4235-95A3-147DB691E14D}"/>
                    </a:ext>
                  </a:extLst>
                </p:cNvPr>
                <p:cNvSpPr/>
                <p:nvPr/>
              </p:nvSpPr>
              <p:spPr>
                <a:xfrm>
                  <a:off x="3632236" y="865610"/>
                  <a:ext cx="880457" cy="234780"/>
                </a:xfrm>
                <a:prstGeom prst="roundRect">
                  <a:avLst>
                    <a:gd name="adj" fmla="val 50000"/>
                  </a:avLst>
                </a:prstGeom>
                <a:solidFill>
                  <a:srgbClr val="CC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訪問支援△</a:t>
                  </a:r>
                </a:p>
              </p:txBody>
            </p:sp>
          </p:grpSp>
        </p:grpSp>
        <p:sp>
          <p:nvSpPr>
            <p:cNvPr id="106" name="テキスト ボックス 105">
              <a:extLst>
                <a:ext uri="{FF2B5EF4-FFF2-40B4-BE49-F238E27FC236}">
                  <a16:creationId xmlns:a16="http://schemas.microsoft.com/office/drawing/2014/main" id="{50C02EDC-6AA8-4BF7-B34B-1DD00B16A18F}"/>
                </a:ext>
              </a:extLst>
            </p:cNvPr>
            <p:cNvSpPr txBox="1"/>
            <p:nvPr/>
          </p:nvSpPr>
          <p:spPr>
            <a:xfrm>
              <a:off x="238928" y="439713"/>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㉟</a:t>
              </a:r>
              <a:endParaRPr kumimoji="1" lang="en-US" altLang="ja-JP" b="1" dirty="0">
                <a:ln w="3175">
                  <a:noFill/>
                </a:ln>
                <a:solidFill>
                  <a:sysClr val="windowText" lastClr="000000"/>
                </a:solidFill>
              </a:endParaRPr>
            </a:p>
          </p:txBody>
        </p:sp>
      </p:grpSp>
      <p:grpSp>
        <p:nvGrpSpPr>
          <p:cNvPr id="95" name="グループ化 94">
            <a:extLst>
              <a:ext uri="{FF2B5EF4-FFF2-40B4-BE49-F238E27FC236}">
                <a16:creationId xmlns:a16="http://schemas.microsoft.com/office/drawing/2014/main" id="{C21CB9AC-7E52-4F2F-961A-1332E253F390}"/>
              </a:ext>
            </a:extLst>
          </p:cNvPr>
          <p:cNvGrpSpPr/>
          <p:nvPr/>
        </p:nvGrpSpPr>
        <p:grpSpPr>
          <a:xfrm>
            <a:off x="49499" y="6532057"/>
            <a:ext cx="6802815" cy="3146589"/>
            <a:chOff x="236586" y="395491"/>
            <a:chExt cx="6624209" cy="3146589"/>
          </a:xfrm>
        </p:grpSpPr>
        <p:grpSp>
          <p:nvGrpSpPr>
            <p:cNvPr id="97" name="グループ化 96">
              <a:extLst>
                <a:ext uri="{FF2B5EF4-FFF2-40B4-BE49-F238E27FC236}">
                  <a16:creationId xmlns:a16="http://schemas.microsoft.com/office/drawing/2014/main" id="{96BCB696-D698-4C7E-9979-ED2453B1B840}"/>
                </a:ext>
              </a:extLst>
            </p:cNvPr>
            <p:cNvGrpSpPr/>
            <p:nvPr/>
          </p:nvGrpSpPr>
          <p:grpSpPr>
            <a:xfrm>
              <a:off x="236586" y="395491"/>
              <a:ext cx="6624209" cy="3146589"/>
              <a:chOff x="236586" y="395491"/>
              <a:chExt cx="6624209" cy="3146589"/>
            </a:xfrm>
          </p:grpSpPr>
          <p:grpSp>
            <p:nvGrpSpPr>
              <p:cNvPr id="99" name="グループ化 98">
                <a:extLst>
                  <a:ext uri="{FF2B5EF4-FFF2-40B4-BE49-F238E27FC236}">
                    <a16:creationId xmlns:a16="http://schemas.microsoft.com/office/drawing/2014/main" id="{7065EB4F-DD67-441B-909F-33C92FF1ECF0}"/>
                  </a:ext>
                </a:extLst>
              </p:cNvPr>
              <p:cNvGrpSpPr/>
              <p:nvPr/>
            </p:nvGrpSpPr>
            <p:grpSpPr>
              <a:xfrm>
                <a:off x="236586" y="406656"/>
                <a:ext cx="6526815" cy="3135424"/>
                <a:chOff x="272678" y="2467747"/>
                <a:chExt cx="6119408" cy="2956206"/>
              </a:xfrm>
            </p:grpSpPr>
            <p:sp>
              <p:nvSpPr>
                <p:cNvPr id="177" name="四角形: 角を丸くする 176">
                  <a:extLst>
                    <a:ext uri="{FF2B5EF4-FFF2-40B4-BE49-F238E27FC236}">
                      <a16:creationId xmlns:a16="http://schemas.microsoft.com/office/drawing/2014/main" id="{F16C54AA-978D-4936-B624-D02D74CCDE7F}"/>
                    </a:ext>
                  </a:extLst>
                </p:cNvPr>
                <p:cNvSpPr/>
                <p:nvPr/>
              </p:nvSpPr>
              <p:spPr>
                <a:xfrm>
                  <a:off x="282864" y="2470975"/>
                  <a:ext cx="6109222" cy="2952978"/>
                </a:xfrm>
                <a:prstGeom prst="roundRect">
                  <a:avLst>
                    <a:gd name="adj" fmla="val 4259"/>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フリーフォーム: 図形 177">
                  <a:extLst>
                    <a:ext uri="{FF2B5EF4-FFF2-40B4-BE49-F238E27FC236}">
                      <a16:creationId xmlns:a16="http://schemas.microsoft.com/office/drawing/2014/main" id="{0A55494F-C88B-479D-98FE-E0F752705F3C}"/>
                    </a:ext>
                  </a:extLst>
                </p:cNvPr>
                <p:cNvSpPr/>
                <p:nvPr/>
              </p:nvSpPr>
              <p:spPr>
                <a:xfrm rot="5400000">
                  <a:off x="236793" y="2503632"/>
                  <a:ext cx="637283" cy="56551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00" name="テキスト ボックス 99">
                <a:extLst>
                  <a:ext uri="{FF2B5EF4-FFF2-40B4-BE49-F238E27FC236}">
                    <a16:creationId xmlns:a16="http://schemas.microsoft.com/office/drawing/2014/main" id="{982CB0B1-0085-4712-AAE7-39F39ACB5278}"/>
                  </a:ext>
                </a:extLst>
              </p:cNvPr>
              <p:cNvSpPr txBox="1"/>
              <p:nvPr/>
            </p:nvSpPr>
            <p:spPr>
              <a:xfrm>
                <a:off x="839750" y="395491"/>
                <a:ext cx="5976040"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フリースクール　スタートライン</a:t>
                </a:r>
              </a:p>
            </p:txBody>
          </p:sp>
          <p:sp>
            <p:nvSpPr>
              <p:cNvPr id="101" name="四角形: 角を丸くする 100">
                <a:extLst>
                  <a:ext uri="{FF2B5EF4-FFF2-40B4-BE49-F238E27FC236}">
                    <a16:creationId xmlns:a16="http://schemas.microsoft.com/office/drawing/2014/main" id="{BFB4F705-32F4-4526-A052-31DC3E443B93}"/>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02" name="テキスト ボックス 101">
                <a:extLst>
                  <a:ext uri="{FF2B5EF4-FFF2-40B4-BE49-F238E27FC236}">
                    <a16:creationId xmlns:a16="http://schemas.microsoft.com/office/drawing/2014/main" id="{0FAAB74D-D467-4434-B396-33FC8317AFE6}"/>
                  </a:ext>
                </a:extLst>
              </p:cNvPr>
              <p:cNvSpPr txBox="1"/>
              <p:nvPr/>
            </p:nvSpPr>
            <p:spPr>
              <a:xfrm>
                <a:off x="1232978" y="1117063"/>
                <a:ext cx="249180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東大阪市西石切町</a:t>
                </a:r>
                <a:r>
                  <a:rPr kumimoji="1" lang="en-US" altLang="ja-JP" sz="1100" dirty="0">
                    <a:latin typeface="BIZ UDPゴシック" panose="020B0400000000000000" pitchFamily="50" charset="-128"/>
                    <a:ea typeface="BIZ UDPゴシック" panose="020B0400000000000000" pitchFamily="50" charset="-128"/>
                  </a:rPr>
                  <a:t>5-2-17</a:t>
                </a:r>
              </a:p>
              <a:p>
                <a:r>
                  <a:rPr kumimoji="1" lang="ja-JP" altLang="en-US" sz="1100" dirty="0">
                    <a:latin typeface="BIZ UDPゴシック" panose="020B0400000000000000" pitchFamily="50" charset="-128"/>
                    <a:ea typeface="BIZ UDPゴシック" panose="020B0400000000000000" pitchFamily="50" charset="-128"/>
                  </a:rPr>
                  <a:t>ルクソール石切</a:t>
                </a:r>
                <a:r>
                  <a:rPr kumimoji="1" lang="en-US" altLang="ja-JP" sz="1100" dirty="0">
                    <a:latin typeface="BIZ UDPゴシック" panose="020B0400000000000000" pitchFamily="50" charset="-128"/>
                    <a:ea typeface="BIZ UDPゴシック" panose="020B0400000000000000" pitchFamily="50" charset="-128"/>
                  </a:rPr>
                  <a:t>602</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03" name="四角形: 角を丸くする 102">
                <a:extLst>
                  <a:ext uri="{FF2B5EF4-FFF2-40B4-BE49-F238E27FC236}">
                    <a16:creationId xmlns:a16="http://schemas.microsoft.com/office/drawing/2014/main" id="{C86808A8-453E-48C6-B32B-96B806F2602C}"/>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04" name="テキスト ボックス 103">
                <a:extLst>
                  <a:ext uri="{FF2B5EF4-FFF2-40B4-BE49-F238E27FC236}">
                    <a16:creationId xmlns:a16="http://schemas.microsoft.com/office/drawing/2014/main" id="{0DAB7DC0-0D6C-4632-95A7-60BE6B1F26E4}"/>
                  </a:ext>
                </a:extLst>
              </p:cNvPr>
              <p:cNvSpPr txBox="1"/>
              <p:nvPr/>
            </p:nvSpPr>
            <p:spPr>
              <a:xfrm>
                <a:off x="4526863" y="1157188"/>
                <a:ext cx="2294468"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072-942-6300</a:t>
                </a:r>
              </a:p>
            </p:txBody>
          </p:sp>
          <p:sp>
            <p:nvSpPr>
              <p:cNvPr id="132" name="四角形: 角を丸くする 131">
                <a:extLst>
                  <a:ext uri="{FF2B5EF4-FFF2-40B4-BE49-F238E27FC236}">
                    <a16:creationId xmlns:a16="http://schemas.microsoft.com/office/drawing/2014/main" id="{96E9FEFF-EAB5-4CD6-9445-02E8041253C8}"/>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33" name="テキスト ボックス 132">
                <a:extLst>
                  <a:ext uri="{FF2B5EF4-FFF2-40B4-BE49-F238E27FC236}">
                    <a16:creationId xmlns:a16="http://schemas.microsoft.com/office/drawing/2014/main" id="{5644DD87-A188-4C71-B28F-5404190E5048}"/>
                  </a:ext>
                </a:extLst>
              </p:cNvPr>
              <p:cNvSpPr txBox="1"/>
              <p:nvPr/>
            </p:nvSpPr>
            <p:spPr>
              <a:xfrm>
                <a:off x="1212202" y="1516712"/>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2020</a:t>
                </a:r>
                <a:r>
                  <a:rPr kumimoji="1" lang="ja-JP" altLang="en-US" sz="1100" dirty="0">
                    <a:latin typeface="BIZ UDPゴシック" panose="020B0400000000000000" pitchFamily="50" charset="-128"/>
                    <a:ea typeface="BIZ UDPゴシック" panose="020B0400000000000000" pitchFamily="50" charset="-128"/>
                  </a:rPr>
                  <a:t>年</a:t>
                </a:r>
              </a:p>
            </p:txBody>
          </p:sp>
          <p:sp>
            <p:nvSpPr>
              <p:cNvPr id="134" name="四角形: 角を丸くする 133">
                <a:extLst>
                  <a:ext uri="{FF2B5EF4-FFF2-40B4-BE49-F238E27FC236}">
                    <a16:creationId xmlns:a16="http://schemas.microsoft.com/office/drawing/2014/main" id="{63C3A67A-FDED-418A-B4B8-A1E0EBF5C902}"/>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36" name="テキスト ボックス 135">
                <a:extLst>
                  <a:ext uri="{FF2B5EF4-FFF2-40B4-BE49-F238E27FC236}">
                    <a16:creationId xmlns:a16="http://schemas.microsoft.com/office/drawing/2014/main" id="{29CF015D-9ACC-4533-99A5-C3F83220E263}"/>
                  </a:ext>
                </a:extLst>
              </p:cNvPr>
              <p:cNvSpPr txBox="1"/>
              <p:nvPr/>
            </p:nvSpPr>
            <p:spPr>
              <a:xfrm>
                <a:off x="4573287" y="1495347"/>
                <a:ext cx="2284713" cy="261610"/>
              </a:xfrm>
              <a:prstGeom prst="rect">
                <a:avLst/>
              </a:prstGeom>
              <a:noFill/>
            </p:spPr>
            <p:txBody>
              <a:bodyPr wrap="square" rtlCol="0">
                <a:spAutoFit/>
              </a:bodyPr>
              <a:lstStyle/>
              <a:p>
                <a:endParaRPr kumimoji="1" lang="ja-JP" altLang="en-US" sz="1100" dirty="0">
                  <a:latin typeface="BIZ UDPゴシック" panose="020B0400000000000000" pitchFamily="50" charset="-128"/>
                  <a:ea typeface="BIZ UDPゴシック" panose="020B0400000000000000" pitchFamily="50" charset="-128"/>
                </a:endParaRPr>
              </a:p>
            </p:txBody>
          </p:sp>
          <p:sp>
            <p:nvSpPr>
              <p:cNvPr id="164" name="四角形: 角を丸くする 163">
                <a:extLst>
                  <a:ext uri="{FF2B5EF4-FFF2-40B4-BE49-F238E27FC236}">
                    <a16:creationId xmlns:a16="http://schemas.microsoft.com/office/drawing/2014/main" id="{9FA187A8-B9EC-42FA-B27B-78C593B13A30}"/>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65" name="テキスト ボックス 164">
                <a:extLst>
                  <a:ext uri="{FF2B5EF4-FFF2-40B4-BE49-F238E27FC236}">
                    <a16:creationId xmlns:a16="http://schemas.microsoft.com/office/drawing/2014/main" id="{8457662D-7009-475D-A23E-542C168149F9}"/>
                  </a:ext>
                </a:extLst>
              </p:cNvPr>
              <p:cNvSpPr txBox="1"/>
              <p:nvPr/>
            </p:nvSpPr>
            <p:spPr>
              <a:xfrm>
                <a:off x="1234091" y="1843659"/>
                <a:ext cx="2458736" cy="261610"/>
              </a:xfrm>
              <a:prstGeom prst="rect">
                <a:avLst/>
              </a:prstGeom>
              <a:noFill/>
            </p:spPr>
            <p:txBody>
              <a:bodyPr wrap="square" rtlCol="0">
                <a:spAutoFit/>
              </a:bodyPr>
              <a:lstStyle/>
              <a:p>
                <a:endParaRPr kumimoji="1" lang="ja-JP" altLang="en-US" sz="1100" dirty="0">
                  <a:latin typeface="BIZ UDPゴシック" panose="020B0400000000000000" pitchFamily="50" charset="-128"/>
                  <a:ea typeface="BIZ UDPゴシック" panose="020B0400000000000000" pitchFamily="50" charset="-128"/>
                </a:endParaRPr>
              </a:p>
            </p:txBody>
          </p:sp>
          <p:sp>
            <p:nvSpPr>
              <p:cNvPr id="166" name="四角形: 角を丸くする 165">
                <a:extLst>
                  <a:ext uri="{FF2B5EF4-FFF2-40B4-BE49-F238E27FC236}">
                    <a16:creationId xmlns:a16="http://schemas.microsoft.com/office/drawing/2014/main" id="{5424F004-14E3-4D92-9437-5E92A0AF314E}"/>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67" name="テキスト ボックス 166">
                <a:extLst>
                  <a:ext uri="{FF2B5EF4-FFF2-40B4-BE49-F238E27FC236}">
                    <a16:creationId xmlns:a16="http://schemas.microsoft.com/office/drawing/2014/main" id="{9EB023A3-9203-4DED-89C6-9DE50738C4EB}"/>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小学校１年生～中学校３年生</a:t>
                </a:r>
              </a:p>
            </p:txBody>
          </p:sp>
          <p:sp>
            <p:nvSpPr>
              <p:cNvPr id="168" name="四角形: 角を丸くする 167">
                <a:extLst>
                  <a:ext uri="{FF2B5EF4-FFF2-40B4-BE49-F238E27FC236}">
                    <a16:creationId xmlns:a16="http://schemas.microsoft.com/office/drawing/2014/main" id="{61FB5480-05A2-4028-A3ED-25D15226E5C3}"/>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69" name="テキスト ボックス 168">
                <a:extLst>
                  <a:ext uri="{FF2B5EF4-FFF2-40B4-BE49-F238E27FC236}">
                    <a16:creationId xmlns:a16="http://schemas.microsoft.com/office/drawing/2014/main" id="{7E250D43-43FC-4AA8-B77E-80E5444BD4F2}"/>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17</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分</a:t>
                </a:r>
              </a:p>
            </p:txBody>
          </p:sp>
          <p:sp>
            <p:nvSpPr>
              <p:cNvPr id="170" name="四角形: 角を丸くする 169">
                <a:extLst>
                  <a:ext uri="{FF2B5EF4-FFF2-40B4-BE49-F238E27FC236}">
                    <a16:creationId xmlns:a16="http://schemas.microsoft.com/office/drawing/2014/main" id="{B7A35935-2852-4CFA-81D6-BBD7F7119BC5}"/>
                  </a:ext>
                </a:extLst>
              </p:cNvPr>
              <p:cNvSpPr/>
              <p:nvPr/>
            </p:nvSpPr>
            <p:spPr>
              <a:xfrm>
                <a:off x="387802" y="276047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71" name="テキスト ボックス 170">
                <a:extLst>
                  <a:ext uri="{FF2B5EF4-FFF2-40B4-BE49-F238E27FC236}">
                    <a16:creationId xmlns:a16="http://schemas.microsoft.com/office/drawing/2014/main" id="{F3F348A5-A1D3-409F-8309-BE4DAEC3CC87}"/>
                  </a:ext>
                </a:extLst>
              </p:cNvPr>
              <p:cNvSpPr txBox="1"/>
              <p:nvPr/>
            </p:nvSpPr>
            <p:spPr>
              <a:xfrm>
                <a:off x="1225656" y="2759313"/>
                <a:ext cx="5508762" cy="261610"/>
              </a:xfrm>
              <a:prstGeom prst="rect">
                <a:avLst/>
              </a:prstGeom>
              <a:noFill/>
            </p:spPr>
            <p:txBody>
              <a:bodyPr wrap="square" rtlCol="0">
                <a:spAutoFit/>
              </a:bodyPr>
              <a:lstStyle/>
              <a:p>
                <a:endParaRPr kumimoji="1" lang="ja-JP" altLang="en-US" sz="1100" dirty="0">
                  <a:latin typeface="BIZ UDPゴシック" panose="020B0400000000000000" pitchFamily="50" charset="-128"/>
                  <a:ea typeface="BIZ UDPゴシック" panose="020B0400000000000000" pitchFamily="50" charset="-128"/>
                </a:endParaRPr>
              </a:p>
            </p:txBody>
          </p:sp>
          <p:grpSp>
            <p:nvGrpSpPr>
              <p:cNvPr id="172" name="グループ化 171">
                <a:extLst>
                  <a:ext uri="{FF2B5EF4-FFF2-40B4-BE49-F238E27FC236}">
                    <a16:creationId xmlns:a16="http://schemas.microsoft.com/office/drawing/2014/main" id="{077F3F3F-6987-4BD5-940C-4246C06C8A3E}"/>
                  </a:ext>
                </a:extLst>
              </p:cNvPr>
              <p:cNvGrpSpPr/>
              <p:nvPr/>
            </p:nvGrpSpPr>
            <p:grpSpPr>
              <a:xfrm>
                <a:off x="883029" y="835007"/>
                <a:ext cx="3629664" cy="239644"/>
                <a:chOff x="883029" y="865610"/>
                <a:chExt cx="3629664" cy="239644"/>
              </a:xfrm>
            </p:grpSpPr>
            <p:sp>
              <p:nvSpPr>
                <p:cNvPr id="173" name="四角形: 角を丸くする 172">
                  <a:extLst>
                    <a:ext uri="{FF2B5EF4-FFF2-40B4-BE49-F238E27FC236}">
                      <a16:creationId xmlns:a16="http://schemas.microsoft.com/office/drawing/2014/main" id="{E79F2BA2-E60A-4ED3-A753-17DE1980AB17}"/>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174" name="四角形: 角を丸くする 173">
                  <a:extLst>
                    <a:ext uri="{FF2B5EF4-FFF2-40B4-BE49-F238E27FC236}">
                      <a16:creationId xmlns:a16="http://schemas.microsoft.com/office/drawing/2014/main" id="{7D5CEFA4-5509-4DD5-96C1-FB3EF567B0BD}"/>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175" name="四角形: 角を丸くする 174">
                  <a:extLst>
                    <a:ext uri="{FF2B5EF4-FFF2-40B4-BE49-F238E27FC236}">
                      <a16:creationId xmlns:a16="http://schemas.microsoft.com/office/drawing/2014/main" id="{31F37DB3-A9A3-4BE6-9E52-313E7F9A125B}"/>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176" name="四角形: 角を丸くする 175">
                  <a:extLst>
                    <a:ext uri="{FF2B5EF4-FFF2-40B4-BE49-F238E27FC236}">
                      <a16:creationId xmlns:a16="http://schemas.microsoft.com/office/drawing/2014/main" id="{0343C2D4-D754-4649-B7CB-6EC22F69A701}"/>
                    </a:ext>
                  </a:extLst>
                </p:cNvPr>
                <p:cNvSpPr/>
                <p:nvPr/>
              </p:nvSpPr>
              <p:spPr>
                <a:xfrm>
                  <a:off x="3632236" y="865610"/>
                  <a:ext cx="880457" cy="234780"/>
                </a:xfrm>
                <a:prstGeom prst="roundRect">
                  <a:avLst>
                    <a:gd name="adj" fmla="val 500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訪問支援</a:t>
                  </a:r>
                </a:p>
              </p:txBody>
            </p:sp>
          </p:grpSp>
        </p:grpSp>
        <p:sp>
          <p:nvSpPr>
            <p:cNvPr id="98" name="テキスト ボックス 97">
              <a:extLst>
                <a:ext uri="{FF2B5EF4-FFF2-40B4-BE49-F238E27FC236}">
                  <a16:creationId xmlns:a16="http://schemas.microsoft.com/office/drawing/2014/main" id="{DDF4C747-C6E4-47D0-804A-79CD4B42ADED}"/>
                </a:ext>
              </a:extLst>
            </p:cNvPr>
            <p:cNvSpPr txBox="1"/>
            <p:nvPr/>
          </p:nvSpPr>
          <p:spPr>
            <a:xfrm>
              <a:off x="238928" y="439713"/>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㊱</a:t>
              </a:r>
            </a:p>
          </p:txBody>
        </p:sp>
      </p:grpSp>
      <p:sp>
        <p:nvSpPr>
          <p:cNvPr id="179" name="テキスト ボックス 178">
            <a:extLst>
              <a:ext uri="{FF2B5EF4-FFF2-40B4-BE49-F238E27FC236}">
                <a16:creationId xmlns:a16="http://schemas.microsoft.com/office/drawing/2014/main" id="{9EDE1A9C-0AF4-4637-9772-D8B0DECAE90E}"/>
              </a:ext>
            </a:extLst>
          </p:cNvPr>
          <p:cNvSpPr txBox="1"/>
          <p:nvPr/>
        </p:nvSpPr>
        <p:spPr>
          <a:xfrm>
            <a:off x="1108992" y="7980225"/>
            <a:ext cx="2362619" cy="415498"/>
          </a:xfrm>
          <a:prstGeom prst="rect">
            <a:avLst/>
          </a:prstGeom>
          <a:noFill/>
        </p:spPr>
        <p:txBody>
          <a:bodyPr wrap="square">
            <a:spAutoFit/>
          </a:bodyPr>
          <a:lstStyle/>
          <a:p>
            <a:r>
              <a:rPr lang="ja-JP" altLang="en-US" sz="1050" dirty="0">
                <a:latin typeface="BIZ UDPゴシック" panose="020B0400000000000000" pitchFamily="50" charset="-128"/>
                <a:ea typeface="BIZ UDPゴシック" panose="020B0400000000000000" pitchFamily="50" charset="-128"/>
              </a:rPr>
              <a:t>世帯所得</a:t>
            </a:r>
            <a:r>
              <a:rPr lang="en-US" altLang="ja-JP" sz="1050" dirty="0">
                <a:latin typeface="BIZ UDPゴシック" panose="020B0400000000000000" pitchFamily="50" charset="-128"/>
                <a:ea typeface="BIZ UDPゴシック" panose="020B0400000000000000" pitchFamily="50" charset="-128"/>
              </a:rPr>
              <a:t>890</a:t>
            </a:r>
            <a:r>
              <a:rPr lang="ja-JP" altLang="en-US" sz="1050" dirty="0">
                <a:latin typeface="BIZ UDPゴシック" panose="020B0400000000000000" pitchFamily="50" charset="-128"/>
                <a:ea typeface="BIZ UDPゴシック" panose="020B0400000000000000" pitchFamily="50" charset="-128"/>
              </a:rPr>
              <a:t>万円（年）まで</a:t>
            </a:r>
            <a:endParaRPr lang="en-US" altLang="ja-JP" sz="1050" dirty="0">
              <a:latin typeface="BIZ UDPゴシック" panose="020B0400000000000000" pitchFamily="50" charset="-128"/>
              <a:ea typeface="BIZ UDPゴシック" panose="020B0400000000000000" pitchFamily="50" charset="-128"/>
            </a:endParaRPr>
          </a:p>
          <a:p>
            <a:r>
              <a:rPr lang="en-US" altLang="ja-JP" sz="1050" dirty="0">
                <a:latin typeface="BIZ UDPゴシック" panose="020B0400000000000000" pitchFamily="50" charset="-128"/>
                <a:ea typeface="BIZ UDPゴシック" panose="020B0400000000000000" pitchFamily="50" charset="-128"/>
              </a:rPr>
              <a:t>4,600</a:t>
            </a:r>
            <a:r>
              <a:rPr lang="ja-JP" altLang="en-US" sz="1050" dirty="0">
                <a:latin typeface="BIZ UDPゴシック" panose="020B0400000000000000" pitchFamily="50" charset="-128"/>
                <a:ea typeface="BIZ UDPゴシック" panose="020B0400000000000000" pitchFamily="50" charset="-128"/>
              </a:rPr>
              <a:t>円</a:t>
            </a:r>
          </a:p>
        </p:txBody>
      </p:sp>
      <p:sp>
        <p:nvSpPr>
          <p:cNvPr id="180" name="テキスト ボックス 179">
            <a:extLst>
              <a:ext uri="{FF2B5EF4-FFF2-40B4-BE49-F238E27FC236}">
                <a16:creationId xmlns:a16="http://schemas.microsoft.com/office/drawing/2014/main" id="{B246B300-B9C8-4A9E-9247-16CB6230FFF4}"/>
              </a:ext>
            </a:extLst>
          </p:cNvPr>
          <p:cNvSpPr txBox="1"/>
          <p:nvPr/>
        </p:nvSpPr>
        <p:spPr>
          <a:xfrm>
            <a:off x="4455453" y="7617120"/>
            <a:ext cx="3579540" cy="261610"/>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藤橋　喜世子</a:t>
            </a:r>
          </a:p>
        </p:txBody>
      </p:sp>
      <p:pic>
        <p:nvPicPr>
          <p:cNvPr id="4" name="図 3">
            <a:extLst>
              <a:ext uri="{FF2B5EF4-FFF2-40B4-BE49-F238E27FC236}">
                <a16:creationId xmlns:a16="http://schemas.microsoft.com/office/drawing/2014/main" id="{5F6E56F6-6B6E-436C-8E0F-455161972077}"/>
              </a:ext>
            </a:extLst>
          </p:cNvPr>
          <p:cNvPicPr>
            <a:picLocks noChangeAspect="1"/>
          </p:cNvPicPr>
          <p:nvPr/>
        </p:nvPicPr>
        <p:blipFill>
          <a:blip r:embed="rId2"/>
          <a:stretch>
            <a:fillRect/>
          </a:stretch>
        </p:blipFill>
        <p:spPr>
          <a:xfrm>
            <a:off x="5769938" y="267269"/>
            <a:ext cx="627749" cy="627749"/>
          </a:xfrm>
          <a:prstGeom prst="rect">
            <a:avLst/>
          </a:prstGeom>
          <a:ln>
            <a:solidFill>
              <a:schemeClr val="tx1"/>
            </a:solidFill>
          </a:ln>
        </p:spPr>
      </p:pic>
      <p:pic>
        <p:nvPicPr>
          <p:cNvPr id="7" name="図 6">
            <a:extLst>
              <a:ext uri="{FF2B5EF4-FFF2-40B4-BE49-F238E27FC236}">
                <a16:creationId xmlns:a16="http://schemas.microsoft.com/office/drawing/2014/main" id="{D71B1371-D42A-40DA-AF55-E02DF1C8F135}"/>
              </a:ext>
            </a:extLst>
          </p:cNvPr>
          <p:cNvPicPr>
            <a:picLocks noChangeAspect="1"/>
          </p:cNvPicPr>
          <p:nvPr/>
        </p:nvPicPr>
        <p:blipFill>
          <a:blip r:embed="rId3"/>
          <a:stretch>
            <a:fillRect/>
          </a:stretch>
        </p:blipFill>
        <p:spPr>
          <a:xfrm>
            <a:off x="5738178" y="3456476"/>
            <a:ext cx="627749" cy="627749"/>
          </a:xfrm>
          <a:prstGeom prst="rect">
            <a:avLst/>
          </a:prstGeom>
          <a:ln>
            <a:solidFill>
              <a:schemeClr val="tx1"/>
            </a:solidFill>
          </a:ln>
        </p:spPr>
      </p:pic>
      <p:pic>
        <p:nvPicPr>
          <p:cNvPr id="9" name="図 8">
            <a:extLst>
              <a:ext uri="{FF2B5EF4-FFF2-40B4-BE49-F238E27FC236}">
                <a16:creationId xmlns:a16="http://schemas.microsoft.com/office/drawing/2014/main" id="{E1DF22EF-47DB-4EE1-B84A-A174E5A098D3}"/>
              </a:ext>
            </a:extLst>
          </p:cNvPr>
          <p:cNvPicPr>
            <a:picLocks noChangeAspect="1"/>
          </p:cNvPicPr>
          <p:nvPr/>
        </p:nvPicPr>
        <p:blipFill>
          <a:blip r:embed="rId4"/>
          <a:stretch>
            <a:fillRect/>
          </a:stretch>
        </p:blipFill>
        <p:spPr>
          <a:xfrm>
            <a:off x="5698398" y="6650411"/>
            <a:ext cx="607142" cy="607142"/>
          </a:xfrm>
          <a:prstGeom prst="rect">
            <a:avLst/>
          </a:prstGeom>
          <a:ln>
            <a:solidFill>
              <a:schemeClr val="tx1"/>
            </a:solidFill>
          </a:ln>
        </p:spPr>
      </p:pic>
    </p:spTree>
    <p:extLst>
      <p:ext uri="{BB962C8B-B14F-4D97-AF65-F5344CB8AC3E}">
        <p14:creationId xmlns:p14="http://schemas.microsoft.com/office/powerpoint/2010/main" val="353869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グループ化 70">
            <a:extLst>
              <a:ext uri="{FF2B5EF4-FFF2-40B4-BE49-F238E27FC236}">
                <a16:creationId xmlns:a16="http://schemas.microsoft.com/office/drawing/2014/main" id="{93D30FF5-BD28-4B01-AC39-1FBCA15204C3}"/>
              </a:ext>
            </a:extLst>
          </p:cNvPr>
          <p:cNvGrpSpPr/>
          <p:nvPr/>
        </p:nvGrpSpPr>
        <p:grpSpPr>
          <a:xfrm>
            <a:off x="74428" y="127185"/>
            <a:ext cx="6780775" cy="3132000"/>
            <a:chOff x="300789" y="401050"/>
            <a:chExt cx="6560006" cy="3132000"/>
          </a:xfrm>
        </p:grpSpPr>
        <p:grpSp>
          <p:nvGrpSpPr>
            <p:cNvPr id="41" name="グループ化 40">
              <a:extLst>
                <a:ext uri="{FF2B5EF4-FFF2-40B4-BE49-F238E27FC236}">
                  <a16:creationId xmlns:a16="http://schemas.microsoft.com/office/drawing/2014/main" id="{D0447D49-A98D-4753-BE7A-240BBB039B49}"/>
                </a:ext>
              </a:extLst>
            </p:cNvPr>
            <p:cNvGrpSpPr/>
            <p:nvPr/>
          </p:nvGrpSpPr>
          <p:grpSpPr>
            <a:xfrm>
              <a:off x="300791" y="401050"/>
              <a:ext cx="6560004" cy="3132000"/>
              <a:chOff x="300791" y="401050"/>
              <a:chExt cx="6560004" cy="3132000"/>
            </a:xfrm>
          </p:grpSpPr>
          <p:grpSp>
            <p:nvGrpSpPr>
              <p:cNvPr id="13" name="グループ化 12">
                <a:extLst>
                  <a:ext uri="{FF2B5EF4-FFF2-40B4-BE49-F238E27FC236}">
                    <a16:creationId xmlns:a16="http://schemas.microsoft.com/office/drawing/2014/main" id="{5688849B-8C13-435B-B1FD-9A5A1685363C}"/>
                  </a:ext>
                </a:extLst>
              </p:cNvPr>
              <p:cNvGrpSpPr/>
              <p:nvPr/>
            </p:nvGrpSpPr>
            <p:grpSpPr>
              <a:xfrm>
                <a:off x="300791" y="401050"/>
                <a:ext cx="6490704" cy="3132000"/>
                <a:chOff x="332875" y="2462462"/>
                <a:chExt cx="6085551" cy="2952976"/>
              </a:xfrm>
            </p:grpSpPr>
            <p:sp>
              <p:nvSpPr>
                <p:cNvPr id="11" name="四角形: 角を丸くする 10">
                  <a:extLst>
                    <a:ext uri="{FF2B5EF4-FFF2-40B4-BE49-F238E27FC236}">
                      <a16:creationId xmlns:a16="http://schemas.microsoft.com/office/drawing/2014/main" id="{AA68AE01-B699-4620-B57C-9A3E29187DDF}"/>
                    </a:ext>
                  </a:extLst>
                </p:cNvPr>
                <p:cNvSpPr/>
                <p:nvPr/>
              </p:nvSpPr>
              <p:spPr>
                <a:xfrm>
                  <a:off x="332875" y="2462462"/>
                  <a:ext cx="6085551" cy="2952976"/>
                </a:xfrm>
                <a:prstGeom prst="roundRect">
                  <a:avLst>
                    <a:gd name="adj" fmla="val 42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D030DFBE-7995-4A4A-885C-892B2D95D868}"/>
                    </a:ext>
                  </a:extLst>
                </p:cNvPr>
                <p:cNvSpPr/>
                <p:nvPr/>
              </p:nvSpPr>
              <p:spPr>
                <a:xfrm rot="5400000">
                  <a:off x="294859" y="2500482"/>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5" name="テキスト ボックス 14">
                <a:extLst>
                  <a:ext uri="{FF2B5EF4-FFF2-40B4-BE49-F238E27FC236}">
                    <a16:creationId xmlns:a16="http://schemas.microsoft.com/office/drawing/2014/main" id="{D747B0E7-4170-4B04-B203-A8BE09A8765E}"/>
                  </a:ext>
                </a:extLst>
              </p:cNvPr>
              <p:cNvSpPr txBox="1"/>
              <p:nvPr/>
            </p:nvSpPr>
            <p:spPr>
              <a:xfrm>
                <a:off x="883029" y="425374"/>
                <a:ext cx="4680856"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フリースクール　</a:t>
                </a:r>
                <a:r>
                  <a:rPr kumimoji="1" lang="en-US" altLang="ja-JP" dirty="0">
                    <a:latin typeface="BIZ UDPゴシック" panose="020B0400000000000000" pitchFamily="50" charset="-128"/>
                    <a:ea typeface="BIZ UDPゴシック" panose="020B0400000000000000" pitchFamily="50" charset="-128"/>
                  </a:rPr>
                  <a:t>TANE</a:t>
                </a:r>
                <a:r>
                  <a:rPr kumimoji="1" lang="ja-JP" altLang="en-US" dirty="0">
                    <a:latin typeface="BIZ UDPゴシック" panose="020B0400000000000000" pitchFamily="50" charset="-128"/>
                    <a:ea typeface="BIZ UDPゴシック" panose="020B0400000000000000" pitchFamily="50" charset="-128"/>
                  </a:rPr>
                  <a:t>（たね）</a:t>
                </a:r>
              </a:p>
            </p:txBody>
          </p:sp>
          <p:sp>
            <p:nvSpPr>
              <p:cNvPr id="16" name="四角形: 角を丸くする 15">
                <a:extLst>
                  <a:ext uri="{FF2B5EF4-FFF2-40B4-BE49-F238E27FC236}">
                    <a16:creationId xmlns:a16="http://schemas.microsoft.com/office/drawing/2014/main" id="{4397BC01-1FD2-41C3-9831-795D4665AEE3}"/>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7" name="テキスト ボックス 16">
                <a:extLst>
                  <a:ext uri="{FF2B5EF4-FFF2-40B4-BE49-F238E27FC236}">
                    <a16:creationId xmlns:a16="http://schemas.microsoft.com/office/drawing/2014/main" id="{5D0D237B-3B7C-47A2-A546-4353F2F22442}"/>
                  </a:ext>
                </a:extLst>
              </p:cNvPr>
              <p:cNvSpPr txBox="1"/>
              <p:nvPr/>
            </p:nvSpPr>
            <p:spPr>
              <a:xfrm>
                <a:off x="1186820" y="1156031"/>
                <a:ext cx="2436709"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東大阪市鷹殿町</a:t>
                </a:r>
                <a:r>
                  <a:rPr kumimoji="1" lang="en-US" altLang="ja-JP" sz="1100" dirty="0">
                    <a:latin typeface="BIZ UDPゴシック" panose="020B0400000000000000" pitchFamily="50" charset="-128"/>
                    <a:ea typeface="BIZ UDPゴシック" panose="020B0400000000000000" pitchFamily="50" charset="-128"/>
                  </a:rPr>
                  <a:t>19-2</a:t>
                </a:r>
                <a:r>
                  <a:rPr kumimoji="1" lang="ja-JP" altLang="en-US" sz="1100" dirty="0">
                    <a:latin typeface="BIZ UDPゴシック" panose="020B0400000000000000" pitchFamily="50" charset="-128"/>
                    <a:ea typeface="BIZ UDPゴシック" panose="020B0400000000000000" pitchFamily="50" charset="-128"/>
                  </a:rPr>
                  <a:t>　大倉ビル１</a:t>
                </a:r>
                <a:r>
                  <a:rPr kumimoji="1" lang="en-US" altLang="ja-JP" sz="1100" dirty="0">
                    <a:latin typeface="BIZ UDPゴシック" panose="020B0400000000000000" pitchFamily="50" charset="-128"/>
                    <a:ea typeface="BIZ UDPゴシック" panose="020B0400000000000000" pitchFamily="50" charset="-128"/>
                  </a:rPr>
                  <a:t>F</a:t>
                </a:r>
              </a:p>
              <a:p>
                <a:r>
                  <a:rPr kumimoji="1" lang="ja-JP" altLang="en-US" sz="1100" dirty="0">
                    <a:latin typeface="BIZ UDPゴシック" panose="020B0400000000000000" pitchFamily="50" charset="-128"/>
                    <a:ea typeface="BIZ UDPゴシック" panose="020B0400000000000000" pitchFamily="50" charset="-128"/>
                  </a:rPr>
                  <a:t>珈琲とコインランドリーのお店ハレ内</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7313BD9B-ECDF-4D38-B441-47DDDBFEDF44}"/>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9" name="テキスト ボックス 18">
                <a:extLst>
                  <a:ext uri="{FF2B5EF4-FFF2-40B4-BE49-F238E27FC236}">
                    <a16:creationId xmlns:a16="http://schemas.microsoft.com/office/drawing/2014/main" id="{61C48864-0C5B-41AB-A0F0-12B4DDE68854}"/>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0729-20-7115</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6B5C2B58-0E89-4BC3-8314-08BC138A02B2}"/>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C9E6D3B9-E9CA-436B-AAF4-8FB024E7045F}"/>
                  </a:ext>
                </a:extLst>
              </p:cNvPr>
              <p:cNvSpPr txBox="1"/>
              <p:nvPr/>
            </p:nvSpPr>
            <p:spPr>
              <a:xfrm>
                <a:off x="1220074" y="1527533"/>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2023</a:t>
                </a:r>
                <a:r>
                  <a:rPr kumimoji="1" lang="ja-JP" altLang="en-US" sz="1100" dirty="0">
                    <a:latin typeface="BIZ UDPゴシック" panose="020B0400000000000000" pitchFamily="50" charset="-128"/>
                    <a:ea typeface="BIZ UDPゴシック" panose="020B0400000000000000" pitchFamily="50" charset="-128"/>
                  </a:rPr>
                  <a:t>年４月</a:t>
                </a:r>
              </a:p>
            </p:txBody>
          </p:sp>
          <p:sp>
            <p:nvSpPr>
              <p:cNvPr id="24" name="四角形: 角を丸くする 23">
                <a:extLst>
                  <a:ext uri="{FF2B5EF4-FFF2-40B4-BE49-F238E27FC236}">
                    <a16:creationId xmlns:a16="http://schemas.microsoft.com/office/drawing/2014/main" id="{C016D8E0-64F0-40B1-8364-A0B62B3DF92A}"/>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23617DDE-D84A-4B3A-B91F-E6E69F5F90F4}"/>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森本　邦裕</a:t>
                </a:r>
              </a:p>
            </p:txBody>
          </p:sp>
          <p:sp>
            <p:nvSpPr>
              <p:cNvPr id="26" name="四角形: 角を丸くする 25">
                <a:extLst>
                  <a:ext uri="{FF2B5EF4-FFF2-40B4-BE49-F238E27FC236}">
                    <a16:creationId xmlns:a16="http://schemas.microsoft.com/office/drawing/2014/main" id="{8120460C-2807-4E23-B2C7-8967E3F9ADC2}"/>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BE976873-1704-449B-9A8D-C1F85B7A38F6}"/>
                  </a:ext>
                </a:extLst>
              </p:cNvPr>
              <p:cNvSpPr txBox="1"/>
              <p:nvPr/>
            </p:nvSpPr>
            <p:spPr>
              <a:xfrm>
                <a:off x="1220821" y="1865710"/>
                <a:ext cx="2458736"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入学金：</a:t>
                </a:r>
                <a:r>
                  <a:rPr kumimoji="1" lang="en-US" altLang="ja-JP" sz="1100" dirty="0">
                    <a:latin typeface="BIZ UDPゴシック" panose="020B0400000000000000" pitchFamily="50" charset="-128"/>
                    <a:ea typeface="BIZ UDPゴシック" panose="020B0400000000000000" pitchFamily="50" charset="-128"/>
                  </a:rPr>
                  <a:t>10,000</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rPr>
                  <a:t>日</a:t>
                </a:r>
                <a:r>
                  <a:rPr kumimoji="1" lang="en-US" altLang="ja-JP" sz="1100" dirty="0">
                    <a:latin typeface="BIZ UDPゴシック" panose="020B0400000000000000" pitchFamily="50" charset="-128"/>
                    <a:ea typeface="BIZ UDPゴシック" panose="020B0400000000000000" pitchFamily="50" charset="-128"/>
                  </a:rPr>
                  <a:t>3,000</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月額割引コースや兄弟割引等あり</a:t>
                </a:r>
              </a:p>
            </p:txBody>
          </p:sp>
          <p:sp>
            <p:nvSpPr>
              <p:cNvPr id="28" name="四角形: 角を丸くする 27">
                <a:extLst>
                  <a:ext uri="{FF2B5EF4-FFF2-40B4-BE49-F238E27FC236}">
                    <a16:creationId xmlns:a16="http://schemas.microsoft.com/office/drawing/2014/main" id="{72EB63E4-8950-48DB-9391-DCF8B4B37724}"/>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E155029D-0EA3-409B-9FCB-27DE2A24A57E}"/>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小学生・中学生</a:t>
                </a:r>
              </a:p>
            </p:txBody>
          </p:sp>
          <p:sp>
            <p:nvSpPr>
              <p:cNvPr id="30" name="四角形: 角を丸くする 29">
                <a:extLst>
                  <a:ext uri="{FF2B5EF4-FFF2-40B4-BE49-F238E27FC236}">
                    <a16:creationId xmlns:a16="http://schemas.microsoft.com/office/drawing/2014/main" id="{37F8A8B6-8D5F-405F-A28E-374CCCC5070E}"/>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4A3DB430-12B3-40F5-92AC-A147CA09D6B6}"/>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月・火・水曜日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９時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15</a:t>
                </a:r>
                <a:r>
                  <a:rPr kumimoji="1" lang="ja-JP" altLang="en-US" sz="1100" dirty="0">
                    <a:latin typeface="BIZ UDPゴシック" panose="020B0400000000000000" pitchFamily="50" charset="-128"/>
                    <a:ea typeface="BIZ UDPゴシック" panose="020B0400000000000000" pitchFamily="50" charset="-128"/>
                  </a:rPr>
                  <a:t>時０</a:t>
                </a:r>
                <a:r>
                  <a:rPr kumimoji="1" lang="en-US" altLang="ja-JP" sz="1100" dirty="0">
                    <a:latin typeface="BIZ UDPゴシック" panose="020B0400000000000000" pitchFamily="50" charset="-128"/>
                    <a:ea typeface="BIZ UDPゴシック" panose="020B0400000000000000" pitchFamily="50" charset="-128"/>
                  </a:rPr>
                  <a:t>0</a:t>
                </a:r>
                <a:r>
                  <a:rPr kumimoji="1" lang="ja-JP" altLang="en-US" sz="1100" dirty="0">
                    <a:latin typeface="BIZ UDPゴシック" panose="020B0400000000000000" pitchFamily="50" charset="-128"/>
                    <a:ea typeface="BIZ UDPゴシック" panose="020B0400000000000000" pitchFamily="50" charset="-128"/>
                  </a:rPr>
                  <a:t>分</a:t>
                </a:r>
              </a:p>
            </p:txBody>
          </p:sp>
          <p:sp>
            <p:nvSpPr>
              <p:cNvPr id="34" name="四角形: 角を丸くする 33">
                <a:extLst>
                  <a:ext uri="{FF2B5EF4-FFF2-40B4-BE49-F238E27FC236}">
                    <a16:creationId xmlns:a16="http://schemas.microsoft.com/office/drawing/2014/main" id="{7C8AE229-9773-4DA2-BAA4-52DE3D9E4628}"/>
                  </a:ext>
                </a:extLst>
              </p:cNvPr>
              <p:cNvSpPr/>
              <p:nvPr/>
            </p:nvSpPr>
            <p:spPr>
              <a:xfrm>
                <a:off x="416471" y="278909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64DEFB3B-AC32-4CE3-9B28-E10499283662}"/>
                  </a:ext>
                </a:extLst>
              </p:cNvPr>
              <p:cNvSpPr txBox="1"/>
              <p:nvPr/>
            </p:nvSpPr>
            <p:spPr>
              <a:xfrm>
                <a:off x="1175750" y="2766005"/>
                <a:ext cx="5034154"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学校連携可能</a:t>
                </a:r>
                <a:endParaRPr kumimoji="1" lang="en-US" altLang="ja-JP" sz="1100" dirty="0">
                  <a:latin typeface="BIZ UDPゴシック" panose="020B0400000000000000" pitchFamily="50" charset="-128"/>
                  <a:ea typeface="BIZ UDPゴシック" panose="020B0400000000000000" pitchFamily="50" charset="-128"/>
                </a:endParaRPr>
              </a:p>
            </p:txBody>
          </p:sp>
          <p:grpSp>
            <p:nvGrpSpPr>
              <p:cNvPr id="40" name="グループ化 39">
                <a:extLst>
                  <a:ext uri="{FF2B5EF4-FFF2-40B4-BE49-F238E27FC236}">
                    <a16:creationId xmlns:a16="http://schemas.microsoft.com/office/drawing/2014/main" id="{211B97A7-BA03-4C79-9836-78C935FD4E42}"/>
                  </a:ext>
                </a:extLst>
              </p:cNvPr>
              <p:cNvGrpSpPr/>
              <p:nvPr/>
            </p:nvGrpSpPr>
            <p:grpSpPr>
              <a:xfrm>
                <a:off x="883029" y="835007"/>
                <a:ext cx="3629664" cy="239644"/>
                <a:chOff x="883029" y="865610"/>
                <a:chExt cx="3629664" cy="239644"/>
              </a:xfrm>
            </p:grpSpPr>
            <p:sp>
              <p:nvSpPr>
                <p:cNvPr id="36" name="四角形: 角を丸くする 35">
                  <a:extLst>
                    <a:ext uri="{FF2B5EF4-FFF2-40B4-BE49-F238E27FC236}">
                      <a16:creationId xmlns:a16="http://schemas.microsoft.com/office/drawing/2014/main" id="{56A7E432-B832-4779-8C41-C5F786F5962F}"/>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37" name="四角形: 角を丸くする 36">
                  <a:extLst>
                    <a:ext uri="{FF2B5EF4-FFF2-40B4-BE49-F238E27FC236}">
                      <a16:creationId xmlns:a16="http://schemas.microsoft.com/office/drawing/2014/main" id="{C025EFED-3798-4B9B-B561-20916DEB9768}"/>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38" name="四角形: 角を丸くする 37">
                  <a:extLst>
                    <a:ext uri="{FF2B5EF4-FFF2-40B4-BE49-F238E27FC236}">
                      <a16:creationId xmlns:a16="http://schemas.microsoft.com/office/drawing/2014/main" id="{6B1F30D9-FAA6-4875-BBAE-C11BBC41A720}"/>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39" name="四角形: 角を丸くする 38">
                  <a:extLst>
                    <a:ext uri="{FF2B5EF4-FFF2-40B4-BE49-F238E27FC236}">
                      <a16:creationId xmlns:a16="http://schemas.microsoft.com/office/drawing/2014/main" id="{C516201B-FDF2-4A22-8F37-E801430454B0}"/>
                    </a:ext>
                  </a:extLst>
                </p:cNvPr>
                <p:cNvSpPr/>
                <p:nvPr/>
              </p:nvSpPr>
              <p:spPr>
                <a:xfrm>
                  <a:off x="3632236" y="865610"/>
                  <a:ext cx="880457" cy="234780"/>
                </a:xfrm>
                <a:prstGeom prst="roundRect">
                  <a:avLst>
                    <a:gd name="adj" fmla="val 500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訪問支援</a:t>
                  </a:r>
                </a:p>
              </p:txBody>
            </p:sp>
          </p:grpSp>
        </p:grpSp>
        <p:sp>
          <p:nvSpPr>
            <p:cNvPr id="14" name="テキスト ボックス 13">
              <a:extLst>
                <a:ext uri="{FF2B5EF4-FFF2-40B4-BE49-F238E27FC236}">
                  <a16:creationId xmlns:a16="http://schemas.microsoft.com/office/drawing/2014/main" id="{57EB0A09-0C80-4971-8EDC-4AB928EB22E3}"/>
                </a:ext>
              </a:extLst>
            </p:cNvPr>
            <p:cNvSpPr txBox="1"/>
            <p:nvPr/>
          </p:nvSpPr>
          <p:spPr>
            <a:xfrm>
              <a:off x="300789" y="437838"/>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㊲</a:t>
              </a:r>
            </a:p>
          </p:txBody>
        </p:sp>
      </p:grpSp>
      <p:grpSp>
        <p:nvGrpSpPr>
          <p:cNvPr id="93" name="グループ化 92">
            <a:extLst>
              <a:ext uri="{FF2B5EF4-FFF2-40B4-BE49-F238E27FC236}">
                <a16:creationId xmlns:a16="http://schemas.microsoft.com/office/drawing/2014/main" id="{AC7AE5B4-6C8E-4E08-9618-F01480C14FD1}"/>
              </a:ext>
            </a:extLst>
          </p:cNvPr>
          <p:cNvGrpSpPr/>
          <p:nvPr/>
        </p:nvGrpSpPr>
        <p:grpSpPr>
          <a:xfrm>
            <a:off x="57639" y="3333317"/>
            <a:ext cx="6820053" cy="3133886"/>
            <a:chOff x="238928" y="408193"/>
            <a:chExt cx="6640994" cy="3133886"/>
          </a:xfrm>
        </p:grpSpPr>
        <p:grpSp>
          <p:nvGrpSpPr>
            <p:cNvPr id="105" name="グループ化 104">
              <a:extLst>
                <a:ext uri="{FF2B5EF4-FFF2-40B4-BE49-F238E27FC236}">
                  <a16:creationId xmlns:a16="http://schemas.microsoft.com/office/drawing/2014/main" id="{01C61BEE-2530-4BE4-AD3E-9BFC5793BAB6}"/>
                </a:ext>
              </a:extLst>
            </p:cNvPr>
            <p:cNvGrpSpPr/>
            <p:nvPr/>
          </p:nvGrpSpPr>
          <p:grpSpPr>
            <a:xfrm>
              <a:off x="247450" y="408193"/>
              <a:ext cx="6632472" cy="3133886"/>
              <a:chOff x="247450" y="408193"/>
              <a:chExt cx="6632472" cy="3133886"/>
            </a:xfrm>
          </p:grpSpPr>
          <p:grpSp>
            <p:nvGrpSpPr>
              <p:cNvPr id="107" name="グループ化 106">
                <a:extLst>
                  <a:ext uri="{FF2B5EF4-FFF2-40B4-BE49-F238E27FC236}">
                    <a16:creationId xmlns:a16="http://schemas.microsoft.com/office/drawing/2014/main" id="{5434A74A-8E97-4BC0-9C37-5C60B5C5B5CF}"/>
                  </a:ext>
                </a:extLst>
              </p:cNvPr>
              <p:cNvGrpSpPr/>
              <p:nvPr/>
            </p:nvGrpSpPr>
            <p:grpSpPr>
              <a:xfrm>
                <a:off x="247450" y="408193"/>
                <a:ext cx="6515951" cy="3133886"/>
                <a:chOff x="282864" y="2469197"/>
                <a:chExt cx="6109222" cy="2954756"/>
              </a:xfrm>
            </p:grpSpPr>
            <p:sp>
              <p:nvSpPr>
                <p:cNvPr id="130" name="四角形: 角を丸くする 129">
                  <a:extLst>
                    <a:ext uri="{FF2B5EF4-FFF2-40B4-BE49-F238E27FC236}">
                      <a16:creationId xmlns:a16="http://schemas.microsoft.com/office/drawing/2014/main" id="{01A7CADB-83F8-4157-AAE5-6A467752FD20}"/>
                    </a:ext>
                  </a:extLst>
                </p:cNvPr>
                <p:cNvSpPr/>
                <p:nvPr/>
              </p:nvSpPr>
              <p:spPr>
                <a:xfrm>
                  <a:off x="282864" y="2470975"/>
                  <a:ext cx="6109222" cy="2952978"/>
                </a:xfrm>
                <a:prstGeom prst="roundRect">
                  <a:avLst>
                    <a:gd name="adj" fmla="val 4259"/>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図形 130">
                  <a:extLst>
                    <a:ext uri="{FF2B5EF4-FFF2-40B4-BE49-F238E27FC236}">
                      <a16:creationId xmlns:a16="http://schemas.microsoft.com/office/drawing/2014/main" id="{4ACBB13C-9419-42F3-8A94-911532982A8A}"/>
                    </a:ext>
                  </a:extLst>
                </p:cNvPr>
                <p:cNvSpPr/>
                <p:nvPr/>
              </p:nvSpPr>
              <p:spPr>
                <a:xfrm rot="5400000">
                  <a:off x="246979" y="2505082"/>
                  <a:ext cx="637283" cy="56551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08" name="テキスト ボックス 107">
                <a:extLst>
                  <a:ext uri="{FF2B5EF4-FFF2-40B4-BE49-F238E27FC236}">
                    <a16:creationId xmlns:a16="http://schemas.microsoft.com/office/drawing/2014/main" id="{722AC98E-DE1F-4D4B-952F-B3AB7C2BAB89}"/>
                  </a:ext>
                </a:extLst>
              </p:cNvPr>
              <p:cNvSpPr txBox="1"/>
              <p:nvPr/>
            </p:nvSpPr>
            <p:spPr>
              <a:xfrm>
                <a:off x="883029" y="425374"/>
                <a:ext cx="4364620"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フリースクール　</a:t>
                </a:r>
                <a:r>
                  <a:rPr kumimoji="1" lang="en-US" altLang="ja-JP" dirty="0">
                    <a:latin typeface="BIZ UDPゴシック" panose="020B0400000000000000" pitchFamily="50" charset="-128"/>
                    <a:ea typeface="BIZ UDPゴシック" panose="020B0400000000000000" pitchFamily="50" charset="-128"/>
                  </a:rPr>
                  <a:t>VITIS</a:t>
                </a:r>
                <a:r>
                  <a:rPr kumimoji="1" lang="ja-JP" altLang="en-US" dirty="0">
                    <a:latin typeface="BIZ UDPゴシック" panose="020B0400000000000000" pitchFamily="50" charset="-128"/>
                    <a:ea typeface="BIZ UDPゴシック" panose="020B0400000000000000" pitchFamily="50" charset="-128"/>
                  </a:rPr>
                  <a:t>（ビティス）</a:t>
                </a:r>
              </a:p>
            </p:txBody>
          </p:sp>
          <p:sp>
            <p:nvSpPr>
              <p:cNvPr id="109" name="四角形: 角を丸くする 108">
                <a:extLst>
                  <a:ext uri="{FF2B5EF4-FFF2-40B4-BE49-F238E27FC236}">
                    <a16:creationId xmlns:a16="http://schemas.microsoft.com/office/drawing/2014/main" id="{7791FF7E-5BC3-4FEF-93B1-9F2EBDC07559}"/>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10" name="テキスト ボックス 109">
                <a:extLst>
                  <a:ext uri="{FF2B5EF4-FFF2-40B4-BE49-F238E27FC236}">
                    <a16:creationId xmlns:a16="http://schemas.microsoft.com/office/drawing/2014/main" id="{607575C1-1D80-4F92-BAF7-FBFCF9DBCC58}"/>
                  </a:ext>
                </a:extLst>
              </p:cNvPr>
              <p:cNvSpPr txBox="1"/>
              <p:nvPr/>
            </p:nvSpPr>
            <p:spPr>
              <a:xfrm>
                <a:off x="1209546" y="1167609"/>
                <a:ext cx="2509650"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柏原市本郷３丁目８</a:t>
                </a:r>
                <a:r>
                  <a:rPr kumimoji="1" lang="en-US" altLang="ja-JP" sz="1100" dirty="0">
                    <a:latin typeface="BIZ UDPゴシック" panose="020B0400000000000000" pitchFamily="50" charset="-128"/>
                    <a:ea typeface="BIZ UDPゴシック" panose="020B0400000000000000" pitchFamily="50" charset="-128"/>
                  </a:rPr>
                  <a:t>-3</a:t>
                </a:r>
              </a:p>
            </p:txBody>
          </p:sp>
          <p:sp>
            <p:nvSpPr>
              <p:cNvPr id="111" name="四角形: 角を丸くする 110">
                <a:extLst>
                  <a:ext uri="{FF2B5EF4-FFF2-40B4-BE49-F238E27FC236}">
                    <a16:creationId xmlns:a16="http://schemas.microsoft.com/office/drawing/2014/main" id="{8FBE4001-B8D4-4E48-9783-862F5DFF8C84}"/>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12" name="テキスト ボックス 111">
                <a:extLst>
                  <a:ext uri="{FF2B5EF4-FFF2-40B4-BE49-F238E27FC236}">
                    <a16:creationId xmlns:a16="http://schemas.microsoft.com/office/drawing/2014/main" id="{45AC0E7A-46F2-4618-A97A-328C3A6B3AC7}"/>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080-2456-3898</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13" name="四角形: 角を丸くする 112">
                <a:extLst>
                  <a:ext uri="{FF2B5EF4-FFF2-40B4-BE49-F238E27FC236}">
                    <a16:creationId xmlns:a16="http://schemas.microsoft.com/office/drawing/2014/main" id="{E4AF1D3A-184E-4BFC-8CA0-378B1D9817AA}"/>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4" name="テキスト ボックス 113">
                <a:extLst>
                  <a:ext uri="{FF2B5EF4-FFF2-40B4-BE49-F238E27FC236}">
                    <a16:creationId xmlns:a16="http://schemas.microsoft.com/office/drawing/2014/main" id="{305E42C1-7569-4A93-8BBE-FF07C18ADD1C}"/>
                  </a:ext>
                </a:extLst>
              </p:cNvPr>
              <p:cNvSpPr txBox="1"/>
              <p:nvPr/>
            </p:nvSpPr>
            <p:spPr>
              <a:xfrm>
                <a:off x="1225656" y="1518054"/>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令和４年</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115" name="四角形: 角を丸くする 114">
                <a:extLst>
                  <a:ext uri="{FF2B5EF4-FFF2-40B4-BE49-F238E27FC236}">
                    <a16:creationId xmlns:a16="http://schemas.microsoft.com/office/drawing/2014/main" id="{8A045FA8-93ED-4B83-8BD1-61363B23B14C}"/>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6" name="テキスト ボックス 115">
                <a:extLst>
                  <a:ext uri="{FF2B5EF4-FFF2-40B4-BE49-F238E27FC236}">
                    <a16:creationId xmlns:a16="http://schemas.microsoft.com/office/drawing/2014/main" id="{4C329687-81DD-499E-9166-7407AF60224E}"/>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太田　貴之</a:t>
                </a:r>
              </a:p>
            </p:txBody>
          </p:sp>
          <p:sp>
            <p:nvSpPr>
              <p:cNvPr id="117" name="四角形: 角を丸くする 116">
                <a:extLst>
                  <a:ext uri="{FF2B5EF4-FFF2-40B4-BE49-F238E27FC236}">
                    <a16:creationId xmlns:a16="http://schemas.microsoft.com/office/drawing/2014/main" id="{C85F279F-0163-472A-B39C-032723BA9CE7}"/>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8" name="テキスト ボックス 117">
                <a:extLst>
                  <a:ext uri="{FF2B5EF4-FFF2-40B4-BE49-F238E27FC236}">
                    <a16:creationId xmlns:a16="http://schemas.microsoft.com/office/drawing/2014/main" id="{ED045BB3-6983-434F-918B-EF840EE9D709}"/>
                  </a:ext>
                </a:extLst>
              </p:cNvPr>
              <p:cNvSpPr txBox="1"/>
              <p:nvPr/>
            </p:nvSpPr>
            <p:spPr>
              <a:xfrm>
                <a:off x="1235003" y="1856213"/>
                <a:ext cx="2458736" cy="261610"/>
              </a:xfrm>
              <a:prstGeom prst="rect">
                <a:avLst/>
              </a:prstGeom>
              <a:noFill/>
            </p:spPr>
            <p:txBody>
              <a:bodyPr wrap="square" rtlCol="0">
                <a:spAutoFit/>
              </a:bodyPr>
              <a:lstStyle/>
              <a:p>
                <a:endParaRPr kumimoji="1" lang="ja-JP" altLang="en-US" sz="1100" dirty="0">
                  <a:latin typeface="BIZ UDPゴシック" panose="020B0400000000000000" pitchFamily="50" charset="-128"/>
                  <a:ea typeface="BIZ UDPゴシック" panose="020B0400000000000000" pitchFamily="50" charset="-128"/>
                </a:endParaRPr>
              </a:p>
            </p:txBody>
          </p:sp>
          <p:sp>
            <p:nvSpPr>
              <p:cNvPr id="119" name="四角形: 角を丸くする 118">
                <a:extLst>
                  <a:ext uri="{FF2B5EF4-FFF2-40B4-BE49-F238E27FC236}">
                    <a16:creationId xmlns:a16="http://schemas.microsoft.com/office/drawing/2014/main" id="{ACBA66B5-C74C-41AF-A644-BA484BFBEB54}"/>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0" name="テキスト ボックス 119">
                <a:extLst>
                  <a:ext uri="{FF2B5EF4-FFF2-40B4-BE49-F238E27FC236}">
                    <a16:creationId xmlns:a16="http://schemas.microsoft.com/office/drawing/2014/main" id="{A14410D3-7C6C-4C64-B158-F87C4BF9DFA7}"/>
                  </a:ext>
                </a:extLst>
              </p:cNvPr>
              <p:cNvSpPr txBox="1"/>
              <p:nvPr/>
            </p:nvSpPr>
            <p:spPr>
              <a:xfrm>
                <a:off x="4595209" y="1862376"/>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小学生・中学生・高校生</a:t>
                </a:r>
              </a:p>
            </p:txBody>
          </p:sp>
          <p:sp>
            <p:nvSpPr>
              <p:cNvPr id="121" name="四角形: 角を丸くする 120">
                <a:extLst>
                  <a:ext uri="{FF2B5EF4-FFF2-40B4-BE49-F238E27FC236}">
                    <a16:creationId xmlns:a16="http://schemas.microsoft.com/office/drawing/2014/main" id="{989290FE-D6CE-4571-B0BD-254807DEEBA0}"/>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2" name="テキスト ボックス 121">
                <a:extLst>
                  <a:ext uri="{FF2B5EF4-FFF2-40B4-BE49-F238E27FC236}">
                    <a16:creationId xmlns:a16="http://schemas.microsoft.com/office/drawing/2014/main" id="{12C30FAF-45E5-47BF-9722-1B4306E6C23C}"/>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9</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14</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23" name="四角形: 角を丸くする 122">
                <a:extLst>
                  <a:ext uri="{FF2B5EF4-FFF2-40B4-BE49-F238E27FC236}">
                    <a16:creationId xmlns:a16="http://schemas.microsoft.com/office/drawing/2014/main" id="{7658F808-D77B-4818-B426-A8BA84A72E0D}"/>
                  </a:ext>
                </a:extLst>
              </p:cNvPr>
              <p:cNvSpPr/>
              <p:nvPr/>
            </p:nvSpPr>
            <p:spPr>
              <a:xfrm>
                <a:off x="387802" y="28132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4" name="テキスト ボックス 123">
                <a:extLst>
                  <a:ext uri="{FF2B5EF4-FFF2-40B4-BE49-F238E27FC236}">
                    <a16:creationId xmlns:a16="http://schemas.microsoft.com/office/drawing/2014/main" id="{C9444E87-22D9-44D1-98ED-65D7CBD1E035}"/>
                  </a:ext>
                </a:extLst>
              </p:cNvPr>
              <p:cNvSpPr txBox="1"/>
              <p:nvPr/>
            </p:nvSpPr>
            <p:spPr>
              <a:xfrm>
                <a:off x="1236509" y="2812212"/>
                <a:ext cx="5034154"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・カウンセリング可能</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・学校連携可能</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・親の会運営</a:t>
                </a:r>
              </a:p>
            </p:txBody>
          </p:sp>
          <p:grpSp>
            <p:nvGrpSpPr>
              <p:cNvPr id="125" name="グループ化 124">
                <a:extLst>
                  <a:ext uri="{FF2B5EF4-FFF2-40B4-BE49-F238E27FC236}">
                    <a16:creationId xmlns:a16="http://schemas.microsoft.com/office/drawing/2014/main" id="{C6ED8C52-0841-418E-972B-3F045DA0C6D1}"/>
                  </a:ext>
                </a:extLst>
              </p:cNvPr>
              <p:cNvGrpSpPr/>
              <p:nvPr/>
            </p:nvGrpSpPr>
            <p:grpSpPr>
              <a:xfrm>
                <a:off x="883029" y="835007"/>
                <a:ext cx="3629664" cy="239644"/>
                <a:chOff x="883029" y="865610"/>
                <a:chExt cx="3629664" cy="239644"/>
              </a:xfrm>
            </p:grpSpPr>
            <p:sp>
              <p:nvSpPr>
                <p:cNvPr id="126" name="四角形: 角を丸くする 125">
                  <a:extLst>
                    <a:ext uri="{FF2B5EF4-FFF2-40B4-BE49-F238E27FC236}">
                      <a16:creationId xmlns:a16="http://schemas.microsoft.com/office/drawing/2014/main" id="{86FB2E17-A99F-4728-A17C-F5D1D075376E}"/>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127" name="四角形: 角を丸くする 126">
                  <a:extLst>
                    <a:ext uri="{FF2B5EF4-FFF2-40B4-BE49-F238E27FC236}">
                      <a16:creationId xmlns:a16="http://schemas.microsoft.com/office/drawing/2014/main" id="{E8D5A89F-0816-402F-B8ED-2112430DCDCD}"/>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BIZ UDPゴシック" panose="020B0400000000000000" pitchFamily="50" charset="-128"/>
                      <a:ea typeface="BIZ UDPゴシック" panose="020B0400000000000000" pitchFamily="50" charset="-128"/>
                    </a:rPr>
                    <a:t>体験活動</a:t>
                  </a:r>
                </a:p>
              </p:txBody>
            </p:sp>
            <p:sp>
              <p:nvSpPr>
                <p:cNvPr id="128" name="四角形: 角を丸くする 127">
                  <a:extLst>
                    <a:ext uri="{FF2B5EF4-FFF2-40B4-BE49-F238E27FC236}">
                      <a16:creationId xmlns:a16="http://schemas.microsoft.com/office/drawing/2014/main" id="{92633375-EB38-417E-8D22-48CF97409684}"/>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129" name="四角形: 角を丸くする 128">
                  <a:extLst>
                    <a:ext uri="{FF2B5EF4-FFF2-40B4-BE49-F238E27FC236}">
                      <a16:creationId xmlns:a16="http://schemas.microsoft.com/office/drawing/2014/main" id="{D1B1F6C3-FEE0-4235-95A3-147DB691E14D}"/>
                    </a:ext>
                  </a:extLst>
                </p:cNvPr>
                <p:cNvSpPr/>
                <p:nvPr/>
              </p:nvSpPr>
              <p:spPr>
                <a:xfrm>
                  <a:off x="3632236" y="865610"/>
                  <a:ext cx="880457" cy="234780"/>
                </a:xfrm>
                <a:prstGeom prst="roundRect">
                  <a:avLst>
                    <a:gd name="adj" fmla="val 50000"/>
                  </a:avLst>
                </a:prstGeom>
                <a:solidFill>
                  <a:srgbClr val="CC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訪問支援</a:t>
                  </a:r>
                </a:p>
              </p:txBody>
            </p:sp>
          </p:grpSp>
        </p:grpSp>
        <p:sp>
          <p:nvSpPr>
            <p:cNvPr id="106" name="テキスト ボックス 105">
              <a:extLst>
                <a:ext uri="{FF2B5EF4-FFF2-40B4-BE49-F238E27FC236}">
                  <a16:creationId xmlns:a16="http://schemas.microsoft.com/office/drawing/2014/main" id="{50C02EDC-6AA8-4BF7-B34B-1DD00B16A18F}"/>
                </a:ext>
              </a:extLst>
            </p:cNvPr>
            <p:cNvSpPr txBox="1"/>
            <p:nvPr/>
          </p:nvSpPr>
          <p:spPr>
            <a:xfrm>
              <a:off x="238928" y="439713"/>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㊳</a:t>
              </a:r>
              <a:endParaRPr kumimoji="1" lang="en-US" altLang="ja-JP" b="1" dirty="0">
                <a:ln w="3175">
                  <a:noFill/>
                </a:ln>
                <a:solidFill>
                  <a:sysClr val="windowText" lastClr="000000"/>
                </a:solidFill>
              </a:endParaRPr>
            </a:p>
          </p:txBody>
        </p:sp>
      </p:grpSp>
      <p:grpSp>
        <p:nvGrpSpPr>
          <p:cNvPr id="95" name="グループ化 94">
            <a:extLst>
              <a:ext uri="{FF2B5EF4-FFF2-40B4-BE49-F238E27FC236}">
                <a16:creationId xmlns:a16="http://schemas.microsoft.com/office/drawing/2014/main" id="{C21CB9AC-7E52-4F2F-961A-1332E253F390}"/>
              </a:ext>
            </a:extLst>
          </p:cNvPr>
          <p:cNvGrpSpPr/>
          <p:nvPr/>
        </p:nvGrpSpPr>
        <p:grpSpPr>
          <a:xfrm>
            <a:off x="49499" y="6532057"/>
            <a:ext cx="6802815" cy="3146589"/>
            <a:chOff x="236586" y="395491"/>
            <a:chExt cx="6624209" cy="3146589"/>
          </a:xfrm>
        </p:grpSpPr>
        <p:grpSp>
          <p:nvGrpSpPr>
            <p:cNvPr id="97" name="グループ化 96">
              <a:extLst>
                <a:ext uri="{FF2B5EF4-FFF2-40B4-BE49-F238E27FC236}">
                  <a16:creationId xmlns:a16="http://schemas.microsoft.com/office/drawing/2014/main" id="{96BCB696-D698-4C7E-9979-ED2453B1B840}"/>
                </a:ext>
              </a:extLst>
            </p:cNvPr>
            <p:cNvGrpSpPr/>
            <p:nvPr/>
          </p:nvGrpSpPr>
          <p:grpSpPr>
            <a:xfrm>
              <a:off x="236586" y="395491"/>
              <a:ext cx="6624209" cy="3146589"/>
              <a:chOff x="236586" y="395491"/>
              <a:chExt cx="6624209" cy="3146589"/>
            </a:xfrm>
          </p:grpSpPr>
          <p:grpSp>
            <p:nvGrpSpPr>
              <p:cNvPr id="99" name="グループ化 98">
                <a:extLst>
                  <a:ext uri="{FF2B5EF4-FFF2-40B4-BE49-F238E27FC236}">
                    <a16:creationId xmlns:a16="http://schemas.microsoft.com/office/drawing/2014/main" id="{7065EB4F-DD67-441B-909F-33C92FF1ECF0}"/>
                  </a:ext>
                </a:extLst>
              </p:cNvPr>
              <p:cNvGrpSpPr/>
              <p:nvPr/>
            </p:nvGrpSpPr>
            <p:grpSpPr>
              <a:xfrm>
                <a:off x="236586" y="406656"/>
                <a:ext cx="6526815" cy="3135424"/>
                <a:chOff x="272678" y="2467747"/>
                <a:chExt cx="6119408" cy="2956206"/>
              </a:xfrm>
            </p:grpSpPr>
            <p:sp>
              <p:nvSpPr>
                <p:cNvPr id="177" name="四角形: 角を丸くする 176">
                  <a:extLst>
                    <a:ext uri="{FF2B5EF4-FFF2-40B4-BE49-F238E27FC236}">
                      <a16:creationId xmlns:a16="http://schemas.microsoft.com/office/drawing/2014/main" id="{F16C54AA-978D-4936-B624-D02D74CCDE7F}"/>
                    </a:ext>
                  </a:extLst>
                </p:cNvPr>
                <p:cNvSpPr/>
                <p:nvPr/>
              </p:nvSpPr>
              <p:spPr>
                <a:xfrm>
                  <a:off x="282864" y="2470975"/>
                  <a:ext cx="6109222" cy="2952978"/>
                </a:xfrm>
                <a:prstGeom prst="roundRect">
                  <a:avLst>
                    <a:gd name="adj" fmla="val 4259"/>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フリーフォーム: 図形 177">
                  <a:extLst>
                    <a:ext uri="{FF2B5EF4-FFF2-40B4-BE49-F238E27FC236}">
                      <a16:creationId xmlns:a16="http://schemas.microsoft.com/office/drawing/2014/main" id="{0A55494F-C88B-479D-98FE-E0F752705F3C}"/>
                    </a:ext>
                  </a:extLst>
                </p:cNvPr>
                <p:cNvSpPr/>
                <p:nvPr/>
              </p:nvSpPr>
              <p:spPr>
                <a:xfrm rot="5400000">
                  <a:off x="236793" y="2503632"/>
                  <a:ext cx="637283" cy="56551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00" name="テキスト ボックス 99">
                <a:extLst>
                  <a:ext uri="{FF2B5EF4-FFF2-40B4-BE49-F238E27FC236}">
                    <a16:creationId xmlns:a16="http://schemas.microsoft.com/office/drawing/2014/main" id="{982CB0B1-0085-4712-AAE7-39F39ACB5278}"/>
                  </a:ext>
                </a:extLst>
              </p:cNvPr>
              <p:cNvSpPr txBox="1"/>
              <p:nvPr/>
            </p:nvSpPr>
            <p:spPr>
              <a:xfrm>
                <a:off x="839750" y="395491"/>
                <a:ext cx="5976040"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フリースクールレイパス　柏原コンフォト校</a:t>
                </a:r>
              </a:p>
            </p:txBody>
          </p:sp>
          <p:sp>
            <p:nvSpPr>
              <p:cNvPr id="101" name="四角形: 角を丸くする 100">
                <a:extLst>
                  <a:ext uri="{FF2B5EF4-FFF2-40B4-BE49-F238E27FC236}">
                    <a16:creationId xmlns:a16="http://schemas.microsoft.com/office/drawing/2014/main" id="{BFB4F705-32F4-4526-A052-31DC3E443B93}"/>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02" name="テキスト ボックス 101">
                <a:extLst>
                  <a:ext uri="{FF2B5EF4-FFF2-40B4-BE49-F238E27FC236}">
                    <a16:creationId xmlns:a16="http://schemas.microsoft.com/office/drawing/2014/main" id="{0FAAB74D-D467-4434-B396-33FC8317AFE6}"/>
                  </a:ext>
                </a:extLst>
              </p:cNvPr>
              <p:cNvSpPr txBox="1"/>
              <p:nvPr/>
            </p:nvSpPr>
            <p:spPr>
              <a:xfrm>
                <a:off x="1224053" y="1173038"/>
                <a:ext cx="249180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柏原市高井田</a:t>
                </a:r>
                <a:r>
                  <a:rPr kumimoji="1" lang="en-US" altLang="ja-JP" sz="1100" dirty="0">
                    <a:latin typeface="BIZ UDPゴシック" panose="020B0400000000000000" pitchFamily="50" charset="-128"/>
                    <a:ea typeface="BIZ UDPゴシック" panose="020B0400000000000000" pitchFamily="50" charset="-128"/>
                  </a:rPr>
                  <a:t>980-3</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03" name="四角形: 角を丸くする 102">
                <a:extLst>
                  <a:ext uri="{FF2B5EF4-FFF2-40B4-BE49-F238E27FC236}">
                    <a16:creationId xmlns:a16="http://schemas.microsoft.com/office/drawing/2014/main" id="{C86808A8-453E-48C6-B32B-96B806F2602C}"/>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04" name="テキスト ボックス 103">
                <a:extLst>
                  <a:ext uri="{FF2B5EF4-FFF2-40B4-BE49-F238E27FC236}">
                    <a16:creationId xmlns:a16="http://schemas.microsoft.com/office/drawing/2014/main" id="{0DAB7DC0-0D6C-4632-95A7-60BE6B1F26E4}"/>
                  </a:ext>
                </a:extLst>
              </p:cNvPr>
              <p:cNvSpPr txBox="1"/>
              <p:nvPr/>
            </p:nvSpPr>
            <p:spPr>
              <a:xfrm>
                <a:off x="4526863" y="1157188"/>
                <a:ext cx="2294468"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070-1400-9639</a:t>
                </a:r>
              </a:p>
            </p:txBody>
          </p:sp>
          <p:sp>
            <p:nvSpPr>
              <p:cNvPr id="132" name="四角形: 角を丸くする 131">
                <a:extLst>
                  <a:ext uri="{FF2B5EF4-FFF2-40B4-BE49-F238E27FC236}">
                    <a16:creationId xmlns:a16="http://schemas.microsoft.com/office/drawing/2014/main" id="{96E9FEFF-EAB5-4CD6-9445-02E8041253C8}"/>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33" name="テキスト ボックス 132">
                <a:extLst>
                  <a:ext uri="{FF2B5EF4-FFF2-40B4-BE49-F238E27FC236}">
                    <a16:creationId xmlns:a16="http://schemas.microsoft.com/office/drawing/2014/main" id="{5644DD87-A188-4C71-B28F-5404190E5048}"/>
                  </a:ext>
                </a:extLst>
              </p:cNvPr>
              <p:cNvSpPr txBox="1"/>
              <p:nvPr/>
            </p:nvSpPr>
            <p:spPr>
              <a:xfrm>
                <a:off x="1212202" y="1516712"/>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2025</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134" name="四角形: 角を丸くする 133">
                <a:extLst>
                  <a:ext uri="{FF2B5EF4-FFF2-40B4-BE49-F238E27FC236}">
                    <a16:creationId xmlns:a16="http://schemas.microsoft.com/office/drawing/2014/main" id="{63C3A67A-FDED-418A-B4B8-A1E0EBF5C902}"/>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36" name="テキスト ボックス 135">
                <a:extLst>
                  <a:ext uri="{FF2B5EF4-FFF2-40B4-BE49-F238E27FC236}">
                    <a16:creationId xmlns:a16="http://schemas.microsoft.com/office/drawing/2014/main" id="{29CF015D-9ACC-4533-99A5-C3F83220E263}"/>
                  </a:ext>
                </a:extLst>
              </p:cNvPr>
              <p:cNvSpPr txBox="1"/>
              <p:nvPr/>
            </p:nvSpPr>
            <p:spPr>
              <a:xfrm>
                <a:off x="4573287" y="1495347"/>
                <a:ext cx="2284713" cy="261610"/>
              </a:xfrm>
              <a:prstGeom prst="rect">
                <a:avLst/>
              </a:prstGeom>
              <a:noFill/>
            </p:spPr>
            <p:txBody>
              <a:bodyPr wrap="square" rtlCol="0">
                <a:spAutoFit/>
              </a:bodyPr>
              <a:lstStyle/>
              <a:p>
                <a:endParaRPr kumimoji="1" lang="ja-JP" altLang="en-US" sz="1100" dirty="0">
                  <a:latin typeface="BIZ UDPゴシック" panose="020B0400000000000000" pitchFamily="50" charset="-128"/>
                  <a:ea typeface="BIZ UDPゴシック" panose="020B0400000000000000" pitchFamily="50" charset="-128"/>
                </a:endParaRPr>
              </a:p>
            </p:txBody>
          </p:sp>
          <p:sp>
            <p:nvSpPr>
              <p:cNvPr id="164" name="四角形: 角を丸くする 163">
                <a:extLst>
                  <a:ext uri="{FF2B5EF4-FFF2-40B4-BE49-F238E27FC236}">
                    <a16:creationId xmlns:a16="http://schemas.microsoft.com/office/drawing/2014/main" id="{9FA187A8-B9EC-42FA-B27B-78C593B13A30}"/>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65" name="テキスト ボックス 164">
                <a:extLst>
                  <a:ext uri="{FF2B5EF4-FFF2-40B4-BE49-F238E27FC236}">
                    <a16:creationId xmlns:a16="http://schemas.microsoft.com/office/drawing/2014/main" id="{8457662D-7009-475D-A23E-542C168149F9}"/>
                  </a:ext>
                </a:extLst>
              </p:cNvPr>
              <p:cNvSpPr txBox="1"/>
              <p:nvPr/>
            </p:nvSpPr>
            <p:spPr>
              <a:xfrm>
                <a:off x="1234091" y="1843659"/>
                <a:ext cx="2458736" cy="261610"/>
              </a:xfrm>
              <a:prstGeom prst="rect">
                <a:avLst/>
              </a:prstGeom>
              <a:noFill/>
            </p:spPr>
            <p:txBody>
              <a:bodyPr wrap="square" rtlCol="0">
                <a:spAutoFit/>
              </a:bodyPr>
              <a:lstStyle/>
              <a:p>
                <a:endParaRPr kumimoji="1" lang="ja-JP" altLang="en-US" sz="1100" dirty="0">
                  <a:latin typeface="BIZ UDPゴシック" panose="020B0400000000000000" pitchFamily="50" charset="-128"/>
                  <a:ea typeface="BIZ UDPゴシック" panose="020B0400000000000000" pitchFamily="50" charset="-128"/>
                </a:endParaRPr>
              </a:p>
            </p:txBody>
          </p:sp>
          <p:sp>
            <p:nvSpPr>
              <p:cNvPr id="166" name="四角形: 角を丸くする 165">
                <a:extLst>
                  <a:ext uri="{FF2B5EF4-FFF2-40B4-BE49-F238E27FC236}">
                    <a16:creationId xmlns:a16="http://schemas.microsoft.com/office/drawing/2014/main" id="{5424F004-14E3-4D92-9437-5E92A0AF314E}"/>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67" name="テキスト ボックス 166">
                <a:extLst>
                  <a:ext uri="{FF2B5EF4-FFF2-40B4-BE49-F238E27FC236}">
                    <a16:creationId xmlns:a16="http://schemas.microsoft.com/office/drawing/2014/main" id="{9EB023A3-9203-4DED-89C6-9DE50738C4EB}"/>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小学校１年生～中学校３年生</a:t>
                </a:r>
              </a:p>
            </p:txBody>
          </p:sp>
          <p:sp>
            <p:nvSpPr>
              <p:cNvPr id="168" name="四角形: 角を丸くする 167">
                <a:extLst>
                  <a:ext uri="{FF2B5EF4-FFF2-40B4-BE49-F238E27FC236}">
                    <a16:creationId xmlns:a16="http://schemas.microsoft.com/office/drawing/2014/main" id="{61FB5480-05A2-4028-A3ED-25D15226E5C3}"/>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69" name="テキスト ボックス 168">
                <a:extLst>
                  <a:ext uri="{FF2B5EF4-FFF2-40B4-BE49-F238E27FC236}">
                    <a16:creationId xmlns:a16="http://schemas.microsoft.com/office/drawing/2014/main" id="{7E250D43-43FC-4AA8-B77E-80E5444BD4F2}"/>
                  </a:ext>
                </a:extLst>
              </p:cNvPr>
              <p:cNvSpPr txBox="1"/>
              <p:nvPr/>
            </p:nvSpPr>
            <p:spPr>
              <a:xfrm>
                <a:off x="4573287" y="2186848"/>
                <a:ext cx="2284713"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活動当初は週３日程度の予定</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（月・金と火～木のうち１日）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rPr>
                  <a:t>６時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p>
            </p:txBody>
          </p:sp>
          <p:sp>
            <p:nvSpPr>
              <p:cNvPr id="170" name="四角形: 角を丸くする 169">
                <a:extLst>
                  <a:ext uri="{FF2B5EF4-FFF2-40B4-BE49-F238E27FC236}">
                    <a16:creationId xmlns:a16="http://schemas.microsoft.com/office/drawing/2014/main" id="{B7A35935-2852-4CFA-81D6-BBD7F7119BC5}"/>
                  </a:ext>
                </a:extLst>
              </p:cNvPr>
              <p:cNvSpPr/>
              <p:nvPr/>
            </p:nvSpPr>
            <p:spPr>
              <a:xfrm>
                <a:off x="387802" y="276047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71" name="テキスト ボックス 170">
                <a:extLst>
                  <a:ext uri="{FF2B5EF4-FFF2-40B4-BE49-F238E27FC236}">
                    <a16:creationId xmlns:a16="http://schemas.microsoft.com/office/drawing/2014/main" id="{F3F348A5-A1D3-409F-8309-BE4DAEC3CC87}"/>
                  </a:ext>
                </a:extLst>
              </p:cNvPr>
              <p:cNvSpPr txBox="1"/>
              <p:nvPr/>
            </p:nvSpPr>
            <p:spPr>
              <a:xfrm>
                <a:off x="1225656" y="2759313"/>
                <a:ext cx="5508762"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・学校と連携した支援</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・大学生ボランティア多数</a:t>
                </a:r>
                <a:endParaRPr kumimoji="1" lang="en-US" altLang="ja-JP" sz="1100" dirty="0">
                  <a:latin typeface="BIZ UDPゴシック" panose="020B0400000000000000" pitchFamily="50" charset="-128"/>
                  <a:ea typeface="BIZ UDPゴシック" panose="020B0400000000000000" pitchFamily="50" charset="-128"/>
                </a:endParaRPr>
              </a:p>
            </p:txBody>
          </p:sp>
          <p:grpSp>
            <p:nvGrpSpPr>
              <p:cNvPr id="172" name="グループ化 171">
                <a:extLst>
                  <a:ext uri="{FF2B5EF4-FFF2-40B4-BE49-F238E27FC236}">
                    <a16:creationId xmlns:a16="http://schemas.microsoft.com/office/drawing/2014/main" id="{077F3F3F-6987-4BD5-940C-4246C06C8A3E}"/>
                  </a:ext>
                </a:extLst>
              </p:cNvPr>
              <p:cNvGrpSpPr/>
              <p:nvPr/>
            </p:nvGrpSpPr>
            <p:grpSpPr>
              <a:xfrm>
                <a:off x="883029" y="835007"/>
                <a:ext cx="3629664" cy="239644"/>
                <a:chOff x="883029" y="865610"/>
                <a:chExt cx="3629664" cy="239644"/>
              </a:xfrm>
            </p:grpSpPr>
            <p:sp>
              <p:nvSpPr>
                <p:cNvPr id="173" name="四角形: 角を丸くする 172">
                  <a:extLst>
                    <a:ext uri="{FF2B5EF4-FFF2-40B4-BE49-F238E27FC236}">
                      <a16:creationId xmlns:a16="http://schemas.microsoft.com/office/drawing/2014/main" id="{E79F2BA2-E60A-4ED3-A753-17DE1980AB17}"/>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174" name="四角形: 角を丸くする 173">
                  <a:extLst>
                    <a:ext uri="{FF2B5EF4-FFF2-40B4-BE49-F238E27FC236}">
                      <a16:creationId xmlns:a16="http://schemas.microsoft.com/office/drawing/2014/main" id="{7D5CEFA4-5509-4DD5-96C1-FB3EF567B0BD}"/>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175" name="四角形: 角を丸くする 174">
                  <a:extLst>
                    <a:ext uri="{FF2B5EF4-FFF2-40B4-BE49-F238E27FC236}">
                      <a16:creationId xmlns:a16="http://schemas.microsoft.com/office/drawing/2014/main" id="{31F37DB3-A9A3-4BE6-9E52-313E7F9A125B}"/>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176" name="四角形: 角を丸くする 175">
                  <a:extLst>
                    <a:ext uri="{FF2B5EF4-FFF2-40B4-BE49-F238E27FC236}">
                      <a16:creationId xmlns:a16="http://schemas.microsoft.com/office/drawing/2014/main" id="{0343C2D4-D754-4649-B7CB-6EC22F69A701}"/>
                    </a:ext>
                  </a:extLst>
                </p:cNvPr>
                <p:cNvSpPr/>
                <p:nvPr/>
              </p:nvSpPr>
              <p:spPr>
                <a:xfrm>
                  <a:off x="3632236" y="865610"/>
                  <a:ext cx="880457" cy="234780"/>
                </a:xfrm>
                <a:prstGeom prst="roundRect">
                  <a:avLst>
                    <a:gd name="adj" fmla="val 50000"/>
                  </a:avLst>
                </a:prstGeom>
                <a:solidFill>
                  <a:srgbClr val="CC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訪問支援</a:t>
                  </a:r>
                </a:p>
              </p:txBody>
            </p:sp>
          </p:grpSp>
        </p:grpSp>
        <p:sp>
          <p:nvSpPr>
            <p:cNvPr id="98" name="テキスト ボックス 97">
              <a:extLst>
                <a:ext uri="{FF2B5EF4-FFF2-40B4-BE49-F238E27FC236}">
                  <a16:creationId xmlns:a16="http://schemas.microsoft.com/office/drawing/2014/main" id="{DDF4C747-C6E4-47D0-804A-79CD4B42ADED}"/>
                </a:ext>
              </a:extLst>
            </p:cNvPr>
            <p:cNvSpPr txBox="1"/>
            <p:nvPr/>
          </p:nvSpPr>
          <p:spPr>
            <a:xfrm>
              <a:off x="238928" y="439713"/>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㊴</a:t>
              </a:r>
            </a:p>
          </p:txBody>
        </p:sp>
      </p:grpSp>
      <p:sp>
        <p:nvSpPr>
          <p:cNvPr id="179" name="テキスト ボックス 178">
            <a:extLst>
              <a:ext uri="{FF2B5EF4-FFF2-40B4-BE49-F238E27FC236}">
                <a16:creationId xmlns:a16="http://schemas.microsoft.com/office/drawing/2014/main" id="{9EDE1A9C-0AF4-4637-9772-D8B0DECAE90E}"/>
              </a:ext>
            </a:extLst>
          </p:cNvPr>
          <p:cNvSpPr txBox="1"/>
          <p:nvPr/>
        </p:nvSpPr>
        <p:spPr>
          <a:xfrm>
            <a:off x="1108992" y="7980225"/>
            <a:ext cx="2362619" cy="577081"/>
          </a:xfrm>
          <a:prstGeom prst="rect">
            <a:avLst/>
          </a:prstGeom>
          <a:noFill/>
        </p:spPr>
        <p:txBody>
          <a:bodyPr wrap="square">
            <a:spAutoFit/>
          </a:bodyPr>
          <a:lstStyle/>
          <a:p>
            <a:r>
              <a:rPr lang="ja-JP" altLang="en-US" sz="1050" dirty="0">
                <a:latin typeface="BIZ UDPゴシック" panose="020B0400000000000000" pitchFamily="50" charset="-128"/>
                <a:ea typeface="BIZ UDPゴシック" panose="020B0400000000000000" pitchFamily="50" charset="-128"/>
              </a:rPr>
              <a:t>検討中。</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都度利用など柔軟な内容で実施予定です。</a:t>
            </a:r>
          </a:p>
        </p:txBody>
      </p:sp>
      <p:sp>
        <p:nvSpPr>
          <p:cNvPr id="180" name="テキスト ボックス 179">
            <a:extLst>
              <a:ext uri="{FF2B5EF4-FFF2-40B4-BE49-F238E27FC236}">
                <a16:creationId xmlns:a16="http://schemas.microsoft.com/office/drawing/2014/main" id="{B246B300-B9C8-4A9E-9247-16CB6230FFF4}"/>
              </a:ext>
            </a:extLst>
          </p:cNvPr>
          <p:cNvSpPr txBox="1"/>
          <p:nvPr/>
        </p:nvSpPr>
        <p:spPr>
          <a:xfrm>
            <a:off x="4455453" y="7617120"/>
            <a:ext cx="3579540" cy="261610"/>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片渕　浩平</a:t>
            </a:r>
          </a:p>
        </p:txBody>
      </p:sp>
      <p:pic>
        <p:nvPicPr>
          <p:cNvPr id="3" name="図 2">
            <a:extLst>
              <a:ext uri="{FF2B5EF4-FFF2-40B4-BE49-F238E27FC236}">
                <a16:creationId xmlns:a16="http://schemas.microsoft.com/office/drawing/2014/main" id="{1D2A55D1-2A0B-4A57-9C08-9634AA8BF8D1}"/>
              </a:ext>
            </a:extLst>
          </p:cNvPr>
          <p:cNvPicPr>
            <a:picLocks noChangeAspect="1"/>
          </p:cNvPicPr>
          <p:nvPr/>
        </p:nvPicPr>
        <p:blipFill>
          <a:blip r:embed="rId2"/>
          <a:stretch>
            <a:fillRect/>
          </a:stretch>
        </p:blipFill>
        <p:spPr>
          <a:xfrm>
            <a:off x="5739204" y="244305"/>
            <a:ext cx="625695" cy="625695"/>
          </a:xfrm>
          <a:prstGeom prst="rect">
            <a:avLst/>
          </a:prstGeom>
          <a:ln>
            <a:solidFill>
              <a:schemeClr val="tx1"/>
            </a:solidFill>
          </a:ln>
        </p:spPr>
      </p:pic>
      <p:sp>
        <p:nvSpPr>
          <p:cNvPr id="94" name="テキスト ボックス 93">
            <a:extLst>
              <a:ext uri="{FF2B5EF4-FFF2-40B4-BE49-F238E27FC236}">
                <a16:creationId xmlns:a16="http://schemas.microsoft.com/office/drawing/2014/main" id="{CDC0FA8C-CDF6-4257-A3E8-E47436B1A2FF}"/>
              </a:ext>
            </a:extLst>
          </p:cNvPr>
          <p:cNvSpPr txBox="1"/>
          <p:nvPr/>
        </p:nvSpPr>
        <p:spPr>
          <a:xfrm>
            <a:off x="1072756" y="4785277"/>
            <a:ext cx="1646237" cy="600164"/>
          </a:xfrm>
          <a:prstGeom prst="rect">
            <a:avLst/>
          </a:prstGeom>
          <a:noFill/>
        </p:spPr>
        <p:txBody>
          <a:bodyPr wrap="square">
            <a:spAutoFit/>
          </a:bodyPr>
          <a:lstStyle/>
          <a:p>
            <a:r>
              <a:rPr lang="zh-TW" altLang="en-US" sz="1100" dirty="0">
                <a:latin typeface="BIZ UDPゴシック" panose="020B0400000000000000" pitchFamily="50" charset="-128"/>
                <a:ea typeface="BIZ UDPゴシック" panose="020B0400000000000000" pitchFamily="50" charset="-128"/>
              </a:rPr>
              <a:t>週５回</a:t>
            </a:r>
            <a:r>
              <a:rPr lang="en-US" altLang="zh-TW" sz="1100" dirty="0">
                <a:latin typeface="BIZ UDPゴシック" panose="020B0400000000000000" pitchFamily="50" charset="-128"/>
                <a:ea typeface="BIZ UDPゴシック" panose="020B0400000000000000" pitchFamily="50" charset="-128"/>
              </a:rPr>
              <a:t>15,000</a:t>
            </a:r>
            <a:r>
              <a:rPr lang="zh-TW" altLang="en-US" sz="1100" dirty="0">
                <a:latin typeface="BIZ UDPゴシック" panose="020B0400000000000000" pitchFamily="50" charset="-128"/>
                <a:ea typeface="BIZ UDPゴシック" panose="020B0400000000000000" pitchFamily="50" charset="-128"/>
              </a:rPr>
              <a:t>円</a:t>
            </a:r>
            <a:r>
              <a:rPr lang="en-US" altLang="zh-TW" sz="1100" dirty="0">
                <a:latin typeface="BIZ UDPゴシック" panose="020B0400000000000000" pitchFamily="50" charset="-128"/>
                <a:ea typeface="BIZ UDPゴシック" panose="020B0400000000000000" pitchFamily="50" charset="-128"/>
              </a:rPr>
              <a:t>/</a:t>
            </a:r>
            <a:r>
              <a:rPr lang="zh-TW" altLang="en-US" sz="1100" dirty="0">
                <a:latin typeface="BIZ UDPゴシック" panose="020B0400000000000000" pitchFamily="50" charset="-128"/>
                <a:ea typeface="BIZ UDPゴシック" panose="020B0400000000000000" pitchFamily="50" charset="-128"/>
              </a:rPr>
              <a:t>月　　</a:t>
            </a:r>
            <a:endParaRPr lang="en-US" altLang="zh-TW" sz="1100" dirty="0">
              <a:latin typeface="BIZ UDPゴシック" panose="020B0400000000000000" pitchFamily="50" charset="-128"/>
              <a:ea typeface="BIZ UDPゴシック" panose="020B0400000000000000" pitchFamily="50" charset="-128"/>
            </a:endParaRPr>
          </a:p>
          <a:p>
            <a:r>
              <a:rPr lang="zh-TW" altLang="en-US" sz="1100" dirty="0">
                <a:latin typeface="BIZ UDPゴシック" panose="020B0400000000000000" pitchFamily="50" charset="-128"/>
                <a:ea typeface="BIZ UDPゴシック" panose="020B0400000000000000" pitchFamily="50" charset="-128"/>
              </a:rPr>
              <a:t>週</a:t>
            </a:r>
            <a:r>
              <a:rPr lang="en-US" altLang="zh-TW" sz="1100" dirty="0">
                <a:latin typeface="BIZ UDPゴシック" panose="020B0400000000000000" pitchFamily="50" charset="-128"/>
                <a:ea typeface="BIZ UDPゴシック" panose="020B0400000000000000" pitchFamily="50" charset="-128"/>
              </a:rPr>
              <a:t>3</a:t>
            </a:r>
            <a:r>
              <a:rPr lang="zh-TW" altLang="en-US" sz="1100" dirty="0">
                <a:latin typeface="BIZ UDPゴシック" panose="020B0400000000000000" pitchFamily="50" charset="-128"/>
                <a:ea typeface="BIZ UDPゴシック" panose="020B0400000000000000" pitchFamily="50" charset="-128"/>
              </a:rPr>
              <a:t>回</a:t>
            </a:r>
            <a:r>
              <a:rPr lang="en-US" altLang="zh-TW" sz="1100" dirty="0">
                <a:latin typeface="BIZ UDPゴシック" panose="020B0400000000000000" pitchFamily="50" charset="-128"/>
                <a:ea typeface="BIZ UDPゴシック" panose="020B0400000000000000" pitchFamily="50" charset="-128"/>
              </a:rPr>
              <a:t>12,000</a:t>
            </a:r>
            <a:r>
              <a:rPr lang="zh-TW" altLang="en-US" sz="1100" dirty="0">
                <a:latin typeface="BIZ UDPゴシック" panose="020B0400000000000000" pitchFamily="50" charset="-128"/>
                <a:ea typeface="BIZ UDPゴシック" panose="020B0400000000000000" pitchFamily="50" charset="-128"/>
              </a:rPr>
              <a:t>円</a:t>
            </a:r>
            <a:r>
              <a:rPr lang="en-US" altLang="zh-TW" sz="1100" dirty="0">
                <a:latin typeface="BIZ UDPゴシック" panose="020B0400000000000000" pitchFamily="50" charset="-128"/>
                <a:ea typeface="BIZ UDPゴシック" panose="020B0400000000000000" pitchFamily="50" charset="-128"/>
              </a:rPr>
              <a:t>/</a:t>
            </a:r>
            <a:r>
              <a:rPr lang="zh-TW" altLang="en-US" sz="1100" dirty="0">
                <a:latin typeface="BIZ UDPゴシック" panose="020B0400000000000000" pitchFamily="50" charset="-128"/>
                <a:ea typeface="BIZ UDPゴシック" panose="020B0400000000000000" pitchFamily="50" charset="-128"/>
              </a:rPr>
              <a:t>月　</a:t>
            </a:r>
            <a:endParaRPr lang="en-US" altLang="zh-TW" sz="1100" dirty="0">
              <a:latin typeface="BIZ UDPゴシック" panose="020B0400000000000000" pitchFamily="50" charset="-128"/>
              <a:ea typeface="BIZ UDPゴシック" panose="020B0400000000000000" pitchFamily="50" charset="-128"/>
            </a:endParaRPr>
          </a:p>
          <a:p>
            <a:r>
              <a:rPr lang="zh-TW" altLang="en-US" sz="1100" dirty="0">
                <a:latin typeface="BIZ UDPゴシック" panose="020B0400000000000000" pitchFamily="50" charset="-128"/>
                <a:ea typeface="BIZ UDPゴシック" panose="020B0400000000000000" pitchFamily="50" charset="-128"/>
              </a:rPr>
              <a:t>週１回</a:t>
            </a:r>
            <a:r>
              <a:rPr lang="en-US" altLang="zh-TW" sz="1100" dirty="0">
                <a:latin typeface="BIZ UDPゴシック" panose="020B0400000000000000" pitchFamily="50" charset="-128"/>
                <a:ea typeface="BIZ UDPゴシック" panose="020B0400000000000000" pitchFamily="50" charset="-128"/>
              </a:rPr>
              <a:t>5,000</a:t>
            </a:r>
            <a:r>
              <a:rPr lang="zh-TW" altLang="en-US" sz="1100" dirty="0">
                <a:latin typeface="BIZ UDPゴシック" panose="020B0400000000000000" pitchFamily="50" charset="-128"/>
                <a:ea typeface="BIZ UDPゴシック" panose="020B0400000000000000" pitchFamily="50" charset="-128"/>
              </a:rPr>
              <a:t>円</a:t>
            </a:r>
            <a:r>
              <a:rPr lang="en-US" altLang="zh-TW" sz="1100" dirty="0">
                <a:latin typeface="BIZ UDPゴシック" panose="020B0400000000000000" pitchFamily="50" charset="-128"/>
                <a:ea typeface="BIZ UDPゴシック" panose="020B0400000000000000" pitchFamily="50" charset="-128"/>
              </a:rPr>
              <a:t>/</a:t>
            </a:r>
            <a:r>
              <a:rPr lang="zh-TW" altLang="en-US" sz="1100" dirty="0">
                <a:latin typeface="BIZ UDPゴシック" panose="020B0400000000000000" pitchFamily="50" charset="-128"/>
                <a:ea typeface="BIZ UDPゴシック" panose="020B0400000000000000" pitchFamily="50" charset="-128"/>
              </a:rPr>
              <a:t>月</a:t>
            </a:r>
            <a:endParaRPr lang="ja-JP" altLang="en-US" sz="1100" dirty="0">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5C595B23-897B-4366-B42D-DE67C78051CB}"/>
              </a:ext>
            </a:extLst>
          </p:cNvPr>
          <p:cNvPicPr>
            <a:picLocks noChangeAspect="1"/>
          </p:cNvPicPr>
          <p:nvPr/>
        </p:nvPicPr>
        <p:blipFill>
          <a:blip r:embed="rId3"/>
          <a:stretch>
            <a:fillRect/>
          </a:stretch>
        </p:blipFill>
        <p:spPr>
          <a:xfrm>
            <a:off x="5739204" y="3435875"/>
            <a:ext cx="613942" cy="613942"/>
          </a:xfrm>
          <a:prstGeom prst="rect">
            <a:avLst/>
          </a:prstGeom>
          <a:ln>
            <a:solidFill>
              <a:schemeClr val="tx1"/>
            </a:solidFill>
          </a:ln>
        </p:spPr>
      </p:pic>
      <p:pic>
        <p:nvPicPr>
          <p:cNvPr id="21" name="図 20">
            <a:extLst>
              <a:ext uri="{FF2B5EF4-FFF2-40B4-BE49-F238E27FC236}">
                <a16:creationId xmlns:a16="http://schemas.microsoft.com/office/drawing/2014/main" id="{D5AC8CBA-5075-4ABF-83D1-3A341BB982AB}"/>
              </a:ext>
            </a:extLst>
          </p:cNvPr>
          <p:cNvPicPr>
            <a:picLocks noChangeAspect="1"/>
          </p:cNvPicPr>
          <p:nvPr/>
        </p:nvPicPr>
        <p:blipFill>
          <a:blip r:embed="rId4"/>
          <a:stretch>
            <a:fillRect/>
          </a:stretch>
        </p:blipFill>
        <p:spPr>
          <a:xfrm>
            <a:off x="5739204" y="6678519"/>
            <a:ext cx="613942" cy="613942"/>
          </a:xfrm>
          <a:prstGeom prst="rect">
            <a:avLst/>
          </a:prstGeom>
          <a:ln>
            <a:solidFill>
              <a:schemeClr val="tx1"/>
            </a:solidFill>
          </a:ln>
        </p:spPr>
      </p:pic>
    </p:spTree>
    <p:extLst>
      <p:ext uri="{BB962C8B-B14F-4D97-AF65-F5344CB8AC3E}">
        <p14:creationId xmlns:p14="http://schemas.microsoft.com/office/powerpoint/2010/main" val="212872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FAF50E06-C4AE-4CFF-BBD5-A19878086CBD}"/>
              </a:ext>
            </a:extLst>
          </p:cNvPr>
          <p:cNvGrpSpPr/>
          <p:nvPr/>
        </p:nvGrpSpPr>
        <p:grpSpPr>
          <a:xfrm>
            <a:off x="57639" y="74206"/>
            <a:ext cx="7985494" cy="3146589"/>
            <a:chOff x="49499" y="6532057"/>
            <a:chExt cx="7985494" cy="3146589"/>
          </a:xfrm>
        </p:grpSpPr>
        <p:grpSp>
          <p:nvGrpSpPr>
            <p:cNvPr id="95" name="グループ化 94">
              <a:extLst>
                <a:ext uri="{FF2B5EF4-FFF2-40B4-BE49-F238E27FC236}">
                  <a16:creationId xmlns:a16="http://schemas.microsoft.com/office/drawing/2014/main" id="{C21CB9AC-7E52-4F2F-961A-1332E253F390}"/>
                </a:ext>
              </a:extLst>
            </p:cNvPr>
            <p:cNvGrpSpPr/>
            <p:nvPr/>
          </p:nvGrpSpPr>
          <p:grpSpPr>
            <a:xfrm>
              <a:off x="49499" y="6532057"/>
              <a:ext cx="6802815" cy="3146589"/>
              <a:chOff x="236586" y="395491"/>
              <a:chExt cx="6624209" cy="3146589"/>
            </a:xfrm>
          </p:grpSpPr>
          <p:grpSp>
            <p:nvGrpSpPr>
              <p:cNvPr id="97" name="グループ化 96">
                <a:extLst>
                  <a:ext uri="{FF2B5EF4-FFF2-40B4-BE49-F238E27FC236}">
                    <a16:creationId xmlns:a16="http://schemas.microsoft.com/office/drawing/2014/main" id="{96BCB696-D698-4C7E-9979-ED2453B1B840}"/>
                  </a:ext>
                </a:extLst>
              </p:cNvPr>
              <p:cNvGrpSpPr/>
              <p:nvPr/>
            </p:nvGrpSpPr>
            <p:grpSpPr>
              <a:xfrm>
                <a:off x="236586" y="395491"/>
                <a:ext cx="6624209" cy="3146589"/>
                <a:chOff x="236586" y="395491"/>
                <a:chExt cx="6624209" cy="3146589"/>
              </a:xfrm>
            </p:grpSpPr>
            <p:grpSp>
              <p:nvGrpSpPr>
                <p:cNvPr id="99" name="グループ化 98">
                  <a:extLst>
                    <a:ext uri="{FF2B5EF4-FFF2-40B4-BE49-F238E27FC236}">
                      <a16:creationId xmlns:a16="http://schemas.microsoft.com/office/drawing/2014/main" id="{7065EB4F-DD67-441B-909F-33C92FF1ECF0}"/>
                    </a:ext>
                  </a:extLst>
                </p:cNvPr>
                <p:cNvGrpSpPr/>
                <p:nvPr/>
              </p:nvGrpSpPr>
              <p:grpSpPr>
                <a:xfrm>
                  <a:off x="236586" y="406656"/>
                  <a:ext cx="6526815" cy="3135424"/>
                  <a:chOff x="272678" y="2467747"/>
                  <a:chExt cx="6119408" cy="2956206"/>
                </a:xfrm>
              </p:grpSpPr>
              <p:sp>
                <p:nvSpPr>
                  <p:cNvPr id="177" name="四角形: 角を丸くする 176">
                    <a:extLst>
                      <a:ext uri="{FF2B5EF4-FFF2-40B4-BE49-F238E27FC236}">
                        <a16:creationId xmlns:a16="http://schemas.microsoft.com/office/drawing/2014/main" id="{F16C54AA-978D-4936-B624-D02D74CCDE7F}"/>
                      </a:ext>
                    </a:extLst>
                  </p:cNvPr>
                  <p:cNvSpPr/>
                  <p:nvPr/>
                </p:nvSpPr>
                <p:spPr>
                  <a:xfrm>
                    <a:off x="282864" y="2470975"/>
                    <a:ext cx="6109222" cy="2952978"/>
                  </a:xfrm>
                  <a:prstGeom prst="roundRect">
                    <a:avLst>
                      <a:gd name="adj" fmla="val 4259"/>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フリーフォーム: 図形 177">
                    <a:extLst>
                      <a:ext uri="{FF2B5EF4-FFF2-40B4-BE49-F238E27FC236}">
                        <a16:creationId xmlns:a16="http://schemas.microsoft.com/office/drawing/2014/main" id="{0A55494F-C88B-479D-98FE-E0F752705F3C}"/>
                      </a:ext>
                    </a:extLst>
                  </p:cNvPr>
                  <p:cNvSpPr/>
                  <p:nvPr/>
                </p:nvSpPr>
                <p:spPr>
                  <a:xfrm rot="5400000">
                    <a:off x="236793" y="2503632"/>
                    <a:ext cx="637283" cy="56551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00" name="テキスト ボックス 99">
                  <a:extLst>
                    <a:ext uri="{FF2B5EF4-FFF2-40B4-BE49-F238E27FC236}">
                      <a16:creationId xmlns:a16="http://schemas.microsoft.com/office/drawing/2014/main" id="{982CB0B1-0085-4712-AAE7-39F39ACB5278}"/>
                    </a:ext>
                  </a:extLst>
                </p:cNvPr>
                <p:cNvSpPr txBox="1"/>
                <p:nvPr/>
              </p:nvSpPr>
              <p:spPr>
                <a:xfrm>
                  <a:off x="839750" y="395491"/>
                  <a:ext cx="5976040"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フリースクールレイパス　松原本校</a:t>
                  </a:r>
                </a:p>
              </p:txBody>
            </p:sp>
            <p:sp>
              <p:nvSpPr>
                <p:cNvPr id="101" name="四角形: 角を丸くする 100">
                  <a:extLst>
                    <a:ext uri="{FF2B5EF4-FFF2-40B4-BE49-F238E27FC236}">
                      <a16:creationId xmlns:a16="http://schemas.microsoft.com/office/drawing/2014/main" id="{BFB4F705-32F4-4526-A052-31DC3E443B93}"/>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02" name="テキスト ボックス 101">
                  <a:extLst>
                    <a:ext uri="{FF2B5EF4-FFF2-40B4-BE49-F238E27FC236}">
                      <a16:creationId xmlns:a16="http://schemas.microsoft.com/office/drawing/2014/main" id="{0FAAB74D-D467-4434-B396-33FC8317AFE6}"/>
                    </a:ext>
                  </a:extLst>
                </p:cNvPr>
                <p:cNvSpPr txBox="1"/>
                <p:nvPr/>
              </p:nvSpPr>
              <p:spPr>
                <a:xfrm>
                  <a:off x="1224053" y="1173038"/>
                  <a:ext cx="249180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松原市東新町</a:t>
                  </a:r>
                  <a:r>
                    <a:rPr kumimoji="1" lang="en-US" altLang="ja-JP" sz="1100" dirty="0">
                      <a:latin typeface="BIZ UDPゴシック" panose="020B0400000000000000" pitchFamily="50" charset="-128"/>
                      <a:ea typeface="BIZ UDPゴシック" panose="020B0400000000000000" pitchFamily="50" charset="-128"/>
                    </a:rPr>
                    <a:t>4-16-3</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03" name="四角形: 角を丸くする 102">
                  <a:extLst>
                    <a:ext uri="{FF2B5EF4-FFF2-40B4-BE49-F238E27FC236}">
                      <a16:creationId xmlns:a16="http://schemas.microsoft.com/office/drawing/2014/main" id="{C86808A8-453E-48C6-B32B-96B806F2602C}"/>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04" name="テキスト ボックス 103">
                  <a:extLst>
                    <a:ext uri="{FF2B5EF4-FFF2-40B4-BE49-F238E27FC236}">
                      <a16:creationId xmlns:a16="http://schemas.microsoft.com/office/drawing/2014/main" id="{0DAB7DC0-0D6C-4632-95A7-60BE6B1F26E4}"/>
                    </a:ext>
                  </a:extLst>
                </p:cNvPr>
                <p:cNvSpPr txBox="1"/>
                <p:nvPr/>
              </p:nvSpPr>
              <p:spPr>
                <a:xfrm>
                  <a:off x="4526863" y="1157188"/>
                  <a:ext cx="2294468"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070-1400-9639</a:t>
                  </a:r>
                </a:p>
              </p:txBody>
            </p:sp>
            <p:sp>
              <p:nvSpPr>
                <p:cNvPr id="132" name="四角形: 角を丸くする 131">
                  <a:extLst>
                    <a:ext uri="{FF2B5EF4-FFF2-40B4-BE49-F238E27FC236}">
                      <a16:creationId xmlns:a16="http://schemas.microsoft.com/office/drawing/2014/main" id="{96E9FEFF-EAB5-4CD6-9445-02E8041253C8}"/>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33" name="テキスト ボックス 132">
                  <a:extLst>
                    <a:ext uri="{FF2B5EF4-FFF2-40B4-BE49-F238E27FC236}">
                      <a16:creationId xmlns:a16="http://schemas.microsoft.com/office/drawing/2014/main" id="{5644DD87-A188-4C71-B28F-5404190E5048}"/>
                    </a:ext>
                  </a:extLst>
                </p:cNvPr>
                <p:cNvSpPr txBox="1"/>
                <p:nvPr/>
              </p:nvSpPr>
              <p:spPr>
                <a:xfrm>
                  <a:off x="1212202" y="1516712"/>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2020</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11</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134" name="四角形: 角を丸くする 133">
                  <a:extLst>
                    <a:ext uri="{FF2B5EF4-FFF2-40B4-BE49-F238E27FC236}">
                      <a16:creationId xmlns:a16="http://schemas.microsoft.com/office/drawing/2014/main" id="{63C3A67A-FDED-418A-B4B8-A1E0EBF5C902}"/>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36" name="テキスト ボックス 135">
                  <a:extLst>
                    <a:ext uri="{FF2B5EF4-FFF2-40B4-BE49-F238E27FC236}">
                      <a16:creationId xmlns:a16="http://schemas.microsoft.com/office/drawing/2014/main" id="{29CF015D-9ACC-4533-99A5-C3F83220E263}"/>
                    </a:ext>
                  </a:extLst>
                </p:cNvPr>
                <p:cNvSpPr txBox="1"/>
                <p:nvPr/>
              </p:nvSpPr>
              <p:spPr>
                <a:xfrm>
                  <a:off x="4573287" y="1495347"/>
                  <a:ext cx="2284713" cy="261610"/>
                </a:xfrm>
                <a:prstGeom prst="rect">
                  <a:avLst/>
                </a:prstGeom>
                <a:noFill/>
              </p:spPr>
              <p:txBody>
                <a:bodyPr wrap="square" rtlCol="0">
                  <a:spAutoFit/>
                </a:bodyPr>
                <a:lstStyle/>
                <a:p>
                  <a:endParaRPr kumimoji="1" lang="ja-JP" altLang="en-US" sz="1100" dirty="0">
                    <a:latin typeface="BIZ UDPゴシック" panose="020B0400000000000000" pitchFamily="50" charset="-128"/>
                    <a:ea typeface="BIZ UDPゴシック" panose="020B0400000000000000" pitchFamily="50" charset="-128"/>
                  </a:endParaRPr>
                </a:p>
              </p:txBody>
            </p:sp>
            <p:sp>
              <p:nvSpPr>
                <p:cNvPr id="164" name="四角形: 角を丸くする 163">
                  <a:extLst>
                    <a:ext uri="{FF2B5EF4-FFF2-40B4-BE49-F238E27FC236}">
                      <a16:creationId xmlns:a16="http://schemas.microsoft.com/office/drawing/2014/main" id="{9FA187A8-B9EC-42FA-B27B-78C593B13A30}"/>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65" name="テキスト ボックス 164">
                  <a:extLst>
                    <a:ext uri="{FF2B5EF4-FFF2-40B4-BE49-F238E27FC236}">
                      <a16:creationId xmlns:a16="http://schemas.microsoft.com/office/drawing/2014/main" id="{8457662D-7009-475D-A23E-542C168149F9}"/>
                    </a:ext>
                  </a:extLst>
                </p:cNvPr>
                <p:cNvSpPr txBox="1"/>
                <p:nvPr/>
              </p:nvSpPr>
              <p:spPr>
                <a:xfrm>
                  <a:off x="1234091" y="1843659"/>
                  <a:ext cx="2458736" cy="261610"/>
                </a:xfrm>
                <a:prstGeom prst="rect">
                  <a:avLst/>
                </a:prstGeom>
                <a:noFill/>
              </p:spPr>
              <p:txBody>
                <a:bodyPr wrap="square" rtlCol="0">
                  <a:spAutoFit/>
                </a:bodyPr>
                <a:lstStyle/>
                <a:p>
                  <a:endParaRPr kumimoji="1" lang="ja-JP" altLang="en-US" sz="1100" dirty="0">
                    <a:latin typeface="BIZ UDPゴシック" panose="020B0400000000000000" pitchFamily="50" charset="-128"/>
                    <a:ea typeface="BIZ UDPゴシック" panose="020B0400000000000000" pitchFamily="50" charset="-128"/>
                  </a:endParaRPr>
                </a:p>
              </p:txBody>
            </p:sp>
            <p:sp>
              <p:nvSpPr>
                <p:cNvPr id="166" name="四角形: 角を丸くする 165">
                  <a:extLst>
                    <a:ext uri="{FF2B5EF4-FFF2-40B4-BE49-F238E27FC236}">
                      <a16:creationId xmlns:a16="http://schemas.microsoft.com/office/drawing/2014/main" id="{5424F004-14E3-4D92-9437-5E92A0AF314E}"/>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67" name="テキスト ボックス 166">
                  <a:extLst>
                    <a:ext uri="{FF2B5EF4-FFF2-40B4-BE49-F238E27FC236}">
                      <a16:creationId xmlns:a16="http://schemas.microsoft.com/office/drawing/2014/main" id="{9EB023A3-9203-4DED-89C6-9DE50738C4EB}"/>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小学校１年生～中学校３年生</a:t>
                  </a:r>
                </a:p>
              </p:txBody>
            </p:sp>
            <p:sp>
              <p:nvSpPr>
                <p:cNvPr id="168" name="四角形: 角を丸くする 167">
                  <a:extLst>
                    <a:ext uri="{FF2B5EF4-FFF2-40B4-BE49-F238E27FC236}">
                      <a16:creationId xmlns:a16="http://schemas.microsoft.com/office/drawing/2014/main" id="{61FB5480-05A2-4028-A3ED-25D15226E5C3}"/>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69" name="テキスト ボックス 168">
                  <a:extLst>
                    <a:ext uri="{FF2B5EF4-FFF2-40B4-BE49-F238E27FC236}">
                      <a16:creationId xmlns:a16="http://schemas.microsoft.com/office/drawing/2014/main" id="{7E250D43-43FC-4AA8-B77E-80E5444BD4F2}"/>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rPr>
                    <a:t>６時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p>
              </p:txBody>
            </p:sp>
            <p:sp>
              <p:nvSpPr>
                <p:cNvPr id="170" name="四角形: 角を丸くする 169">
                  <a:extLst>
                    <a:ext uri="{FF2B5EF4-FFF2-40B4-BE49-F238E27FC236}">
                      <a16:creationId xmlns:a16="http://schemas.microsoft.com/office/drawing/2014/main" id="{B7A35935-2852-4CFA-81D6-BBD7F7119BC5}"/>
                    </a:ext>
                  </a:extLst>
                </p:cNvPr>
                <p:cNvSpPr/>
                <p:nvPr/>
              </p:nvSpPr>
              <p:spPr>
                <a:xfrm>
                  <a:off x="387802" y="276047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71" name="テキスト ボックス 170">
                  <a:extLst>
                    <a:ext uri="{FF2B5EF4-FFF2-40B4-BE49-F238E27FC236}">
                      <a16:creationId xmlns:a16="http://schemas.microsoft.com/office/drawing/2014/main" id="{F3F348A5-A1D3-409F-8309-BE4DAEC3CC87}"/>
                    </a:ext>
                  </a:extLst>
                </p:cNvPr>
                <p:cNvSpPr txBox="1"/>
                <p:nvPr/>
              </p:nvSpPr>
              <p:spPr>
                <a:xfrm>
                  <a:off x="1225656" y="2759313"/>
                  <a:ext cx="5508762"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・学校連携</a:t>
                  </a:r>
                  <a:r>
                    <a:rPr kumimoji="1" lang="en-US" altLang="ja-JP" sz="1100" dirty="0">
                      <a:latin typeface="BIZ UDPゴシック" panose="020B0400000000000000" pitchFamily="50" charset="-128"/>
                      <a:ea typeface="BIZ UDPゴシック" panose="020B0400000000000000" pitchFamily="50" charset="-128"/>
                    </a:rPr>
                    <a:t>100</a:t>
                  </a:r>
                  <a:r>
                    <a:rPr kumimoji="1" lang="ja-JP" altLang="en-US" sz="1100" dirty="0">
                      <a:latin typeface="BIZ UDPゴシック" panose="020B0400000000000000" pitchFamily="50" charset="-128"/>
                      <a:ea typeface="BIZ UDPゴシック" panose="020B0400000000000000" pitchFamily="50" charset="-128"/>
                    </a:rPr>
                    <a:t>％</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・学校と連携した進路支援、受験指導</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・大学生ボランティア多数</a:t>
                  </a:r>
                  <a:endParaRPr kumimoji="1" lang="en-US" altLang="ja-JP" sz="1100" dirty="0">
                    <a:latin typeface="BIZ UDPゴシック" panose="020B0400000000000000" pitchFamily="50" charset="-128"/>
                    <a:ea typeface="BIZ UDPゴシック" panose="020B0400000000000000" pitchFamily="50" charset="-128"/>
                  </a:endParaRPr>
                </a:p>
              </p:txBody>
            </p:sp>
            <p:grpSp>
              <p:nvGrpSpPr>
                <p:cNvPr id="172" name="グループ化 171">
                  <a:extLst>
                    <a:ext uri="{FF2B5EF4-FFF2-40B4-BE49-F238E27FC236}">
                      <a16:creationId xmlns:a16="http://schemas.microsoft.com/office/drawing/2014/main" id="{077F3F3F-6987-4BD5-940C-4246C06C8A3E}"/>
                    </a:ext>
                  </a:extLst>
                </p:cNvPr>
                <p:cNvGrpSpPr/>
                <p:nvPr/>
              </p:nvGrpSpPr>
              <p:grpSpPr>
                <a:xfrm>
                  <a:off x="883029" y="835007"/>
                  <a:ext cx="3629664" cy="239644"/>
                  <a:chOff x="883029" y="865610"/>
                  <a:chExt cx="3629664" cy="239644"/>
                </a:xfrm>
              </p:grpSpPr>
              <p:sp>
                <p:nvSpPr>
                  <p:cNvPr id="173" name="四角形: 角を丸くする 172">
                    <a:extLst>
                      <a:ext uri="{FF2B5EF4-FFF2-40B4-BE49-F238E27FC236}">
                        <a16:creationId xmlns:a16="http://schemas.microsoft.com/office/drawing/2014/main" id="{E79F2BA2-E60A-4ED3-A753-17DE1980AB17}"/>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174" name="四角形: 角を丸くする 173">
                    <a:extLst>
                      <a:ext uri="{FF2B5EF4-FFF2-40B4-BE49-F238E27FC236}">
                        <a16:creationId xmlns:a16="http://schemas.microsoft.com/office/drawing/2014/main" id="{7D5CEFA4-5509-4DD5-96C1-FB3EF567B0BD}"/>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175" name="四角形: 角を丸くする 174">
                    <a:extLst>
                      <a:ext uri="{FF2B5EF4-FFF2-40B4-BE49-F238E27FC236}">
                        <a16:creationId xmlns:a16="http://schemas.microsoft.com/office/drawing/2014/main" id="{31F37DB3-A9A3-4BE6-9E52-313E7F9A125B}"/>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176" name="四角形: 角を丸くする 175">
                    <a:extLst>
                      <a:ext uri="{FF2B5EF4-FFF2-40B4-BE49-F238E27FC236}">
                        <a16:creationId xmlns:a16="http://schemas.microsoft.com/office/drawing/2014/main" id="{0343C2D4-D754-4649-B7CB-6EC22F69A701}"/>
                      </a:ext>
                    </a:extLst>
                  </p:cNvPr>
                  <p:cNvSpPr/>
                  <p:nvPr/>
                </p:nvSpPr>
                <p:spPr>
                  <a:xfrm>
                    <a:off x="3632236" y="865610"/>
                    <a:ext cx="880457" cy="234780"/>
                  </a:xfrm>
                  <a:prstGeom prst="roundRect">
                    <a:avLst>
                      <a:gd name="adj" fmla="val 50000"/>
                    </a:avLst>
                  </a:prstGeom>
                  <a:solidFill>
                    <a:srgbClr val="CC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訪問支援</a:t>
                    </a:r>
                  </a:p>
                </p:txBody>
              </p:sp>
            </p:grpSp>
          </p:grpSp>
          <p:sp>
            <p:nvSpPr>
              <p:cNvPr id="98" name="テキスト ボックス 97">
                <a:extLst>
                  <a:ext uri="{FF2B5EF4-FFF2-40B4-BE49-F238E27FC236}">
                    <a16:creationId xmlns:a16="http://schemas.microsoft.com/office/drawing/2014/main" id="{DDF4C747-C6E4-47D0-804A-79CD4B42ADED}"/>
                  </a:ext>
                </a:extLst>
              </p:cNvPr>
              <p:cNvSpPr txBox="1"/>
              <p:nvPr/>
            </p:nvSpPr>
            <p:spPr>
              <a:xfrm>
                <a:off x="238928" y="439713"/>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㊵</a:t>
                </a:r>
              </a:p>
            </p:txBody>
          </p:sp>
        </p:grpSp>
        <p:sp>
          <p:nvSpPr>
            <p:cNvPr id="179" name="テキスト ボックス 178">
              <a:extLst>
                <a:ext uri="{FF2B5EF4-FFF2-40B4-BE49-F238E27FC236}">
                  <a16:creationId xmlns:a16="http://schemas.microsoft.com/office/drawing/2014/main" id="{9EDE1A9C-0AF4-4637-9772-D8B0DECAE90E}"/>
                </a:ext>
              </a:extLst>
            </p:cNvPr>
            <p:cNvSpPr txBox="1"/>
            <p:nvPr/>
          </p:nvSpPr>
          <p:spPr>
            <a:xfrm>
              <a:off x="1108992" y="7980225"/>
              <a:ext cx="2362619" cy="577081"/>
            </a:xfrm>
            <a:prstGeom prst="rect">
              <a:avLst/>
            </a:prstGeom>
            <a:noFill/>
          </p:spPr>
          <p:txBody>
            <a:bodyPr wrap="square">
              <a:spAutoFit/>
            </a:bodyPr>
            <a:lstStyle/>
            <a:p>
              <a:r>
                <a:rPr lang="ja-JP" altLang="en-US" sz="1050" dirty="0">
                  <a:latin typeface="BIZ UDPゴシック" panose="020B0400000000000000" pitchFamily="50" charset="-128"/>
                  <a:ea typeface="BIZ UDPゴシック" panose="020B0400000000000000" pitchFamily="50" charset="-128"/>
                </a:rPr>
                <a:t>入学金</a:t>
              </a:r>
              <a:r>
                <a:rPr lang="en-US" altLang="ja-JP" sz="1050" dirty="0">
                  <a:latin typeface="BIZ UDPゴシック" panose="020B0400000000000000" pitchFamily="50" charset="-128"/>
                  <a:ea typeface="BIZ UDPゴシック" panose="020B0400000000000000" pitchFamily="50" charset="-128"/>
                </a:rPr>
                <a:t>20,000</a:t>
              </a:r>
              <a:r>
                <a:rPr lang="ja-JP" altLang="en-US" sz="1050" dirty="0">
                  <a:latin typeface="BIZ UDPゴシック" panose="020B0400000000000000" pitchFamily="50" charset="-128"/>
                  <a:ea typeface="BIZ UDPゴシック" panose="020B0400000000000000" pitchFamily="50" charset="-128"/>
                </a:rPr>
                <a:t>円</a:t>
              </a:r>
              <a:endParaRPr lang="en-US" altLang="ja-JP" sz="1050" dirty="0">
                <a:latin typeface="BIZ UDPゴシック" panose="020B0400000000000000" pitchFamily="50" charset="-128"/>
                <a:ea typeface="BIZ UDPゴシック" panose="020B0400000000000000" pitchFamily="50" charset="-128"/>
              </a:endParaRPr>
            </a:p>
            <a:p>
              <a:r>
                <a:rPr lang="ja-JP" altLang="en-US" sz="1050" dirty="0">
                  <a:latin typeface="BIZ UDPゴシック" panose="020B0400000000000000" pitchFamily="50" charset="-128"/>
                  <a:ea typeface="BIZ UDPゴシック" panose="020B0400000000000000" pitchFamily="50" charset="-128"/>
                </a:rPr>
                <a:t>月額はコースにより異なります。</a:t>
              </a:r>
              <a:endParaRPr lang="en-US" altLang="ja-JP" sz="1050" dirty="0">
                <a:latin typeface="BIZ UDPゴシック" panose="020B0400000000000000" pitchFamily="50" charset="-128"/>
                <a:ea typeface="BIZ UDPゴシック" panose="020B0400000000000000" pitchFamily="50" charset="-128"/>
              </a:endParaRPr>
            </a:p>
            <a:p>
              <a:r>
                <a:rPr lang="en-US" altLang="ja-JP" sz="1050" dirty="0">
                  <a:latin typeface="BIZ UDPゴシック" panose="020B0400000000000000" pitchFamily="50" charset="-128"/>
                  <a:ea typeface="BIZ UDPゴシック" panose="020B0400000000000000" pitchFamily="50" charset="-128"/>
                </a:rPr>
                <a:t>20,000</a:t>
              </a:r>
              <a:r>
                <a:rPr lang="ja-JP" altLang="en-US" sz="1050" dirty="0">
                  <a:latin typeface="BIZ UDPゴシック" panose="020B0400000000000000" pitchFamily="50" charset="-128"/>
                  <a:ea typeface="BIZ UDPゴシック" panose="020B0400000000000000" pitchFamily="50" charset="-128"/>
                </a:rPr>
                <a:t>円～</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月</a:t>
              </a:r>
            </a:p>
          </p:txBody>
        </p:sp>
        <p:sp>
          <p:nvSpPr>
            <p:cNvPr id="180" name="テキスト ボックス 179">
              <a:extLst>
                <a:ext uri="{FF2B5EF4-FFF2-40B4-BE49-F238E27FC236}">
                  <a16:creationId xmlns:a16="http://schemas.microsoft.com/office/drawing/2014/main" id="{B246B300-B9C8-4A9E-9247-16CB6230FFF4}"/>
                </a:ext>
              </a:extLst>
            </p:cNvPr>
            <p:cNvSpPr txBox="1"/>
            <p:nvPr/>
          </p:nvSpPr>
          <p:spPr>
            <a:xfrm>
              <a:off x="4455453" y="7617120"/>
              <a:ext cx="3579540" cy="261610"/>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片渕　浩平</a:t>
              </a:r>
            </a:p>
          </p:txBody>
        </p:sp>
        <p:pic>
          <p:nvPicPr>
            <p:cNvPr id="21" name="図 20">
              <a:extLst>
                <a:ext uri="{FF2B5EF4-FFF2-40B4-BE49-F238E27FC236}">
                  <a16:creationId xmlns:a16="http://schemas.microsoft.com/office/drawing/2014/main" id="{D5AC8CBA-5075-4ABF-83D1-3A341BB982AB}"/>
                </a:ext>
              </a:extLst>
            </p:cNvPr>
            <p:cNvPicPr>
              <a:picLocks noChangeAspect="1"/>
            </p:cNvPicPr>
            <p:nvPr/>
          </p:nvPicPr>
          <p:blipFill>
            <a:blip r:embed="rId2"/>
            <a:stretch>
              <a:fillRect/>
            </a:stretch>
          </p:blipFill>
          <p:spPr>
            <a:xfrm>
              <a:off x="5739204" y="6678519"/>
              <a:ext cx="613942" cy="613942"/>
            </a:xfrm>
            <a:prstGeom prst="rect">
              <a:avLst/>
            </a:prstGeom>
            <a:ln>
              <a:solidFill>
                <a:schemeClr val="tx1"/>
              </a:solidFill>
            </a:ln>
          </p:spPr>
        </p:pic>
      </p:grpSp>
      <p:grpSp>
        <p:nvGrpSpPr>
          <p:cNvPr id="135" name="グループ化 134">
            <a:extLst>
              <a:ext uri="{FF2B5EF4-FFF2-40B4-BE49-F238E27FC236}">
                <a16:creationId xmlns:a16="http://schemas.microsoft.com/office/drawing/2014/main" id="{247F0647-21F0-411E-AAAE-B1394AF46892}"/>
              </a:ext>
            </a:extLst>
          </p:cNvPr>
          <p:cNvGrpSpPr/>
          <p:nvPr/>
        </p:nvGrpSpPr>
        <p:grpSpPr>
          <a:xfrm>
            <a:off x="56498" y="3282646"/>
            <a:ext cx="6780775" cy="3163075"/>
            <a:chOff x="300789" y="369975"/>
            <a:chExt cx="6560006" cy="3163075"/>
          </a:xfrm>
        </p:grpSpPr>
        <p:grpSp>
          <p:nvGrpSpPr>
            <p:cNvPr id="138" name="グループ化 137">
              <a:extLst>
                <a:ext uri="{FF2B5EF4-FFF2-40B4-BE49-F238E27FC236}">
                  <a16:creationId xmlns:a16="http://schemas.microsoft.com/office/drawing/2014/main" id="{83533924-7552-43CF-A73D-83F0C1155D97}"/>
                </a:ext>
              </a:extLst>
            </p:cNvPr>
            <p:cNvGrpSpPr/>
            <p:nvPr/>
          </p:nvGrpSpPr>
          <p:grpSpPr>
            <a:xfrm>
              <a:off x="300791" y="369975"/>
              <a:ext cx="6560004" cy="3163075"/>
              <a:chOff x="300791" y="369975"/>
              <a:chExt cx="6560004" cy="3163075"/>
            </a:xfrm>
          </p:grpSpPr>
          <p:grpSp>
            <p:nvGrpSpPr>
              <p:cNvPr id="140" name="グループ化 139">
                <a:extLst>
                  <a:ext uri="{FF2B5EF4-FFF2-40B4-BE49-F238E27FC236}">
                    <a16:creationId xmlns:a16="http://schemas.microsoft.com/office/drawing/2014/main" id="{B0CC042F-F45C-4297-AEFE-25D17E0FDCBA}"/>
                  </a:ext>
                </a:extLst>
              </p:cNvPr>
              <p:cNvGrpSpPr/>
              <p:nvPr/>
            </p:nvGrpSpPr>
            <p:grpSpPr>
              <a:xfrm>
                <a:off x="300791" y="401050"/>
                <a:ext cx="6490704" cy="3132000"/>
                <a:chOff x="332875" y="2462462"/>
                <a:chExt cx="6085551" cy="2952976"/>
              </a:xfrm>
            </p:grpSpPr>
            <p:sp>
              <p:nvSpPr>
                <p:cNvPr id="163" name="四角形: 角を丸くする 162">
                  <a:extLst>
                    <a:ext uri="{FF2B5EF4-FFF2-40B4-BE49-F238E27FC236}">
                      <a16:creationId xmlns:a16="http://schemas.microsoft.com/office/drawing/2014/main" id="{B5624AED-A060-4CB1-B211-C740D6F22604}"/>
                    </a:ext>
                  </a:extLst>
                </p:cNvPr>
                <p:cNvSpPr/>
                <p:nvPr/>
              </p:nvSpPr>
              <p:spPr>
                <a:xfrm>
                  <a:off x="332875" y="2462462"/>
                  <a:ext cx="6085551" cy="2952976"/>
                </a:xfrm>
                <a:prstGeom prst="roundRect">
                  <a:avLst>
                    <a:gd name="adj" fmla="val 42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フリーフォーム: 図形 180">
                  <a:extLst>
                    <a:ext uri="{FF2B5EF4-FFF2-40B4-BE49-F238E27FC236}">
                      <a16:creationId xmlns:a16="http://schemas.microsoft.com/office/drawing/2014/main" id="{BDFE83F7-F122-4245-B2C4-328B9E1C514B}"/>
                    </a:ext>
                  </a:extLst>
                </p:cNvPr>
                <p:cNvSpPr/>
                <p:nvPr/>
              </p:nvSpPr>
              <p:spPr>
                <a:xfrm rot="5400000">
                  <a:off x="294859" y="2500482"/>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41" name="テキスト ボックス 140">
                <a:extLst>
                  <a:ext uri="{FF2B5EF4-FFF2-40B4-BE49-F238E27FC236}">
                    <a16:creationId xmlns:a16="http://schemas.microsoft.com/office/drawing/2014/main" id="{5322AAEE-5B23-4198-93B5-3A229F24E343}"/>
                  </a:ext>
                </a:extLst>
              </p:cNvPr>
              <p:cNvSpPr txBox="1"/>
              <p:nvPr/>
            </p:nvSpPr>
            <p:spPr>
              <a:xfrm>
                <a:off x="909771" y="369975"/>
                <a:ext cx="3690257" cy="47705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特定非営利活動法人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志塾フリースクール　ラシーナ　富田林教室</a:t>
                </a:r>
              </a:p>
            </p:txBody>
          </p:sp>
          <p:sp>
            <p:nvSpPr>
              <p:cNvPr id="142" name="四角形: 角を丸くする 141">
                <a:extLst>
                  <a:ext uri="{FF2B5EF4-FFF2-40B4-BE49-F238E27FC236}">
                    <a16:creationId xmlns:a16="http://schemas.microsoft.com/office/drawing/2014/main" id="{90D330E2-C204-4335-A8B6-7C6F49EA1D36}"/>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43" name="テキスト ボックス 142">
                <a:extLst>
                  <a:ext uri="{FF2B5EF4-FFF2-40B4-BE49-F238E27FC236}">
                    <a16:creationId xmlns:a16="http://schemas.microsoft.com/office/drawing/2014/main" id="{39913B46-C18D-4CCE-B527-65EDD378E7BE}"/>
                  </a:ext>
                </a:extLst>
              </p:cNvPr>
              <p:cNvSpPr txBox="1"/>
              <p:nvPr/>
            </p:nvSpPr>
            <p:spPr>
              <a:xfrm>
                <a:off x="1234094" y="1157189"/>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富田林市甲田</a:t>
                </a:r>
                <a:r>
                  <a:rPr kumimoji="1" lang="en-US" altLang="ja-JP" sz="1100" dirty="0">
                    <a:latin typeface="BIZ UDPゴシック" panose="020B0400000000000000" pitchFamily="50" charset="-128"/>
                    <a:ea typeface="BIZ UDPゴシック" panose="020B0400000000000000" pitchFamily="50" charset="-128"/>
                  </a:rPr>
                  <a:t>2-20-14</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44" name="四角形: 角を丸くする 143">
                <a:extLst>
                  <a:ext uri="{FF2B5EF4-FFF2-40B4-BE49-F238E27FC236}">
                    <a16:creationId xmlns:a16="http://schemas.microsoft.com/office/drawing/2014/main" id="{1C9C082A-0ED9-4151-8E45-F7BC0D8A636D}"/>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45" name="テキスト ボックス 144">
                <a:extLst>
                  <a:ext uri="{FF2B5EF4-FFF2-40B4-BE49-F238E27FC236}">
                    <a16:creationId xmlns:a16="http://schemas.microsoft.com/office/drawing/2014/main" id="{30DF36A5-4FA7-4454-BE88-3E7AC8ABCEDD}"/>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0721-81-0417</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46" name="四角形: 角を丸くする 145">
                <a:extLst>
                  <a:ext uri="{FF2B5EF4-FFF2-40B4-BE49-F238E27FC236}">
                    <a16:creationId xmlns:a16="http://schemas.microsoft.com/office/drawing/2014/main" id="{078C5661-BDE4-479B-9992-E5BAD5D864FD}"/>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47" name="テキスト ボックス 146">
                <a:extLst>
                  <a:ext uri="{FF2B5EF4-FFF2-40B4-BE49-F238E27FC236}">
                    <a16:creationId xmlns:a16="http://schemas.microsoft.com/office/drawing/2014/main" id="{2562AC04-F145-44C5-99CA-92A13B85C04D}"/>
                  </a:ext>
                </a:extLst>
              </p:cNvPr>
              <p:cNvSpPr txBox="1"/>
              <p:nvPr/>
            </p:nvSpPr>
            <p:spPr>
              <a:xfrm>
                <a:off x="1234093" y="1495347"/>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2016</a:t>
                </a:r>
                <a:r>
                  <a:rPr kumimoji="1" lang="ja-JP" altLang="en-US" sz="1100" dirty="0">
                    <a:latin typeface="BIZ UDPゴシック" panose="020B0400000000000000" pitchFamily="50" charset="-128"/>
                    <a:ea typeface="BIZ UDPゴシック" panose="020B0400000000000000" pitchFamily="50" charset="-128"/>
                  </a:rPr>
                  <a:t>年３月</a:t>
                </a:r>
              </a:p>
            </p:txBody>
          </p:sp>
          <p:sp>
            <p:nvSpPr>
              <p:cNvPr id="148" name="四角形: 角を丸くする 147">
                <a:extLst>
                  <a:ext uri="{FF2B5EF4-FFF2-40B4-BE49-F238E27FC236}">
                    <a16:creationId xmlns:a16="http://schemas.microsoft.com/office/drawing/2014/main" id="{CE0B53B9-F3C0-41F6-9B1B-4D81121FF1C6}"/>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49" name="テキスト ボックス 148">
                <a:extLst>
                  <a:ext uri="{FF2B5EF4-FFF2-40B4-BE49-F238E27FC236}">
                    <a16:creationId xmlns:a16="http://schemas.microsoft.com/office/drawing/2014/main" id="{DA125ED1-4891-4103-911B-8E51C44A5BD3}"/>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田重田　勝一郎</a:t>
                </a:r>
              </a:p>
            </p:txBody>
          </p:sp>
          <p:sp>
            <p:nvSpPr>
              <p:cNvPr id="150" name="四角形: 角を丸くする 149">
                <a:extLst>
                  <a:ext uri="{FF2B5EF4-FFF2-40B4-BE49-F238E27FC236}">
                    <a16:creationId xmlns:a16="http://schemas.microsoft.com/office/drawing/2014/main" id="{1FC286A9-830C-429E-94D3-B5DE6CC83DF4}"/>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1" name="テキスト ボックス 150">
                <a:extLst>
                  <a:ext uri="{FF2B5EF4-FFF2-40B4-BE49-F238E27FC236}">
                    <a16:creationId xmlns:a16="http://schemas.microsoft.com/office/drawing/2014/main" id="{B093BF1D-20C0-46E6-8E4E-B864E2F0FE21}"/>
                  </a:ext>
                </a:extLst>
              </p:cNvPr>
              <p:cNvSpPr txBox="1"/>
              <p:nvPr/>
            </p:nvSpPr>
            <p:spPr>
              <a:xfrm>
                <a:off x="1234092" y="1854904"/>
                <a:ext cx="2458736" cy="769441"/>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入学金：</a:t>
                </a:r>
                <a:r>
                  <a:rPr kumimoji="1" lang="en-US" altLang="ja-JP" sz="1100" dirty="0">
                    <a:latin typeface="BIZ UDPゴシック" panose="020B0400000000000000" pitchFamily="50" charset="-128"/>
                    <a:ea typeface="BIZ UDPゴシック" panose="020B0400000000000000" pitchFamily="50" charset="-128"/>
                  </a:rPr>
                  <a:t>10,000</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月会費：</a:t>
                </a:r>
                <a:r>
                  <a:rPr kumimoji="1" lang="en-US" altLang="ja-JP" sz="1100" dirty="0">
                    <a:latin typeface="BIZ UDPゴシック" panose="020B0400000000000000" pitchFamily="50" charset="-128"/>
                    <a:ea typeface="BIZ UDPゴシック" panose="020B0400000000000000" pitchFamily="50" charset="-128"/>
                  </a:rPr>
                  <a:t>29,000</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保険料：</a:t>
                </a:r>
                <a:r>
                  <a:rPr kumimoji="1" lang="en-US" altLang="ja-JP" sz="1100" dirty="0">
                    <a:latin typeface="BIZ UDPゴシック" panose="020B0400000000000000" pitchFamily="50" charset="-128"/>
                    <a:ea typeface="BIZ UDPゴシック" panose="020B0400000000000000" pitchFamily="50" charset="-128"/>
                  </a:rPr>
                  <a:t>650</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年</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他実費</a:t>
                </a:r>
              </a:p>
            </p:txBody>
          </p:sp>
          <p:sp>
            <p:nvSpPr>
              <p:cNvPr id="152" name="四角形: 角を丸くする 151">
                <a:extLst>
                  <a:ext uri="{FF2B5EF4-FFF2-40B4-BE49-F238E27FC236}">
                    <a16:creationId xmlns:a16="http://schemas.microsoft.com/office/drawing/2014/main" id="{71A9E8FF-3759-48AA-B5B4-2C9F47A57D95}"/>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3" name="テキスト ボックス 152">
                <a:extLst>
                  <a:ext uri="{FF2B5EF4-FFF2-40B4-BE49-F238E27FC236}">
                    <a16:creationId xmlns:a16="http://schemas.microsoft.com/office/drawing/2014/main" id="{DB5466F7-1BA6-4B46-AB29-947ADCEDA04D}"/>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小学校１年生～高校３年生の年齢</a:t>
                </a:r>
              </a:p>
            </p:txBody>
          </p:sp>
          <p:sp>
            <p:nvSpPr>
              <p:cNvPr id="154" name="四角形: 角を丸くする 153">
                <a:extLst>
                  <a:ext uri="{FF2B5EF4-FFF2-40B4-BE49-F238E27FC236}">
                    <a16:creationId xmlns:a16="http://schemas.microsoft.com/office/drawing/2014/main" id="{424D1346-9CE1-4640-8CE4-6276D10D73EA}"/>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5" name="テキスト ボックス 154">
                <a:extLst>
                  <a:ext uri="{FF2B5EF4-FFF2-40B4-BE49-F238E27FC236}">
                    <a16:creationId xmlns:a16="http://schemas.microsoft.com/office/drawing/2014/main" id="{AD6A27E5-9C21-4143-A16C-409BD33E5979}"/>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平日　月～金曜日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17</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56" name="四角形: 角を丸くする 155">
                <a:extLst>
                  <a:ext uri="{FF2B5EF4-FFF2-40B4-BE49-F238E27FC236}">
                    <a16:creationId xmlns:a16="http://schemas.microsoft.com/office/drawing/2014/main" id="{6A1AFA6A-CD83-454B-A963-427B325ADBC7}"/>
                  </a:ext>
                </a:extLst>
              </p:cNvPr>
              <p:cNvSpPr/>
              <p:nvPr/>
            </p:nvSpPr>
            <p:spPr>
              <a:xfrm>
                <a:off x="416471" y="278909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7" name="テキスト ボックス 156">
                <a:extLst>
                  <a:ext uri="{FF2B5EF4-FFF2-40B4-BE49-F238E27FC236}">
                    <a16:creationId xmlns:a16="http://schemas.microsoft.com/office/drawing/2014/main" id="{F136CD4E-E948-4134-A936-8B4D574F7789}"/>
                  </a:ext>
                </a:extLst>
              </p:cNvPr>
              <p:cNvSpPr txBox="1"/>
              <p:nvPr/>
            </p:nvSpPr>
            <p:spPr>
              <a:xfrm>
                <a:off x="1175750" y="2766005"/>
                <a:ext cx="5034154"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・オンラインでの学習支援制度あり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・学校連携あり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・月１回遠足イベントあり（土日実施）</a:t>
                </a:r>
              </a:p>
            </p:txBody>
          </p:sp>
          <p:grpSp>
            <p:nvGrpSpPr>
              <p:cNvPr id="158" name="グループ化 157">
                <a:extLst>
                  <a:ext uri="{FF2B5EF4-FFF2-40B4-BE49-F238E27FC236}">
                    <a16:creationId xmlns:a16="http://schemas.microsoft.com/office/drawing/2014/main" id="{9FA647B4-FB09-41AD-B00A-824CD22A2280}"/>
                  </a:ext>
                </a:extLst>
              </p:cNvPr>
              <p:cNvGrpSpPr/>
              <p:nvPr/>
            </p:nvGrpSpPr>
            <p:grpSpPr>
              <a:xfrm>
                <a:off x="883029" y="835007"/>
                <a:ext cx="3629664" cy="239644"/>
                <a:chOff x="883029" y="865610"/>
                <a:chExt cx="3629664" cy="239644"/>
              </a:xfrm>
            </p:grpSpPr>
            <p:sp>
              <p:nvSpPr>
                <p:cNvPr id="159" name="四角形: 角を丸くする 158">
                  <a:extLst>
                    <a:ext uri="{FF2B5EF4-FFF2-40B4-BE49-F238E27FC236}">
                      <a16:creationId xmlns:a16="http://schemas.microsoft.com/office/drawing/2014/main" id="{C7330A4D-0FED-4321-8D24-B6B38734E383}"/>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160" name="四角形: 角を丸くする 159">
                  <a:extLst>
                    <a:ext uri="{FF2B5EF4-FFF2-40B4-BE49-F238E27FC236}">
                      <a16:creationId xmlns:a16="http://schemas.microsoft.com/office/drawing/2014/main" id="{39CB5811-24BA-4422-A5C4-D213B7695653}"/>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161" name="四角形: 角を丸くする 160">
                  <a:extLst>
                    <a:ext uri="{FF2B5EF4-FFF2-40B4-BE49-F238E27FC236}">
                      <a16:creationId xmlns:a16="http://schemas.microsoft.com/office/drawing/2014/main" id="{A1FD9F1F-6D89-4E62-8B95-B67A6C99631B}"/>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162" name="四角形: 角を丸くする 161">
                  <a:extLst>
                    <a:ext uri="{FF2B5EF4-FFF2-40B4-BE49-F238E27FC236}">
                      <a16:creationId xmlns:a16="http://schemas.microsoft.com/office/drawing/2014/main" id="{13F8027B-5225-47D5-BEF1-E8EBB6F6B4AD}"/>
                    </a:ext>
                  </a:extLst>
                </p:cNvPr>
                <p:cNvSpPr/>
                <p:nvPr/>
              </p:nvSpPr>
              <p:spPr>
                <a:xfrm>
                  <a:off x="3632236" y="865610"/>
                  <a:ext cx="880457" cy="234780"/>
                </a:xfrm>
                <a:prstGeom prst="roundRect">
                  <a:avLst>
                    <a:gd name="adj" fmla="val 50000"/>
                  </a:avLst>
                </a:prstGeom>
                <a:solidFill>
                  <a:srgbClr val="CC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訪問支援△</a:t>
                  </a:r>
                </a:p>
              </p:txBody>
            </p:sp>
          </p:grpSp>
        </p:grpSp>
        <p:sp>
          <p:nvSpPr>
            <p:cNvPr id="139" name="テキスト ボックス 138">
              <a:extLst>
                <a:ext uri="{FF2B5EF4-FFF2-40B4-BE49-F238E27FC236}">
                  <a16:creationId xmlns:a16="http://schemas.microsoft.com/office/drawing/2014/main" id="{A1443B21-311D-45AC-B150-B2A1CDAC5B22}"/>
                </a:ext>
              </a:extLst>
            </p:cNvPr>
            <p:cNvSpPr txBox="1"/>
            <p:nvPr/>
          </p:nvSpPr>
          <p:spPr>
            <a:xfrm>
              <a:off x="300789" y="437838"/>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㊶</a:t>
              </a:r>
            </a:p>
          </p:txBody>
        </p:sp>
      </p:grpSp>
      <p:pic>
        <p:nvPicPr>
          <p:cNvPr id="7" name="図 6">
            <a:extLst>
              <a:ext uri="{FF2B5EF4-FFF2-40B4-BE49-F238E27FC236}">
                <a16:creationId xmlns:a16="http://schemas.microsoft.com/office/drawing/2014/main" id="{04D871E6-A05A-439E-A4D4-2586E4508D18}"/>
              </a:ext>
            </a:extLst>
          </p:cNvPr>
          <p:cNvPicPr>
            <a:picLocks noChangeAspect="1"/>
          </p:cNvPicPr>
          <p:nvPr/>
        </p:nvPicPr>
        <p:blipFill>
          <a:blip r:embed="rId3"/>
          <a:stretch>
            <a:fillRect/>
          </a:stretch>
        </p:blipFill>
        <p:spPr>
          <a:xfrm>
            <a:off x="5730392" y="3450520"/>
            <a:ext cx="613942" cy="613942"/>
          </a:xfrm>
          <a:prstGeom prst="rect">
            <a:avLst/>
          </a:prstGeom>
          <a:ln>
            <a:solidFill>
              <a:schemeClr val="tx1"/>
            </a:solidFill>
          </a:ln>
        </p:spPr>
      </p:pic>
      <p:grpSp>
        <p:nvGrpSpPr>
          <p:cNvPr id="65" name="グループ化 64">
            <a:extLst>
              <a:ext uri="{FF2B5EF4-FFF2-40B4-BE49-F238E27FC236}">
                <a16:creationId xmlns:a16="http://schemas.microsoft.com/office/drawing/2014/main" id="{1A1744BA-6DFD-444A-9E55-F702197B613A}"/>
              </a:ext>
            </a:extLst>
          </p:cNvPr>
          <p:cNvGrpSpPr/>
          <p:nvPr/>
        </p:nvGrpSpPr>
        <p:grpSpPr>
          <a:xfrm>
            <a:off x="76809" y="6553332"/>
            <a:ext cx="6780775" cy="3132000"/>
            <a:chOff x="300789" y="401050"/>
            <a:chExt cx="6560006" cy="3132000"/>
          </a:xfrm>
        </p:grpSpPr>
        <p:grpSp>
          <p:nvGrpSpPr>
            <p:cNvPr id="66" name="グループ化 65">
              <a:extLst>
                <a:ext uri="{FF2B5EF4-FFF2-40B4-BE49-F238E27FC236}">
                  <a16:creationId xmlns:a16="http://schemas.microsoft.com/office/drawing/2014/main" id="{D22AEEAA-5125-4F60-A6A4-EAE139D071F4}"/>
                </a:ext>
              </a:extLst>
            </p:cNvPr>
            <p:cNvGrpSpPr/>
            <p:nvPr/>
          </p:nvGrpSpPr>
          <p:grpSpPr>
            <a:xfrm>
              <a:off x="300791" y="401050"/>
              <a:ext cx="6560004" cy="3132000"/>
              <a:chOff x="300791" y="401050"/>
              <a:chExt cx="6560004" cy="3132000"/>
            </a:xfrm>
          </p:grpSpPr>
          <p:grpSp>
            <p:nvGrpSpPr>
              <p:cNvPr id="68" name="グループ化 67">
                <a:extLst>
                  <a:ext uri="{FF2B5EF4-FFF2-40B4-BE49-F238E27FC236}">
                    <a16:creationId xmlns:a16="http://schemas.microsoft.com/office/drawing/2014/main" id="{668AF7F2-276A-4ADD-9458-D74D81CC2EFC}"/>
                  </a:ext>
                </a:extLst>
              </p:cNvPr>
              <p:cNvGrpSpPr/>
              <p:nvPr/>
            </p:nvGrpSpPr>
            <p:grpSpPr>
              <a:xfrm>
                <a:off x="300791" y="401050"/>
                <a:ext cx="6490704" cy="3132000"/>
                <a:chOff x="332875" y="2462462"/>
                <a:chExt cx="6085551" cy="2952976"/>
              </a:xfrm>
            </p:grpSpPr>
            <p:sp>
              <p:nvSpPr>
                <p:cNvPr id="91" name="四角形: 角を丸くする 90">
                  <a:extLst>
                    <a:ext uri="{FF2B5EF4-FFF2-40B4-BE49-F238E27FC236}">
                      <a16:creationId xmlns:a16="http://schemas.microsoft.com/office/drawing/2014/main" id="{A2DEC139-7F9A-43AD-877A-3EBC30F9B538}"/>
                    </a:ext>
                  </a:extLst>
                </p:cNvPr>
                <p:cNvSpPr/>
                <p:nvPr/>
              </p:nvSpPr>
              <p:spPr>
                <a:xfrm>
                  <a:off x="332875" y="2462462"/>
                  <a:ext cx="6085551" cy="2952976"/>
                </a:xfrm>
                <a:prstGeom prst="roundRect">
                  <a:avLst>
                    <a:gd name="adj" fmla="val 42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フリーフォーム: 図形 91">
                  <a:extLst>
                    <a:ext uri="{FF2B5EF4-FFF2-40B4-BE49-F238E27FC236}">
                      <a16:creationId xmlns:a16="http://schemas.microsoft.com/office/drawing/2014/main" id="{512C6F1D-FB7C-41A0-B2E5-45E701BE1246}"/>
                    </a:ext>
                  </a:extLst>
                </p:cNvPr>
                <p:cNvSpPr/>
                <p:nvPr/>
              </p:nvSpPr>
              <p:spPr>
                <a:xfrm rot="5400000">
                  <a:off x="294859" y="2500482"/>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69" name="テキスト ボックス 68">
                <a:extLst>
                  <a:ext uri="{FF2B5EF4-FFF2-40B4-BE49-F238E27FC236}">
                    <a16:creationId xmlns:a16="http://schemas.microsoft.com/office/drawing/2014/main" id="{A0F23FF2-741D-42BE-9929-A63C5F966425}"/>
                  </a:ext>
                </a:extLst>
              </p:cNvPr>
              <p:cNvSpPr txBox="1"/>
              <p:nvPr/>
            </p:nvSpPr>
            <p:spPr>
              <a:xfrm>
                <a:off x="909771" y="401050"/>
                <a:ext cx="5177466"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デモクラティックスクール</a:t>
                </a:r>
                <a:r>
                  <a:rPr kumimoji="1" lang="en-US" altLang="ja-JP" dirty="0">
                    <a:latin typeface="BIZ UDPゴシック" panose="020B0400000000000000" pitchFamily="50" charset="-128"/>
                    <a:ea typeface="BIZ UDPゴシック" panose="020B0400000000000000" pitchFamily="50" charset="-128"/>
                  </a:rPr>
                  <a:t>ASOVIVA</a:t>
                </a:r>
                <a:r>
                  <a:rPr kumimoji="1" lang="ja-JP" altLang="en-US" dirty="0">
                    <a:latin typeface="BIZ UDPゴシック" panose="020B0400000000000000" pitchFamily="50" charset="-128"/>
                    <a:ea typeface="BIZ UDPゴシック" panose="020B0400000000000000" pitchFamily="50" charset="-128"/>
                  </a:rPr>
                  <a:t>！</a:t>
                </a:r>
              </a:p>
            </p:txBody>
          </p:sp>
          <p:sp>
            <p:nvSpPr>
              <p:cNvPr id="70" name="四角形: 角を丸くする 69">
                <a:extLst>
                  <a:ext uri="{FF2B5EF4-FFF2-40B4-BE49-F238E27FC236}">
                    <a16:creationId xmlns:a16="http://schemas.microsoft.com/office/drawing/2014/main" id="{965209AA-2C27-41BA-932A-DBFC3376855F}"/>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71" name="テキスト ボックス 70">
                <a:extLst>
                  <a:ext uri="{FF2B5EF4-FFF2-40B4-BE49-F238E27FC236}">
                    <a16:creationId xmlns:a16="http://schemas.microsoft.com/office/drawing/2014/main" id="{0E4D4292-E986-41BE-A2CA-38E7CEEE7558}"/>
                  </a:ext>
                </a:extLst>
              </p:cNvPr>
              <p:cNvSpPr txBox="1"/>
              <p:nvPr/>
            </p:nvSpPr>
            <p:spPr>
              <a:xfrm>
                <a:off x="1234094" y="1157189"/>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南河内郡河南町寛弘寺</a:t>
                </a:r>
                <a:r>
                  <a:rPr kumimoji="1" lang="en-US" altLang="ja-JP" sz="1100" dirty="0">
                    <a:latin typeface="BIZ UDPゴシック" panose="020B0400000000000000" pitchFamily="50" charset="-128"/>
                    <a:ea typeface="BIZ UDPゴシック" panose="020B0400000000000000" pitchFamily="50" charset="-128"/>
                  </a:rPr>
                  <a:t>756-2</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72" name="四角形: 角を丸くする 71">
                <a:extLst>
                  <a:ext uri="{FF2B5EF4-FFF2-40B4-BE49-F238E27FC236}">
                    <a16:creationId xmlns:a16="http://schemas.microsoft.com/office/drawing/2014/main" id="{2A2C9B4F-8B50-46C3-9E96-08F2146DD753}"/>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73" name="テキスト ボックス 72">
                <a:extLst>
                  <a:ext uri="{FF2B5EF4-FFF2-40B4-BE49-F238E27FC236}">
                    <a16:creationId xmlns:a16="http://schemas.microsoft.com/office/drawing/2014/main" id="{993EA82B-20EF-45D1-952A-FEA4BE46CDB5}"/>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0721-21-6989</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74" name="四角形: 角を丸くする 73">
                <a:extLst>
                  <a:ext uri="{FF2B5EF4-FFF2-40B4-BE49-F238E27FC236}">
                    <a16:creationId xmlns:a16="http://schemas.microsoft.com/office/drawing/2014/main" id="{0842BE5F-B3B2-43B0-A085-7B9B205E8A2D}"/>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75" name="テキスト ボックス 74">
                <a:extLst>
                  <a:ext uri="{FF2B5EF4-FFF2-40B4-BE49-F238E27FC236}">
                    <a16:creationId xmlns:a16="http://schemas.microsoft.com/office/drawing/2014/main" id="{6EF76562-3858-4F17-B73E-3F562D022CDF}"/>
                  </a:ext>
                </a:extLst>
              </p:cNvPr>
              <p:cNvSpPr txBox="1"/>
              <p:nvPr/>
            </p:nvSpPr>
            <p:spPr>
              <a:xfrm>
                <a:off x="1234093" y="1495347"/>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2019</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5</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76" name="四角形: 角を丸くする 75">
                <a:extLst>
                  <a:ext uri="{FF2B5EF4-FFF2-40B4-BE49-F238E27FC236}">
                    <a16:creationId xmlns:a16="http://schemas.microsoft.com/office/drawing/2014/main" id="{A28B1DA8-0911-4B88-AB9C-CE49423372B8}"/>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77" name="テキスト ボックス 76">
                <a:extLst>
                  <a:ext uri="{FF2B5EF4-FFF2-40B4-BE49-F238E27FC236}">
                    <a16:creationId xmlns:a16="http://schemas.microsoft.com/office/drawing/2014/main" id="{D098A3A0-247C-421A-B040-16AC74DBCB35}"/>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長村　知愛</a:t>
                </a:r>
              </a:p>
            </p:txBody>
          </p:sp>
          <p:sp>
            <p:nvSpPr>
              <p:cNvPr id="78" name="四角形: 角を丸くする 77">
                <a:extLst>
                  <a:ext uri="{FF2B5EF4-FFF2-40B4-BE49-F238E27FC236}">
                    <a16:creationId xmlns:a16="http://schemas.microsoft.com/office/drawing/2014/main" id="{F9CA459E-D308-4CFA-A3DB-C45DD0713BC6}"/>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79" name="テキスト ボックス 78">
                <a:extLst>
                  <a:ext uri="{FF2B5EF4-FFF2-40B4-BE49-F238E27FC236}">
                    <a16:creationId xmlns:a16="http://schemas.microsoft.com/office/drawing/2014/main" id="{97ADD28D-7231-4124-9389-ACDBA74FC0B5}"/>
                  </a:ext>
                </a:extLst>
              </p:cNvPr>
              <p:cNvSpPr txBox="1"/>
              <p:nvPr/>
            </p:nvSpPr>
            <p:spPr>
              <a:xfrm>
                <a:off x="1234092" y="1854904"/>
                <a:ext cx="2458736"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入学金：</a:t>
                </a:r>
                <a:r>
                  <a:rPr kumimoji="1" lang="en-US" altLang="ja-JP" sz="1100" dirty="0">
                    <a:latin typeface="BIZ UDPゴシック" panose="020B0400000000000000" pitchFamily="50" charset="-128"/>
                    <a:ea typeface="BIZ UDPゴシック" panose="020B0400000000000000" pitchFamily="50" charset="-128"/>
                  </a:rPr>
                  <a:t>50,000</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月額：</a:t>
                </a:r>
                <a:r>
                  <a:rPr kumimoji="1" lang="en-US" altLang="ja-JP" sz="1100" dirty="0">
                    <a:latin typeface="BIZ UDPゴシック" panose="020B0400000000000000" pitchFamily="50" charset="-128"/>
                    <a:ea typeface="BIZ UDPゴシック" panose="020B0400000000000000" pitchFamily="50" charset="-128"/>
                  </a:rPr>
                  <a:t>20,000</a:t>
                </a:r>
                <a:r>
                  <a:rPr kumimoji="1" lang="ja-JP" altLang="en-US" sz="1100" dirty="0">
                    <a:latin typeface="BIZ UDPゴシック" panose="020B0400000000000000" pitchFamily="50" charset="-128"/>
                    <a:ea typeface="BIZ UDPゴシック" panose="020B0400000000000000" pitchFamily="50" charset="-128"/>
                  </a:rPr>
                  <a:t>円（ビジター）</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35,000</a:t>
                </a:r>
                <a:r>
                  <a:rPr kumimoji="1" lang="ja-JP" altLang="en-US" sz="1100" dirty="0">
                    <a:latin typeface="BIZ UDPゴシック" panose="020B0400000000000000" pitchFamily="50" charset="-128"/>
                    <a:ea typeface="BIZ UDPゴシック" panose="020B0400000000000000" pitchFamily="50" charset="-128"/>
                  </a:rPr>
                  <a:t>円（レギュラー）</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80" name="四角形: 角を丸くする 79">
                <a:extLst>
                  <a:ext uri="{FF2B5EF4-FFF2-40B4-BE49-F238E27FC236}">
                    <a16:creationId xmlns:a16="http://schemas.microsoft.com/office/drawing/2014/main" id="{4DD747AA-AC7E-4A15-A0A6-72A82506D6EA}"/>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81" name="テキスト ボックス 80">
                <a:extLst>
                  <a:ext uri="{FF2B5EF4-FFF2-40B4-BE49-F238E27FC236}">
                    <a16:creationId xmlns:a16="http://schemas.microsoft.com/office/drawing/2014/main" id="{B4601B32-BF19-484D-88BA-F4EFB7B3FC60}"/>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５歳～</a:t>
                </a:r>
                <a:r>
                  <a:rPr kumimoji="1" lang="en-US" altLang="ja-JP" sz="1100" dirty="0">
                    <a:latin typeface="BIZ UDPゴシック" panose="020B0400000000000000" pitchFamily="50" charset="-128"/>
                    <a:ea typeface="BIZ UDPゴシック" panose="020B0400000000000000" pitchFamily="50" charset="-128"/>
                  </a:rPr>
                  <a:t>18</a:t>
                </a:r>
                <a:r>
                  <a:rPr kumimoji="1" lang="ja-JP" altLang="en-US" sz="1100" dirty="0">
                    <a:latin typeface="BIZ UDPゴシック" panose="020B0400000000000000" pitchFamily="50" charset="-128"/>
                    <a:ea typeface="BIZ UDPゴシック" panose="020B0400000000000000" pitchFamily="50" charset="-128"/>
                  </a:rPr>
                  <a:t>歳</a:t>
                </a:r>
              </a:p>
            </p:txBody>
          </p:sp>
          <p:sp>
            <p:nvSpPr>
              <p:cNvPr id="82" name="四角形: 角を丸くする 81">
                <a:extLst>
                  <a:ext uri="{FF2B5EF4-FFF2-40B4-BE49-F238E27FC236}">
                    <a16:creationId xmlns:a16="http://schemas.microsoft.com/office/drawing/2014/main" id="{ED1E4917-C653-4AE8-AEF2-404C5ED9FF7B}"/>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83" name="テキスト ボックス 82">
                <a:extLst>
                  <a:ext uri="{FF2B5EF4-FFF2-40B4-BE49-F238E27FC236}">
                    <a16:creationId xmlns:a16="http://schemas.microsoft.com/office/drawing/2014/main" id="{8E905617-06B6-4074-8699-146290DF4A7F}"/>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月・火・水・木曜日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17</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84" name="四角形: 角を丸くする 83">
                <a:extLst>
                  <a:ext uri="{FF2B5EF4-FFF2-40B4-BE49-F238E27FC236}">
                    <a16:creationId xmlns:a16="http://schemas.microsoft.com/office/drawing/2014/main" id="{DA56FCD9-D10B-4292-9341-276EC6B211F3}"/>
                  </a:ext>
                </a:extLst>
              </p:cNvPr>
              <p:cNvSpPr/>
              <p:nvPr/>
            </p:nvSpPr>
            <p:spPr>
              <a:xfrm>
                <a:off x="416471" y="278909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85" name="テキスト ボックス 84">
                <a:extLst>
                  <a:ext uri="{FF2B5EF4-FFF2-40B4-BE49-F238E27FC236}">
                    <a16:creationId xmlns:a16="http://schemas.microsoft.com/office/drawing/2014/main" id="{59AC05CF-AF76-45E8-AA93-8A94FFBE53EF}"/>
                  </a:ext>
                </a:extLst>
              </p:cNvPr>
              <p:cNvSpPr txBox="1"/>
              <p:nvPr/>
            </p:nvSpPr>
            <p:spPr>
              <a:xfrm>
                <a:off x="1175750" y="2766005"/>
                <a:ext cx="5034154"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・本人の興味関心に沿った活動が中心</a:t>
                </a:r>
              </a:p>
            </p:txBody>
          </p:sp>
          <p:grpSp>
            <p:nvGrpSpPr>
              <p:cNvPr id="86" name="グループ化 85">
                <a:extLst>
                  <a:ext uri="{FF2B5EF4-FFF2-40B4-BE49-F238E27FC236}">
                    <a16:creationId xmlns:a16="http://schemas.microsoft.com/office/drawing/2014/main" id="{FD98C677-602D-4095-BC63-CC6B9EFB0F97}"/>
                  </a:ext>
                </a:extLst>
              </p:cNvPr>
              <p:cNvGrpSpPr/>
              <p:nvPr/>
            </p:nvGrpSpPr>
            <p:grpSpPr>
              <a:xfrm>
                <a:off x="883029" y="835007"/>
                <a:ext cx="3629664" cy="239644"/>
                <a:chOff x="883029" y="865610"/>
                <a:chExt cx="3629664" cy="239644"/>
              </a:xfrm>
            </p:grpSpPr>
            <p:sp>
              <p:nvSpPr>
                <p:cNvPr id="87" name="四角形: 角を丸くする 86">
                  <a:extLst>
                    <a:ext uri="{FF2B5EF4-FFF2-40B4-BE49-F238E27FC236}">
                      <a16:creationId xmlns:a16="http://schemas.microsoft.com/office/drawing/2014/main" id="{9F9FB547-3DE2-413A-8525-D407F351209F}"/>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88" name="四角形: 角を丸くする 87">
                  <a:extLst>
                    <a:ext uri="{FF2B5EF4-FFF2-40B4-BE49-F238E27FC236}">
                      <a16:creationId xmlns:a16="http://schemas.microsoft.com/office/drawing/2014/main" id="{979BC10E-9486-4B01-AC04-CA1E74EB9465}"/>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89" name="四角形: 角を丸くする 88">
                  <a:extLst>
                    <a:ext uri="{FF2B5EF4-FFF2-40B4-BE49-F238E27FC236}">
                      <a16:creationId xmlns:a16="http://schemas.microsoft.com/office/drawing/2014/main" id="{E2F4AC71-ED55-4AA1-A1BF-2E91935296F9}"/>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90" name="四角形: 角を丸くする 89">
                  <a:extLst>
                    <a:ext uri="{FF2B5EF4-FFF2-40B4-BE49-F238E27FC236}">
                      <a16:creationId xmlns:a16="http://schemas.microsoft.com/office/drawing/2014/main" id="{06F80734-AA3D-4B88-B93C-BDFFFF8E7CBF}"/>
                    </a:ext>
                  </a:extLst>
                </p:cNvPr>
                <p:cNvSpPr/>
                <p:nvPr/>
              </p:nvSpPr>
              <p:spPr>
                <a:xfrm>
                  <a:off x="3632236" y="865610"/>
                  <a:ext cx="880457" cy="234780"/>
                </a:xfrm>
                <a:prstGeom prst="roundRect">
                  <a:avLst>
                    <a:gd name="adj" fmla="val 500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訪問支援</a:t>
                  </a:r>
                </a:p>
              </p:txBody>
            </p:sp>
          </p:grpSp>
        </p:grpSp>
        <p:sp>
          <p:nvSpPr>
            <p:cNvPr id="67" name="テキスト ボックス 66">
              <a:extLst>
                <a:ext uri="{FF2B5EF4-FFF2-40B4-BE49-F238E27FC236}">
                  <a16:creationId xmlns:a16="http://schemas.microsoft.com/office/drawing/2014/main" id="{F39EFB15-582A-40DA-944C-DD0A4603F55C}"/>
                </a:ext>
              </a:extLst>
            </p:cNvPr>
            <p:cNvSpPr txBox="1"/>
            <p:nvPr/>
          </p:nvSpPr>
          <p:spPr>
            <a:xfrm>
              <a:off x="300789" y="437838"/>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㊷</a:t>
              </a:r>
            </a:p>
          </p:txBody>
        </p:sp>
      </p:grpSp>
      <p:pic>
        <p:nvPicPr>
          <p:cNvPr id="3" name="図 2">
            <a:extLst>
              <a:ext uri="{FF2B5EF4-FFF2-40B4-BE49-F238E27FC236}">
                <a16:creationId xmlns:a16="http://schemas.microsoft.com/office/drawing/2014/main" id="{0C57A0F9-DC47-43FF-9A75-DD052D115286}"/>
              </a:ext>
            </a:extLst>
          </p:cNvPr>
          <p:cNvPicPr>
            <a:picLocks noChangeAspect="1"/>
          </p:cNvPicPr>
          <p:nvPr/>
        </p:nvPicPr>
        <p:blipFill>
          <a:blip r:embed="rId4"/>
          <a:stretch>
            <a:fillRect/>
          </a:stretch>
        </p:blipFill>
        <p:spPr>
          <a:xfrm>
            <a:off x="5730392" y="6686466"/>
            <a:ext cx="611397" cy="611397"/>
          </a:xfrm>
          <a:prstGeom prst="rect">
            <a:avLst/>
          </a:prstGeom>
          <a:ln>
            <a:solidFill>
              <a:schemeClr val="tx1"/>
            </a:solidFill>
          </a:ln>
        </p:spPr>
      </p:pic>
    </p:spTree>
    <p:extLst>
      <p:ext uri="{BB962C8B-B14F-4D97-AF65-F5344CB8AC3E}">
        <p14:creationId xmlns:p14="http://schemas.microsoft.com/office/powerpoint/2010/main" val="766711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E869BBF6-659A-4DF7-9799-08771818255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219" y="2386235"/>
            <a:ext cx="5068511" cy="4011541"/>
          </a:xfrm>
          <a:prstGeom prst="rect">
            <a:avLst/>
          </a:prstGeom>
        </p:spPr>
      </p:pic>
      <p:pic>
        <p:nvPicPr>
          <p:cNvPr id="25" name="図 24">
            <a:extLst>
              <a:ext uri="{FF2B5EF4-FFF2-40B4-BE49-F238E27FC236}">
                <a16:creationId xmlns:a16="http://schemas.microsoft.com/office/drawing/2014/main" id="{6B4AD99C-F283-4775-9D25-5B7BB143D69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77552" y="476310"/>
            <a:ext cx="3401398" cy="4379367"/>
          </a:xfrm>
          <a:prstGeom prst="rect">
            <a:avLst/>
          </a:prstGeom>
        </p:spPr>
      </p:pic>
      <p:sp>
        <p:nvSpPr>
          <p:cNvPr id="8" name="テキスト ボックス 7">
            <a:extLst>
              <a:ext uri="{FF2B5EF4-FFF2-40B4-BE49-F238E27FC236}">
                <a16:creationId xmlns:a16="http://schemas.microsoft.com/office/drawing/2014/main" id="{6CC4BBEA-C305-43BC-AE41-D9BB37B61339}"/>
              </a:ext>
            </a:extLst>
          </p:cNvPr>
          <p:cNvSpPr txBox="1"/>
          <p:nvPr/>
        </p:nvSpPr>
        <p:spPr>
          <a:xfrm>
            <a:off x="299713" y="2921875"/>
            <a:ext cx="1671898"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泉南地区</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　　　　　　　　　　　　</a:t>
            </a:r>
          </a:p>
        </p:txBody>
      </p:sp>
      <p:grpSp>
        <p:nvGrpSpPr>
          <p:cNvPr id="32" name="グループ化 31">
            <a:extLst>
              <a:ext uri="{FF2B5EF4-FFF2-40B4-BE49-F238E27FC236}">
                <a16:creationId xmlns:a16="http://schemas.microsoft.com/office/drawing/2014/main" id="{B5ADB5BB-D269-4B29-A3C6-335C808AEA58}"/>
              </a:ext>
            </a:extLst>
          </p:cNvPr>
          <p:cNvGrpSpPr/>
          <p:nvPr/>
        </p:nvGrpSpPr>
        <p:grpSpPr>
          <a:xfrm>
            <a:off x="44241" y="6137213"/>
            <a:ext cx="6769517" cy="2010089"/>
            <a:chOff x="107518" y="6736684"/>
            <a:chExt cx="6769517" cy="2010089"/>
          </a:xfrm>
        </p:grpSpPr>
        <p:grpSp>
          <p:nvGrpSpPr>
            <p:cNvPr id="3" name="グループ化 2">
              <a:extLst>
                <a:ext uri="{FF2B5EF4-FFF2-40B4-BE49-F238E27FC236}">
                  <a16:creationId xmlns:a16="http://schemas.microsoft.com/office/drawing/2014/main" id="{6EFB62C4-ACE9-4E28-BBDD-E748F08CCAE0}"/>
                </a:ext>
              </a:extLst>
            </p:cNvPr>
            <p:cNvGrpSpPr/>
            <p:nvPr/>
          </p:nvGrpSpPr>
          <p:grpSpPr>
            <a:xfrm>
              <a:off x="107518" y="6736684"/>
              <a:ext cx="6769517" cy="2010089"/>
              <a:chOff x="58643" y="6620857"/>
              <a:chExt cx="6769517" cy="2010089"/>
            </a:xfrm>
          </p:grpSpPr>
          <p:sp>
            <p:nvSpPr>
              <p:cNvPr id="9" name="テキスト ボックス 8">
                <a:extLst>
                  <a:ext uri="{FF2B5EF4-FFF2-40B4-BE49-F238E27FC236}">
                    <a16:creationId xmlns:a16="http://schemas.microsoft.com/office/drawing/2014/main" id="{BCE2B88C-D009-4E7A-B321-8DEC167F58BC}"/>
                  </a:ext>
                </a:extLst>
              </p:cNvPr>
              <p:cNvSpPr txBox="1"/>
              <p:nvPr/>
            </p:nvSpPr>
            <p:spPr>
              <a:xfrm>
                <a:off x="58643" y="6871746"/>
                <a:ext cx="6144126" cy="1759200"/>
              </a:xfrm>
              <a:prstGeom prst="rect">
                <a:avLst/>
              </a:prstGeom>
              <a:noFill/>
            </p:spPr>
            <p:txBody>
              <a:bodyPr wrap="square" rtlCol="0">
                <a:spAutoFit/>
              </a:bodyPr>
              <a:lstStyle/>
              <a:p>
                <a:pPr>
                  <a:lnSpc>
                    <a:spcPts val="1900"/>
                  </a:lnSpc>
                </a:pPr>
                <a:r>
                  <a:rPr kumimoji="1" lang="ja-JP" altLang="en-US" sz="1200" dirty="0">
                    <a:latin typeface="BIZ UDPゴシック" panose="020B0400000000000000" pitchFamily="50" charset="-128"/>
                    <a:ea typeface="BIZ UDPゴシック" panose="020B0400000000000000" pitchFamily="50" charset="-128"/>
                  </a:rPr>
                  <a:t>㊸　特定非営利活動法人　志塾フリースクール　ラシーナ　泉北教室</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㊹　八洲学園中等部（堺本校）</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㊺　</a:t>
                </a:r>
                <a:r>
                  <a:rPr kumimoji="1" lang="en-US" altLang="ja-JP" sz="1200" dirty="0">
                    <a:latin typeface="BIZ UDPゴシック" panose="020B0400000000000000" pitchFamily="50" charset="-128"/>
                    <a:ea typeface="BIZ UDPゴシック" panose="020B0400000000000000" pitchFamily="50" charset="-128"/>
                  </a:rPr>
                  <a:t>free school YADOLI</a:t>
                </a:r>
              </a:p>
              <a:p>
                <a:pPr>
                  <a:lnSpc>
                    <a:spcPts val="1900"/>
                  </a:lnSpc>
                </a:pPr>
                <a:r>
                  <a:rPr kumimoji="1" lang="ja-JP" altLang="en-US" sz="1200" dirty="0">
                    <a:latin typeface="BIZ UDPゴシック" panose="020B0400000000000000" pitchFamily="50" charset="-128"/>
                    <a:ea typeface="BIZ UDPゴシック" panose="020B0400000000000000" pitchFamily="50" charset="-128"/>
                  </a:rPr>
                  <a:t>㊻　きみの森</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㊼　フリースクール　ココまな</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㊽　</a:t>
                </a:r>
                <a:r>
                  <a:rPr kumimoji="1" lang="ja-JP" altLang="en-US" sz="1100" dirty="0">
                    <a:latin typeface="BIZ UDPゴシック" panose="020B0400000000000000" pitchFamily="50" charset="-128"/>
                    <a:ea typeface="BIZ UDPゴシック" panose="020B0400000000000000" pitchFamily="50" charset="-128"/>
                  </a:rPr>
                  <a:t>特定非営利活動法人キリンこども応援団　フリースクール　キリンのとびら（本校）</a:t>
                </a:r>
                <a:endParaRPr kumimoji="1" lang="en-US" altLang="ja-JP" sz="12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200" dirty="0">
                    <a:latin typeface="BIZ UDPゴシック" panose="020B0400000000000000" pitchFamily="50" charset="-128"/>
                    <a:ea typeface="BIZ UDPゴシック" panose="020B0400000000000000" pitchFamily="50" charset="-128"/>
                  </a:rPr>
                  <a:t>㊾　</a:t>
                </a:r>
                <a:r>
                  <a:rPr kumimoji="1" lang="ja-JP" altLang="en-US" sz="1100" dirty="0">
                    <a:latin typeface="BIZ UDPゴシック" panose="020B0400000000000000" pitchFamily="50" charset="-128"/>
                    <a:ea typeface="BIZ UDPゴシック" panose="020B0400000000000000" pitchFamily="50" charset="-128"/>
                  </a:rPr>
                  <a:t>特定非営利活動法人キリンこども応援団　フリースクール　キリンのとびら（まちば校）</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BC2CBA43-2532-40E0-8CB9-D415BA9045D8}"/>
                  </a:ext>
                </a:extLst>
              </p:cNvPr>
              <p:cNvSpPr txBox="1"/>
              <p:nvPr/>
            </p:nvSpPr>
            <p:spPr>
              <a:xfrm>
                <a:off x="5493457" y="6620857"/>
                <a:ext cx="1334703" cy="2002856"/>
              </a:xfrm>
              <a:prstGeom prst="rect">
                <a:avLst/>
              </a:prstGeom>
              <a:noFill/>
            </p:spPr>
            <p:txBody>
              <a:bodyPr wrap="square" rtlCol="0">
                <a:spAutoFit/>
              </a:bodyPr>
              <a:lstStyle/>
              <a:p>
                <a:pPr algn="r">
                  <a:lnSpc>
                    <a:spcPts val="1900"/>
                  </a:lnSpc>
                </a:pPr>
                <a:r>
                  <a:rPr kumimoji="1" lang="ja-JP" altLang="en-US" sz="1200" dirty="0">
                    <a:latin typeface="BIZ UDPゴシック" panose="020B0400000000000000" pitchFamily="50" charset="-128"/>
                    <a:ea typeface="BIZ UDPゴシック" panose="020B0400000000000000" pitchFamily="50" charset="-128"/>
                  </a:rPr>
                  <a:t>所在地</a:t>
                </a:r>
                <a:endParaRPr kumimoji="1" lang="en-US" altLang="ja-JP" sz="1200" dirty="0">
                  <a:latin typeface="BIZ UDPゴシック" panose="020B0400000000000000" pitchFamily="50" charset="-128"/>
                  <a:ea typeface="BIZ UDPゴシック" panose="020B0400000000000000" pitchFamily="50" charset="-128"/>
                </a:endParaRP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堺市中区</a:t>
                </a: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　　　　　　　　　　　　　　　　　　　　　　　　　　 </a:t>
                </a:r>
                <a:endParaRPr kumimoji="1" lang="en-US" altLang="ja-JP" sz="1200" dirty="0">
                  <a:latin typeface="BIZ UDPゴシック" panose="020B0400000000000000" pitchFamily="50" charset="-128"/>
                  <a:ea typeface="BIZ UDPゴシック" panose="020B0400000000000000" pitchFamily="50" charset="-128"/>
                </a:endParaRP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堺市西区</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堺市堺区</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堺市南区</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岸和田市</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泉佐野市</a:t>
                </a:r>
                <a:r>
                  <a:rPr kumimoji="1" lang="en-US" altLang="ja-JP" sz="1200" dirty="0">
                    <a:latin typeface="BIZ UDPゴシック" panose="020B0400000000000000" pitchFamily="50" charset="-128"/>
                    <a:ea typeface="BIZ UDPゴシック" panose="020B0400000000000000" pitchFamily="50" charset="-128"/>
                  </a:rPr>
                  <a:t>】</a:t>
                </a:r>
              </a:p>
              <a:p>
                <a:pPr algn="r">
                  <a:lnSpc>
                    <a:spcPts val="1900"/>
                  </a:lnSpc>
                </a:pPr>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泉佐野市</a:t>
                </a:r>
                <a:r>
                  <a:rPr kumimoji="1" lang="en-US" altLang="ja-JP" sz="1200" dirty="0">
                    <a:latin typeface="BIZ UDPゴシック" panose="020B0400000000000000" pitchFamily="50" charset="-128"/>
                    <a:ea typeface="BIZ UDPゴシック" panose="020B0400000000000000" pitchFamily="50" charset="-128"/>
                  </a:rPr>
                  <a:t>】</a:t>
                </a:r>
              </a:p>
            </p:txBody>
          </p:sp>
        </p:grpSp>
        <p:grpSp>
          <p:nvGrpSpPr>
            <p:cNvPr id="2" name="グループ化 1">
              <a:extLst>
                <a:ext uri="{FF2B5EF4-FFF2-40B4-BE49-F238E27FC236}">
                  <a16:creationId xmlns:a16="http://schemas.microsoft.com/office/drawing/2014/main" id="{F012FD90-49F8-4D84-BF42-180963D32F9E}"/>
                </a:ext>
              </a:extLst>
            </p:cNvPr>
            <p:cNvGrpSpPr/>
            <p:nvPr/>
          </p:nvGrpSpPr>
          <p:grpSpPr>
            <a:xfrm>
              <a:off x="1135662" y="7142258"/>
              <a:ext cx="4785636" cy="1453016"/>
              <a:chOff x="1074613" y="6763342"/>
              <a:chExt cx="4785636" cy="1453016"/>
            </a:xfrm>
          </p:grpSpPr>
          <p:cxnSp>
            <p:nvCxnSpPr>
              <p:cNvPr id="44" name="直線コネクタ 43">
                <a:extLst>
                  <a:ext uri="{FF2B5EF4-FFF2-40B4-BE49-F238E27FC236}">
                    <a16:creationId xmlns:a16="http://schemas.microsoft.com/office/drawing/2014/main" id="{C0F81FEC-7477-471E-A988-8C8E0646EDA3}"/>
                  </a:ext>
                </a:extLst>
              </p:cNvPr>
              <p:cNvCxnSpPr>
                <a:cxnSpLocks/>
              </p:cNvCxnSpPr>
              <p:nvPr/>
            </p:nvCxnSpPr>
            <p:spPr>
              <a:xfrm>
                <a:off x="5364393" y="7995127"/>
                <a:ext cx="49585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6112A8A5-8176-4CEF-92FB-FED5E32B8B6E}"/>
                  </a:ext>
                </a:extLst>
              </p:cNvPr>
              <p:cNvCxnSpPr>
                <a:cxnSpLocks/>
              </p:cNvCxnSpPr>
              <p:nvPr/>
            </p:nvCxnSpPr>
            <p:spPr>
              <a:xfrm>
                <a:off x="4660757" y="6763342"/>
                <a:ext cx="119949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9CF7663C-C4B4-46E7-A7A4-F6FDE620D248}"/>
                  </a:ext>
                </a:extLst>
              </p:cNvPr>
              <p:cNvCxnSpPr>
                <a:cxnSpLocks/>
              </p:cNvCxnSpPr>
              <p:nvPr/>
            </p:nvCxnSpPr>
            <p:spPr>
              <a:xfrm>
                <a:off x="2158044" y="7018527"/>
                <a:ext cx="37022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F2AC66A2-F7F6-4E37-8788-209A5EE2A3A8}"/>
                  </a:ext>
                </a:extLst>
              </p:cNvPr>
              <p:cNvCxnSpPr>
                <a:cxnSpLocks/>
              </p:cNvCxnSpPr>
              <p:nvPr/>
            </p:nvCxnSpPr>
            <p:spPr>
              <a:xfrm>
                <a:off x="2167381" y="7255985"/>
                <a:ext cx="369286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9F9CE99F-6E8F-46D2-B3FC-07BB8A9556E6}"/>
                  </a:ext>
                </a:extLst>
              </p:cNvPr>
              <p:cNvCxnSpPr>
                <a:cxnSpLocks/>
              </p:cNvCxnSpPr>
              <p:nvPr/>
            </p:nvCxnSpPr>
            <p:spPr>
              <a:xfrm>
                <a:off x="1074613" y="7459887"/>
                <a:ext cx="478563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C348C13A-48C1-4DF2-93BE-59CCFA5CCD24}"/>
                  </a:ext>
                </a:extLst>
              </p:cNvPr>
              <p:cNvCxnSpPr>
                <a:cxnSpLocks/>
              </p:cNvCxnSpPr>
              <p:nvPr/>
            </p:nvCxnSpPr>
            <p:spPr>
              <a:xfrm>
                <a:off x="2158044" y="7715693"/>
                <a:ext cx="37022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F817C870-CEE9-4A79-B207-F1830086584D}"/>
                  </a:ext>
                </a:extLst>
              </p:cNvPr>
              <p:cNvCxnSpPr>
                <a:cxnSpLocks/>
              </p:cNvCxnSpPr>
              <p:nvPr/>
            </p:nvCxnSpPr>
            <p:spPr>
              <a:xfrm>
                <a:off x="5609836" y="8216358"/>
                <a:ext cx="2504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64" name="テキスト ボックス 63">
            <a:extLst>
              <a:ext uri="{FF2B5EF4-FFF2-40B4-BE49-F238E27FC236}">
                <a16:creationId xmlns:a16="http://schemas.microsoft.com/office/drawing/2014/main" id="{3885A143-B0AD-4643-912C-F050A7F07EFE}"/>
              </a:ext>
            </a:extLst>
          </p:cNvPr>
          <p:cNvSpPr txBox="1"/>
          <p:nvPr/>
        </p:nvSpPr>
        <p:spPr>
          <a:xfrm>
            <a:off x="3570334" y="83569"/>
            <a:ext cx="3072486" cy="369332"/>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堺市・泉北地区</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　　　　　　　　　　　　　</a:t>
            </a:r>
          </a:p>
        </p:txBody>
      </p:sp>
      <p:sp>
        <p:nvSpPr>
          <p:cNvPr id="18" name="テキスト ボックス 17">
            <a:extLst>
              <a:ext uri="{FF2B5EF4-FFF2-40B4-BE49-F238E27FC236}">
                <a16:creationId xmlns:a16="http://schemas.microsoft.com/office/drawing/2014/main" id="{01A2709D-A4CF-4A3D-8197-AF7BEF87808E}"/>
              </a:ext>
            </a:extLst>
          </p:cNvPr>
          <p:cNvSpPr txBox="1"/>
          <p:nvPr/>
        </p:nvSpPr>
        <p:spPr>
          <a:xfrm>
            <a:off x="3625816" y="2829542"/>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㊼</a:t>
            </a:r>
          </a:p>
        </p:txBody>
      </p:sp>
      <p:sp>
        <p:nvSpPr>
          <p:cNvPr id="19" name="テキスト ボックス 18">
            <a:extLst>
              <a:ext uri="{FF2B5EF4-FFF2-40B4-BE49-F238E27FC236}">
                <a16:creationId xmlns:a16="http://schemas.microsoft.com/office/drawing/2014/main" id="{A705B9FC-129D-4502-9A05-E892F1CC2CD4}"/>
              </a:ext>
            </a:extLst>
          </p:cNvPr>
          <p:cNvSpPr txBox="1"/>
          <p:nvPr/>
        </p:nvSpPr>
        <p:spPr>
          <a:xfrm>
            <a:off x="2726068" y="3884777"/>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㊾</a:t>
            </a:r>
          </a:p>
        </p:txBody>
      </p:sp>
      <p:sp>
        <p:nvSpPr>
          <p:cNvPr id="23" name="テキスト ボックス 22">
            <a:extLst>
              <a:ext uri="{FF2B5EF4-FFF2-40B4-BE49-F238E27FC236}">
                <a16:creationId xmlns:a16="http://schemas.microsoft.com/office/drawing/2014/main" id="{01735510-52B6-4891-A983-D706C73E452A}"/>
              </a:ext>
            </a:extLst>
          </p:cNvPr>
          <p:cNvSpPr txBox="1"/>
          <p:nvPr/>
        </p:nvSpPr>
        <p:spPr>
          <a:xfrm>
            <a:off x="5470046" y="1704142"/>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㊸</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5CC56E95-9D4C-4810-879D-6F5702B65284}"/>
              </a:ext>
            </a:extLst>
          </p:cNvPr>
          <p:cNvSpPr txBox="1"/>
          <p:nvPr/>
        </p:nvSpPr>
        <p:spPr>
          <a:xfrm>
            <a:off x="4900857" y="1515152"/>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㊹</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12080215-DE0A-4428-8B2B-6F5F16280182}"/>
              </a:ext>
            </a:extLst>
          </p:cNvPr>
          <p:cNvSpPr/>
          <p:nvPr/>
        </p:nvSpPr>
        <p:spPr>
          <a:xfrm>
            <a:off x="120317" y="8406063"/>
            <a:ext cx="6617368" cy="872999"/>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900"/>
              </a:lnSpc>
            </a:pP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オンライン</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p>
          <a:p>
            <a:pPr>
              <a:lnSpc>
                <a:spcPts val="1900"/>
              </a:lnSpc>
            </a:pPr>
            <a:r>
              <a:rPr kumimoji="1" lang="ja-JP" altLang="en-US" sz="1200" dirty="0">
                <a:solidFill>
                  <a:schemeClr val="tx1"/>
                </a:solidFill>
                <a:latin typeface="BIZ UDPゴシック" panose="020B0400000000000000" pitchFamily="50" charset="-128"/>
                <a:ea typeface="BIZ UDPゴシック" panose="020B0400000000000000" pitchFamily="50" charset="-128"/>
              </a:rPr>
              <a:t>㊿　オンラインフリースクールフォレスト</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　　 学校法人角川ドワンゴ学園</a:t>
            </a:r>
            <a:r>
              <a:rPr kumimoji="1" lang="en-US" altLang="ja-JP" sz="1200" dirty="0">
                <a:solidFill>
                  <a:schemeClr val="tx1"/>
                </a:solidFill>
                <a:latin typeface="BIZ UDPゴシック" panose="020B0400000000000000" pitchFamily="50" charset="-128"/>
                <a:ea typeface="BIZ UDPゴシック" panose="020B0400000000000000" pitchFamily="50" charset="-128"/>
              </a:rPr>
              <a:t>N</a:t>
            </a:r>
            <a:r>
              <a:rPr kumimoji="1" lang="ja-JP" altLang="en-US" sz="1200" dirty="0">
                <a:solidFill>
                  <a:schemeClr val="tx1"/>
                </a:solidFill>
                <a:latin typeface="BIZ UDPゴシック" panose="020B0400000000000000" pitchFamily="50" charset="-128"/>
                <a:ea typeface="BIZ UDPゴシック" panose="020B0400000000000000" pitchFamily="50" charset="-128"/>
              </a:rPr>
              <a:t>中等部　ネットコース</a:t>
            </a:r>
          </a:p>
        </p:txBody>
      </p:sp>
      <p:sp>
        <p:nvSpPr>
          <p:cNvPr id="27" name="テキスト ボックス 26">
            <a:extLst>
              <a:ext uri="{FF2B5EF4-FFF2-40B4-BE49-F238E27FC236}">
                <a16:creationId xmlns:a16="http://schemas.microsoft.com/office/drawing/2014/main" id="{BADDFC40-469D-4407-94C4-2CC968451309}"/>
              </a:ext>
            </a:extLst>
          </p:cNvPr>
          <p:cNvSpPr txBox="1"/>
          <p:nvPr/>
        </p:nvSpPr>
        <p:spPr>
          <a:xfrm>
            <a:off x="5373316" y="1124283"/>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㊺</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045EED41-4A12-4A59-B898-FA9A3403CA82}"/>
              </a:ext>
            </a:extLst>
          </p:cNvPr>
          <p:cNvSpPr txBox="1"/>
          <p:nvPr/>
        </p:nvSpPr>
        <p:spPr>
          <a:xfrm>
            <a:off x="5564313" y="2262173"/>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㊻</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DAF9889B-B47E-474F-BA29-A50F04FFA597}"/>
              </a:ext>
            </a:extLst>
          </p:cNvPr>
          <p:cNvSpPr txBox="1"/>
          <p:nvPr/>
        </p:nvSpPr>
        <p:spPr>
          <a:xfrm>
            <a:off x="3043229" y="3829434"/>
            <a:ext cx="385771"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㊽</a:t>
            </a:r>
          </a:p>
        </p:txBody>
      </p:sp>
      <p:grpSp>
        <p:nvGrpSpPr>
          <p:cNvPr id="36" name="グループ化 35">
            <a:extLst>
              <a:ext uri="{FF2B5EF4-FFF2-40B4-BE49-F238E27FC236}">
                <a16:creationId xmlns:a16="http://schemas.microsoft.com/office/drawing/2014/main" id="{091537BA-DC3F-4887-9859-E27067D36910}"/>
              </a:ext>
            </a:extLst>
          </p:cNvPr>
          <p:cNvGrpSpPr/>
          <p:nvPr/>
        </p:nvGrpSpPr>
        <p:grpSpPr>
          <a:xfrm>
            <a:off x="140979" y="8936679"/>
            <a:ext cx="410705" cy="215444"/>
            <a:chOff x="62443" y="8108527"/>
            <a:chExt cx="410705" cy="215444"/>
          </a:xfrm>
        </p:grpSpPr>
        <p:sp>
          <p:nvSpPr>
            <p:cNvPr id="37" name="テキスト ボックス 36">
              <a:extLst>
                <a:ext uri="{FF2B5EF4-FFF2-40B4-BE49-F238E27FC236}">
                  <a16:creationId xmlns:a16="http://schemas.microsoft.com/office/drawing/2014/main" id="{F48DE462-4043-4D72-A5E7-CAD974EF457E}"/>
                </a:ext>
              </a:extLst>
            </p:cNvPr>
            <p:cNvSpPr txBox="1"/>
            <p:nvPr/>
          </p:nvSpPr>
          <p:spPr>
            <a:xfrm>
              <a:off x="62443" y="8108527"/>
              <a:ext cx="410705" cy="215444"/>
            </a:xfrm>
            <a:prstGeom prst="rect">
              <a:avLst/>
            </a:prstGeom>
            <a:noFill/>
          </p:spPr>
          <p:txBody>
            <a:bodyPr wrap="square" rtlCol="0">
              <a:spAutoFit/>
            </a:bodyPr>
            <a:lstStyle/>
            <a:p>
              <a:r>
                <a:rPr lang="en-US" altLang="ja-JP" sz="800" spc="-150" dirty="0">
                  <a:effectLst/>
                  <a:latin typeface="BIZ UDPゴシック" panose="020B0400000000000000" pitchFamily="50" charset="-128"/>
                  <a:cs typeface="Times New Roman" panose="02020603050405020304" pitchFamily="18" charset="0"/>
                </a:rPr>
                <a:t>51</a:t>
              </a:r>
              <a:endParaRPr kumimoji="1" lang="ja-JP" altLang="en-US" sz="800" spc="-150" dirty="0"/>
            </a:p>
          </p:txBody>
        </p:sp>
        <p:sp>
          <p:nvSpPr>
            <p:cNvPr id="38" name="楕円 37">
              <a:extLst>
                <a:ext uri="{FF2B5EF4-FFF2-40B4-BE49-F238E27FC236}">
                  <a16:creationId xmlns:a16="http://schemas.microsoft.com/office/drawing/2014/main" id="{6BF5E3D4-642F-4975-9C0B-B2839CA17787}"/>
                </a:ext>
              </a:extLst>
            </p:cNvPr>
            <p:cNvSpPr/>
            <p:nvPr/>
          </p:nvSpPr>
          <p:spPr>
            <a:xfrm>
              <a:off x="140979" y="8140069"/>
              <a:ext cx="136865" cy="145962"/>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95698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グループ化 70">
            <a:extLst>
              <a:ext uri="{FF2B5EF4-FFF2-40B4-BE49-F238E27FC236}">
                <a16:creationId xmlns:a16="http://schemas.microsoft.com/office/drawing/2014/main" id="{93D30FF5-BD28-4B01-AC39-1FBCA15204C3}"/>
              </a:ext>
            </a:extLst>
          </p:cNvPr>
          <p:cNvGrpSpPr/>
          <p:nvPr/>
        </p:nvGrpSpPr>
        <p:grpSpPr>
          <a:xfrm>
            <a:off x="74428" y="127185"/>
            <a:ext cx="6780775" cy="3134396"/>
            <a:chOff x="300789" y="401050"/>
            <a:chExt cx="6560006" cy="3134396"/>
          </a:xfrm>
        </p:grpSpPr>
        <p:grpSp>
          <p:nvGrpSpPr>
            <p:cNvPr id="41" name="グループ化 40">
              <a:extLst>
                <a:ext uri="{FF2B5EF4-FFF2-40B4-BE49-F238E27FC236}">
                  <a16:creationId xmlns:a16="http://schemas.microsoft.com/office/drawing/2014/main" id="{D0447D49-A98D-4753-BE7A-240BBB039B49}"/>
                </a:ext>
              </a:extLst>
            </p:cNvPr>
            <p:cNvGrpSpPr/>
            <p:nvPr/>
          </p:nvGrpSpPr>
          <p:grpSpPr>
            <a:xfrm>
              <a:off x="300791" y="401050"/>
              <a:ext cx="6560004" cy="3134396"/>
              <a:chOff x="300791" y="401050"/>
              <a:chExt cx="6560004" cy="3134396"/>
            </a:xfrm>
          </p:grpSpPr>
          <p:grpSp>
            <p:nvGrpSpPr>
              <p:cNvPr id="13" name="グループ化 12">
                <a:extLst>
                  <a:ext uri="{FF2B5EF4-FFF2-40B4-BE49-F238E27FC236}">
                    <a16:creationId xmlns:a16="http://schemas.microsoft.com/office/drawing/2014/main" id="{5688849B-8C13-435B-B1FD-9A5A1685363C}"/>
                  </a:ext>
                </a:extLst>
              </p:cNvPr>
              <p:cNvGrpSpPr/>
              <p:nvPr/>
            </p:nvGrpSpPr>
            <p:grpSpPr>
              <a:xfrm>
                <a:off x="300791" y="401050"/>
                <a:ext cx="6490704" cy="3132000"/>
                <a:chOff x="332875" y="2462462"/>
                <a:chExt cx="6085551" cy="2952976"/>
              </a:xfrm>
            </p:grpSpPr>
            <p:sp>
              <p:nvSpPr>
                <p:cNvPr id="11" name="四角形: 角を丸くする 10">
                  <a:extLst>
                    <a:ext uri="{FF2B5EF4-FFF2-40B4-BE49-F238E27FC236}">
                      <a16:creationId xmlns:a16="http://schemas.microsoft.com/office/drawing/2014/main" id="{AA68AE01-B699-4620-B57C-9A3E29187DDF}"/>
                    </a:ext>
                  </a:extLst>
                </p:cNvPr>
                <p:cNvSpPr/>
                <p:nvPr/>
              </p:nvSpPr>
              <p:spPr>
                <a:xfrm>
                  <a:off x="332875" y="2462462"/>
                  <a:ext cx="6085551" cy="2952976"/>
                </a:xfrm>
                <a:prstGeom prst="roundRect">
                  <a:avLst>
                    <a:gd name="adj" fmla="val 42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D030DFBE-7995-4A4A-885C-892B2D95D868}"/>
                    </a:ext>
                  </a:extLst>
                </p:cNvPr>
                <p:cNvSpPr/>
                <p:nvPr/>
              </p:nvSpPr>
              <p:spPr>
                <a:xfrm rot="5400000">
                  <a:off x="294859" y="2500482"/>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5" name="テキスト ボックス 14">
                <a:extLst>
                  <a:ext uri="{FF2B5EF4-FFF2-40B4-BE49-F238E27FC236}">
                    <a16:creationId xmlns:a16="http://schemas.microsoft.com/office/drawing/2014/main" id="{D747B0E7-4170-4B04-B203-A8BE09A8765E}"/>
                  </a:ext>
                </a:extLst>
              </p:cNvPr>
              <p:cNvSpPr txBox="1"/>
              <p:nvPr/>
            </p:nvSpPr>
            <p:spPr>
              <a:xfrm>
                <a:off x="883029" y="425374"/>
                <a:ext cx="3690257"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飛鳥未来中等部・初等部　大阪教室</a:t>
                </a:r>
              </a:p>
            </p:txBody>
          </p:sp>
          <p:sp>
            <p:nvSpPr>
              <p:cNvPr id="16" name="四角形: 角を丸くする 15">
                <a:extLst>
                  <a:ext uri="{FF2B5EF4-FFF2-40B4-BE49-F238E27FC236}">
                    <a16:creationId xmlns:a16="http://schemas.microsoft.com/office/drawing/2014/main" id="{4397BC01-1FD2-41C3-9831-795D4665AEE3}"/>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7" name="テキスト ボックス 16">
                <a:extLst>
                  <a:ext uri="{FF2B5EF4-FFF2-40B4-BE49-F238E27FC236}">
                    <a16:creationId xmlns:a16="http://schemas.microsoft.com/office/drawing/2014/main" id="{5D0D237B-3B7C-47A2-A546-4353F2F22442}"/>
                  </a:ext>
                </a:extLst>
              </p:cNvPr>
              <p:cNvSpPr txBox="1"/>
              <p:nvPr/>
            </p:nvSpPr>
            <p:spPr>
              <a:xfrm>
                <a:off x="1234094" y="1157189"/>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大阪市淀川区西中島６丁目</a:t>
                </a:r>
                <a:r>
                  <a:rPr kumimoji="1" lang="en-US" altLang="ja-JP" sz="1100" dirty="0">
                    <a:latin typeface="BIZ UDPゴシック" panose="020B0400000000000000" pitchFamily="50" charset="-128"/>
                    <a:ea typeface="BIZ UDPゴシック" panose="020B0400000000000000" pitchFamily="50" charset="-128"/>
                  </a:rPr>
                  <a:t>11-23</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7313BD9B-ECDF-4D38-B441-47DDDBFEDF44}"/>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9" name="テキスト ボックス 18">
                <a:extLst>
                  <a:ext uri="{FF2B5EF4-FFF2-40B4-BE49-F238E27FC236}">
                    <a16:creationId xmlns:a16="http://schemas.microsoft.com/office/drawing/2014/main" id="{61C48864-0C5B-41AB-A0F0-12B4DDE68854}"/>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050-5491-5047</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6B5C2B58-0E89-4BC3-8314-08BC138A02B2}"/>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pic>
            <p:nvPicPr>
              <p:cNvPr id="22" name="図 21">
                <a:extLst>
                  <a:ext uri="{FF2B5EF4-FFF2-40B4-BE49-F238E27FC236}">
                    <a16:creationId xmlns:a16="http://schemas.microsoft.com/office/drawing/2014/main" id="{926DD84F-9616-44C7-A942-0E32ABBF2535}"/>
                  </a:ext>
                </a:extLst>
              </p:cNvPr>
              <p:cNvPicPr>
                <a:picLocks noChangeAspect="1"/>
              </p:cNvPicPr>
              <p:nvPr/>
            </p:nvPicPr>
            <p:blipFill>
              <a:blip r:embed="rId2"/>
              <a:stretch>
                <a:fillRect/>
              </a:stretch>
            </p:blipFill>
            <p:spPr>
              <a:xfrm>
                <a:off x="5782541" y="538664"/>
                <a:ext cx="612000" cy="612000"/>
              </a:xfrm>
              <a:prstGeom prst="rect">
                <a:avLst/>
              </a:prstGeom>
              <a:ln>
                <a:solidFill>
                  <a:schemeClr val="tx1"/>
                </a:solidFill>
              </a:ln>
            </p:spPr>
          </p:pic>
          <p:sp>
            <p:nvSpPr>
              <p:cNvPr id="23" name="テキスト ボックス 22">
                <a:extLst>
                  <a:ext uri="{FF2B5EF4-FFF2-40B4-BE49-F238E27FC236}">
                    <a16:creationId xmlns:a16="http://schemas.microsoft.com/office/drawing/2014/main" id="{C9E6D3B9-E9CA-436B-AAF4-8FB024E7045F}"/>
                  </a:ext>
                </a:extLst>
              </p:cNvPr>
              <p:cNvSpPr txBox="1"/>
              <p:nvPr/>
            </p:nvSpPr>
            <p:spPr>
              <a:xfrm>
                <a:off x="1234093" y="1495347"/>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2021</a:t>
                </a:r>
                <a:r>
                  <a:rPr kumimoji="1" lang="ja-JP" altLang="en-US" sz="1100" dirty="0">
                    <a:latin typeface="BIZ UDPゴシック" panose="020B0400000000000000" pitchFamily="50" charset="-128"/>
                    <a:ea typeface="BIZ UDPゴシック" panose="020B0400000000000000" pitchFamily="50" charset="-128"/>
                  </a:rPr>
                  <a:t>年４月</a:t>
                </a:r>
              </a:p>
            </p:txBody>
          </p:sp>
          <p:sp>
            <p:nvSpPr>
              <p:cNvPr id="24" name="四角形: 角を丸くする 23">
                <a:extLst>
                  <a:ext uri="{FF2B5EF4-FFF2-40B4-BE49-F238E27FC236}">
                    <a16:creationId xmlns:a16="http://schemas.microsoft.com/office/drawing/2014/main" id="{C016D8E0-64F0-40B1-8364-A0B62B3DF92A}"/>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23617DDE-D84A-4B3A-B91F-E6E69F5F90F4}"/>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西寺　志裕子</a:t>
                </a:r>
              </a:p>
            </p:txBody>
          </p:sp>
          <p:sp>
            <p:nvSpPr>
              <p:cNvPr id="26" name="四角形: 角を丸くする 25">
                <a:extLst>
                  <a:ext uri="{FF2B5EF4-FFF2-40B4-BE49-F238E27FC236}">
                    <a16:creationId xmlns:a16="http://schemas.microsoft.com/office/drawing/2014/main" id="{8120460C-2807-4E23-B2C7-8967E3F9ADC2}"/>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BE976873-1704-449B-9A8D-C1F85B7A38F6}"/>
                  </a:ext>
                </a:extLst>
              </p:cNvPr>
              <p:cNvSpPr txBox="1"/>
              <p:nvPr/>
            </p:nvSpPr>
            <p:spPr>
              <a:xfrm>
                <a:off x="1234093" y="1811744"/>
                <a:ext cx="2458736" cy="923330"/>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入学金：　　　　　　　　　　</a:t>
                </a:r>
                <a:r>
                  <a:rPr kumimoji="1" lang="en-US" altLang="ja-JP" sz="900" dirty="0">
                    <a:latin typeface="BIZ UDPゴシック" panose="020B0400000000000000" pitchFamily="50" charset="-128"/>
                    <a:ea typeface="BIZ UDPゴシック" panose="020B0400000000000000" pitchFamily="50" charset="-128"/>
                  </a:rPr>
                  <a:t>50,000</a:t>
                </a:r>
                <a:r>
                  <a:rPr kumimoji="1" lang="ja-JP" altLang="en-US" sz="900" dirty="0">
                    <a:latin typeface="BIZ UDPゴシック" panose="020B0400000000000000" pitchFamily="50" charset="-128"/>
                    <a:ea typeface="BIZ UDPゴシック" panose="020B0400000000000000" pitchFamily="50" charset="-128"/>
                  </a:rPr>
                  <a:t>円</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スタンダードコース：</a:t>
                </a:r>
                <a:r>
                  <a:rPr kumimoji="1" lang="en-US" altLang="ja-JP" sz="900" dirty="0">
                    <a:latin typeface="BIZ UDPゴシック" panose="020B0400000000000000" pitchFamily="50" charset="-128"/>
                    <a:ea typeface="BIZ UDPゴシック" panose="020B0400000000000000" pitchFamily="50" charset="-128"/>
                  </a:rPr>
                  <a:t>52,000</a:t>
                </a:r>
                <a:r>
                  <a:rPr kumimoji="1" lang="ja-JP" altLang="en-US" sz="900" dirty="0">
                    <a:latin typeface="BIZ UDPゴシック" panose="020B0400000000000000" pitchFamily="50" charset="-128"/>
                    <a:ea typeface="BIZ UDPゴシック" panose="020B0400000000000000" pitchFamily="50" charset="-128"/>
                  </a:rPr>
                  <a:t>円</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月</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（最大週５日登校）　</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２</a:t>
                </a:r>
                <a:r>
                  <a:rPr kumimoji="1" lang="en-US" altLang="ja-JP" sz="900" dirty="0">
                    <a:latin typeface="BIZ UDPゴシック" panose="020B0400000000000000" pitchFamily="50" charset="-128"/>
                    <a:ea typeface="BIZ UDPゴシック" panose="020B0400000000000000" pitchFamily="50" charset="-128"/>
                  </a:rPr>
                  <a:t>DAY</a:t>
                </a:r>
                <a:r>
                  <a:rPr kumimoji="1" lang="ja-JP" altLang="en-US" sz="900" dirty="0">
                    <a:latin typeface="BIZ UDPゴシック" panose="020B0400000000000000" pitchFamily="50" charset="-128"/>
                    <a:ea typeface="BIZ UDPゴシック" panose="020B0400000000000000" pitchFamily="50" charset="-128"/>
                  </a:rPr>
                  <a:t>コース：　　　 </a:t>
                </a:r>
                <a:r>
                  <a:rPr kumimoji="1" lang="en-US" altLang="ja-JP" sz="900" dirty="0">
                    <a:latin typeface="BIZ UDPゴシック" panose="020B0400000000000000" pitchFamily="50" charset="-128"/>
                    <a:ea typeface="BIZ UDPゴシック" panose="020B0400000000000000" pitchFamily="50" charset="-128"/>
                  </a:rPr>
                  <a:t>30,000</a:t>
                </a:r>
                <a:r>
                  <a:rPr kumimoji="1" lang="ja-JP" altLang="en-US" sz="900" dirty="0">
                    <a:latin typeface="BIZ UDPゴシック" panose="020B0400000000000000" pitchFamily="50" charset="-128"/>
                    <a:ea typeface="BIZ UDPゴシック" panose="020B0400000000000000" pitchFamily="50" charset="-128"/>
                  </a:rPr>
                  <a:t>円</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月</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（最大週２回登校）</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ネットコース：　　　　 </a:t>
                </a:r>
                <a:r>
                  <a:rPr kumimoji="1" lang="en-US" altLang="ja-JP" sz="900" dirty="0">
                    <a:latin typeface="BIZ UDPゴシック" panose="020B0400000000000000" pitchFamily="50" charset="-128"/>
                    <a:ea typeface="BIZ UDPゴシック" panose="020B0400000000000000" pitchFamily="50" charset="-128"/>
                  </a:rPr>
                  <a:t>15,000</a:t>
                </a:r>
                <a:r>
                  <a:rPr kumimoji="1" lang="ja-JP" altLang="en-US" sz="900" dirty="0">
                    <a:latin typeface="BIZ UDPゴシック" panose="020B0400000000000000" pitchFamily="50" charset="-128"/>
                    <a:ea typeface="BIZ UDPゴシック" panose="020B0400000000000000" pitchFamily="50" charset="-128"/>
                  </a:rPr>
                  <a:t>円</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月</a:t>
                </a:r>
              </a:p>
            </p:txBody>
          </p:sp>
          <p:sp>
            <p:nvSpPr>
              <p:cNvPr id="28" name="四角形: 角を丸くする 27">
                <a:extLst>
                  <a:ext uri="{FF2B5EF4-FFF2-40B4-BE49-F238E27FC236}">
                    <a16:creationId xmlns:a16="http://schemas.microsoft.com/office/drawing/2014/main" id="{72EB63E4-8950-48DB-9391-DCF8B4B37724}"/>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E155029D-0EA3-409B-9FCB-27DE2A24A57E}"/>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小学校４年生～中学校３年生</a:t>
                </a:r>
              </a:p>
            </p:txBody>
          </p:sp>
          <p:sp>
            <p:nvSpPr>
              <p:cNvPr id="30" name="四角形: 角を丸くする 29">
                <a:extLst>
                  <a:ext uri="{FF2B5EF4-FFF2-40B4-BE49-F238E27FC236}">
                    <a16:creationId xmlns:a16="http://schemas.microsoft.com/office/drawing/2014/main" id="{37F8A8B6-8D5F-405F-A28E-374CCCC5070E}"/>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4A3DB430-12B3-40F5-92AC-A147CA09D6B6}"/>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時００分～</a:t>
                </a:r>
                <a:r>
                  <a:rPr kumimoji="1" lang="en-US" altLang="ja-JP" sz="1100" dirty="0">
                    <a:latin typeface="BIZ UDPゴシック" panose="020B0400000000000000" pitchFamily="50" charset="-128"/>
                    <a:ea typeface="BIZ UDPゴシック" panose="020B0400000000000000" pitchFamily="50" charset="-128"/>
                  </a:rPr>
                  <a:t>14</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50</a:t>
                </a:r>
                <a:r>
                  <a:rPr kumimoji="1" lang="ja-JP" altLang="en-US" sz="1100" dirty="0">
                    <a:latin typeface="BIZ UDPゴシック" panose="020B0400000000000000" pitchFamily="50" charset="-128"/>
                    <a:ea typeface="BIZ UDPゴシック" panose="020B0400000000000000" pitchFamily="50" charset="-128"/>
                  </a:rPr>
                  <a:t>分</a:t>
                </a:r>
              </a:p>
            </p:txBody>
          </p:sp>
          <p:sp>
            <p:nvSpPr>
              <p:cNvPr id="34" name="四角形: 角を丸くする 33">
                <a:extLst>
                  <a:ext uri="{FF2B5EF4-FFF2-40B4-BE49-F238E27FC236}">
                    <a16:creationId xmlns:a16="http://schemas.microsoft.com/office/drawing/2014/main" id="{7C8AE229-9773-4DA2-BAA4-52DE3D9E4628}"/>
                  </a:ext>
                </a:extLst>
              </p:cNvPr>
              <p:cNvSpPr/>
              <p:nvPr/>
            </p:nvSpPr>
            <p:spPr>
              <a:xfrm>
                <a:off x="416471" y="278909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64DEFB3B-AC32-4CE3-9B28-E10499283662}"/>
                  </a:ext>
                </a:extLst>
              </p:cNvPr>
              <p:cNvSpPr txBox="1"/>
              <p:nvPr/>
            </p:nvSpPr>
            <p:spPr>
              <a:xfrm>
                <a:off x="1175750" y="2766005"/>
                <a:ext cx="5034154" cy="769441"/>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・姉妹校（高等学校や各種専門学校）との連携授業あり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・月に１回以上の課外活動（社会見学・遠足など）</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・カウンセリング可能</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・学校連携可能</a:t>
                </a:r>
              </a:p>
            </p:txBody>
          </p:sp>
          <p:grpSp>
            <p:nvGrpSpPr>
              <p:cNvPr id="40" name="グループ化 39">
                <a:extLst>
                  <a:ext uri="{FF2B5EF4-FFF2-40B4-BE49-F238E27FC236}">
                    <a16:creationId xmlns:a16="http://schemas.microsoft.com/office/drawing/2014/main" id="{211B97A7-BA03-4C79-9836-78C935FD4E42}"/>
                  </a:ext>
                </a:extLst>
              </p:cNvPr>
              <p:cNvGrpSpPr/>
              <p:nvPr/>
            </p:nvGrpSpPr>
            <p:grpSpPr>
              <a:xfrm>
                <a:off x="883029" y="835007"/>
                <a:ext cx="3629664" cy="239644"/>
                <a:chOff x="883029" y="865610"/>
                <a:chExt cx="3629664" cy="239644"/>
              </a:xfrm>
            </p:grpSpPr>
            <p:sp>
              <p:nvSpPr>
                <p:cNvPr id="36" name="四角形: 角を丸くする 35">
                  <a:extLst>
                    <a:ext uri="{FF2B5EF4-FFF2-40B4-BE49-F238E27FC236}">
                      <a16:creationId xmlns:a16="http://schemas.microsoft.com/office/drawing/2014/main" id="{56A7E432-B832-4779-8C41-C5F786F5962F}"/>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37" name="四角形: 角を丸くする 36">
                  <a:extLst>
                    <a:ext uri="{FF2B5EF4-FFF2-40B4-BE49-F238E27FC236}">
                      <a16:creationId xmlns:a16="http://schemas.microsoft.com/office/drawing/2014/main" id="{C025EFED-3798-4B9B-B561-20916DEB9768}"/>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38" name="四角形: 角を丸くする 37">
                  <a:extLst>
                    <a:ext uri="{FF2B5EF4-FFF2-40B4-BE49-F238E27FC236}">
                      <a16:creationId xmlns:a16="http://schemas.microsoft.com/office/drawing/2014/main" id="{6B1F30D9-FAA6-4875-BBAE-C11BBC41A720}"/>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39" name="四角形: 角を丸くする 38">
                  <a:extLst>
                    <a:ext uri="{FF2B5EF4-FFF2-40B4-BE49-F238E27FC236}">
                      <a16:creationId xmlns:a16="http://schemas.microsoft.com/office/drawing/2014/main" id="{C516201B-FDF2-4A22-8F37-E801430454B0}"/>
                    </a:ext>
                  </a:extLst>
                </p:cNvPr>
                <p:cNvSpPr/>
                <p:nvPr/>
              </p:nvSpPr>
              <p:spPr>
                <a:xfrm>
                  <a:off x="3632236" y="865610"/>
                  <a:ext cx="880457" cy="234780"/>
                </a:xfrm>
                <a:prstGeom prst="roundRect">
                  <a:avLst>
                    <a:gd name="adj" fmla="val 500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訪問支援</a:t>
                  </a:r>
                </a:p>
              </p:txBody>
            </p:sp>
          </p:grpSp>
        </p:grpSp>
        <p:sp>
          <p:nvSpPr>
            <p:cNvPr id="14" name="テキスト ボックス 13">
              <a:extLst>
                <a:ext uri="{FF2B5EF4-FFF2-40B4-BE49-F238E27FC236}">
                  <a16:creationId xmlns:a16="http://schemas.microsoft.com/office/drawing/2014/main" id="{57EB0A09-0C80-4971-8EDC-4AB928EB22E3}"/>
                </a:ext>
              </a:extLst>
            </p:cNvPr>
            <p:cNvSpPr txBox="1"/>
            <p:nvPr/>
          </p:nvSpPr>
          <p:spPr>
            <a:xfrm>
              <a:off x="300789" y="437838"/>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①</a:t>
              </a:r>
            </a:p>
          </p:txBody>
        </p:sp>
      </p:grpSp>
      <p:grpSp>
        <p:nvGrpSpPr>
          <p:cNvPr id="135" name="グループ化 134">
            <a:extLst>
              <a:ext uri="{FF2B5EF4-FFF2-40B4-BE49-F238E27FC236}">
                <a16:creationId xmlns:a16="http://schemas.microsoft.com/office/drawing/2014/main" id="{73C6B198-884B-44EB-B2A2-736C6CDF0171}"/>
              </a:ext>
            </a:extLst>
          </p:cNvPr>
          <p:cNvGrpSpPr/>
          <p:nvPr/>
        </p:nvGrpSpPr>
        <p:grpSpPr>
          <a:xfrm>
            <a:off x="74428" y="6562926"/>
            <a:ext cx="6820141" cy="3132000"/>
            <a:chOff x="238928" y="410079"/>
            <a:chExt cx="6621867" cy="3132000"/>
          </a:xfrm>
        </p:grpSpPr>
        <p:grpSp>
          <p:nvGrpSpPr>
            <p:cNvPr id="137" name="グループ化 136">
              <a:extLst>
                <a:ext uri="{FF2B5EF4-FFF2-40B4-BE49-F238E27FC236}">
                  <a16:creationId xmlns:a16="http://schemas.microsoft.com/office/drawing/2014/main" id="{F5B22AA0-6D1A-4366-8057-BE82AA8E5D0F}"/>
                </a:ext>
              </a:extLst>
            </p:cNvPr>
            <p:cNvGrpSpPr/>
            <p:nvPr/>
          </p:nvGrpSpPr>
          <p:grpSpPr>
            <a:xfrm>
              <a:off x="238929" y="410079"/>
              <a:ext cx="6621866" cy="3132000"/>
              <a:chOff x="238929" y="410079"/>
              <a:chExt cx="6621866" cy="3132000"/>
            </a:xfrm>
          </p:grpSpPr>
          <p:grpSp>
            <p:nvGrpSpPr>
              <p:cNvPr id="139" name="グループ化 138">
                <a:extLst>
                  <a:ext uri="{FF2B5EF4-FFF2-40B4-BE49-F238E27FC236}">
                    <a16:creationId xmlns:a16="http://schemas.microsoft.com/office/drawing/2014/main" id="{AB4E3C69-218D-4881-91B3-9CF0203B66E9}"/>
                  </a:ext>
                </a:extLst>
              </p:cNvPr>
              <p:cNvGrpSpPr/>
              <p:nvPr/>
            </p:nvGrpSpPr>
            <p:grpSpPr>
              <a:xfrm>
                <a:off x="238929" y="410079"/>
                <a:ext cx="6505597" cy="3132000"/>
                <a:chOff x="274875" y="2470975"/>
                <a:chExt cx="6099514" cy="2952978"/>
              </a:xfrm>
            </p:grpSpPr>
            <p:sp>
              <p:nvSpPr>
                <p:cNvPr id="162" name="四角形: 角を丸くする 161">
                  <a:extLst>
                    <a:ext uri="{FF2B5EF4-FFF2-40B4-BE49-F238E27FC236}">
                      <a16:creationId xmlns:a16="http://schemas.microsoft.com/office/drawing/2014/main" id="{BEFE1D18-0428-42BF-8F34-218DE09EA82D}"/>
                    </a:ext>
                  </a:extLst>
                </p:cNvPr>
                <p:cNvSpPr/>
                <p:nvPr/>
              </p:nvSpPr>
              <p:spPr>
                <a:xfrm>
                  <a:off x="282864" y="2470975"/>
                  <a:ext cx="6091525" cy="2952978"/>
                </a:xfrm>
                <a:prstGeom prst="roundRect">
                  <a:avLst>
                    <a:gd name="adj" fmla="val 392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フリーフォーム: 図形 162">
                  <a:extLst>
                    <a:ext uri="{FF2B5EF4-FFF2-40B4-BE49-F238E27FC236}">
                      <a16:creationId xmlns:a16="http://schemas.microsoft.com/office/drawing/2014/main" id="{D7454E58-63FE-4FAF-81CB-E35228995618}"/>
                    </a:ext>
                  </a:extLst>
                </p:cNvPr>
                <p:cNvSpPr/>
                <p:nvPr/>
              </p:nvSpPr>
              <p:spPr>
                <a:xfrm rot="5400000">
                  <a:off x="236859" y="2508991"/>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40" name="テキスト ボックス 139">
                <a:extLst>
                  <a:ext uri="{FF2B5EF4-FFF2-40B4-BE49-F238E27FC236}">
                    <a16:creationId xmlns:a16="http://schemas.microsoft.com/office/drawing/2014/main" id="{3B2E81A0-CDBA-4E75-AC66-711DBA40C0AA}"/>
                  </a:ext>
                </a:extLst>
              </p:cNvPr>
              <p:cNvSpPr txBox="1"/>
              <p:nvPr/>
            </p:nvSpPr>
            <p:spPr>
              <a:xfrm>
                <a:off x="885845" y="424235"/>
                <a:ext cx="5204126"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フリースペースなごむ</a:t>
                </a:r>
              </a:p>
            </p:txBody>
          </p:sp>
          <p:sp>
            <p:nvSpPr>
              <p:cNvPr id="141" name="四角形: 角を丸くする 140">
                <a:extLst>
                  <a:ext uri="{FF2B5EF4-FFF2-40B4-BE49-F238E27FC236}">
                    <a16:creationId xmlns:a16="http://schemas.microsoft.com/office/drawing/2014/main" id="{E62C5A0E-9642-4078-B7D2-FF9CB56D91E0}"/>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42" name="テキスト ボックス 141">
                <a:extLst>
                  <a:ext uri="{FF2B5EF4-FFF2-40B4-BE49-F238E27FC236}">
                    <a16:creationId xmlns:a16="http://schemas.microsoft.com/office/drawing/2014/main" id="{790D2E6C-E27E-4C1E-893E-40CDFA972CA5}"/>
                  </a:ext>
                </a:extLst>
              </p:cNvPr>
              <p:cNvSpPr txBox="1"/>
              <p:nvPr/>
            </p:nvSpPr>
            <p:spPr>
              <a:xfrm>
                <a:off x="1203195" y="1157188"/>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大阪市淀川区宮原</a:t>
                </a:r>
                <a:r>
                  <a:rPr kumimoji="1" lang="en-US" altLang="ja-JP" sz="1100" dirty="0">
                    <a:latin typeface="BIZ UDPゴシック" panose="020B0400000000000000" pitchFamily="50" charset="-128"/>
                    <a:ea typeface="BIZ UDPゴシック" panose="020B0400000000000000" pitchFamily="50" charset="-128"/>
                  </a:rPr>
                  <a:t>5-6-3-204</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43" name="四角形: 角を丸くする 142">
                <a:extLst>
                  <a:ext uri="{FF2B5EF4-FFF2-40B4-BE49-F238E27FC236}">
                    <a16:creationId xmlns:a16="http://schemas.microsoft.com/office/drawing/2014/main" id="{AA0C1C31-9384-4BD2-8C68-6C86DB01E3C0}"/>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44" name="テキスト ボックス 143">
                <a:extLst>
                  <a:ext uri="{FF2B5EF4-FFF2-40B4-BE49-F238E27FC236}">
                    <a16:creationId xmlns:a16="http://schemas.microsoft.com/office/drawing/2014/main" id="{6AF250C1-6D31-41A0-9654-62D783D63C5A}"/>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06-7165-5629</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45" name="四角形: 角を丸くする 144">
                <a:extLst>
                  <a:ext uri="{FF2B5EF4-FFF2-40B4-BE49-F238E27FC236}">
                    <a16:creationId xmlns:a16="http://schemas.microsoft.com/office/drawing/2014/main" id="{CD1A1BF4-C2C8-4AEF-BCE7-5855764B4FB7}"/>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46" name="テキスト ボックス 145">
                <a:extLst>
                  <a:ext uri="{FF2B5EF4-FFF2-40B4-BE49-F238E27FC236}">
                    <a16:creationId xmlns:a16="http://schemas.microsoft.com/office/drawing/2014/main" id="{43346E73-0C82-4C53-A74E-F973819EB48B}"/>
                  </a:ext>
                </a:extLst>
              </p:cNvPr>
              <p:cNvSpPr txBox="1"/>
              <p:nvPr/>
            </p:nvSpPr>
            <p:spPr>
              <a:xfrm>
                <a:off x="1225656" y="1518054"/>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2018</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6</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147" name="四角形: 角を丸くする 146">
                <a:extLst>
                  <a:ext uri="{FF2B5EF4-FFF2-40B4-BE49-F238E27FC236}">
                    <a16:creationId xmlns:a16="http://schemas.microsoft.com/office/drawing/2014/main" id="{1EE72F80-AE3A-4CE5-AA27-C4DBC16DBF7F}"/>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48" name="テキスト ボックス 147">
                <a:extLst>
                  <a:ext uri="{FF2B5EF4-FFF2-40B4-BE49-F238E27FC236}">
                    <a16:creationId xmlns:a16="http://schemas.microsoft.com/office/drawing/2014/main" id="{61DF67A7-8050-449C-8061-8609F22CFA4A}"/>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余島　英里加</a:t>
                </a:r>
              </a:p>
            </p:txBody>
          </p:sp>
          <p:sp>
            <p:nvSpPr>
              <p:cNvPr id="149" name="四角形: 角を丸くする 148">
                <a:extLst>
                  <a:ext uri="{FF2B5EF4-FFF2-40B4-BE49-F238E27FC236}">
                    <a16:creationId xmlns:a16="http://schemas.microsoft.com/office/drawing/2014/main" id="{5F5208B6-0F42-4AE7-B967-6BC48917FAAD}"/>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0" name="テキスト ボックス 149">
                <a:extLst>
                  <a:ext uri="{FF2B5EF4-FFF2-40B4-BE49-F238E27FC236}">
                    <a16:creationId xmlns:a16="http://schemas.microsoft.com/office/drawing/2014/main" id="{12A04F6C-2809-4FAB-AA40-B0917E48C8B6}"/>
                  </a:ext>
                </a:extLst>
              </p:cNvPr>
              <p:cNvSpPr txBox="1"/>
              <p:nvPr/>
            </p:nvSpPr>
            <p:spPr>
              <a:xfrm>
                <a:off x="1259089" y="1831508"/>
                <a:ext cx="2727937" cy="553998"/>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入学金：　なし</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初月：</a:t>
                </a:r>
                <a:r>
                  <a:rPr kumimoji="1" lang="en-US" altLang="ja-JP" sz="1000" dirty="0">
                    <a:latin typeface="BIZ UDPゴシック" panose="020B0400000000000000" pitchFamily="50" charset="-128"/>
                    <a:ea typeface="BIZ UDPゴシック" panose="020B0400000000000000" pitchFamily="50" charset="-128"/>
                  </a:rPr>
                  <a:t>500</a:t>
                </a:r>
                <a:r>
                  <a:rPr kumimoji="1" lang="ja-JP" altLang="en-US" sz="1000" dirty="0">
                    <a:latin typeface="BIZ UDPゴシック" panose="020B0400000000000000" pitchFamily="50" charset="-128"/>
                    <a:ea typeface="BIZ UDPゴシック" panose="020B0400000000000000" pitchFamily="50" charset="-128"/>
                  </a:rPr>
                  <a:t>円</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回</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以降の月額利用料：</a:t>
                </a:r>
                <a:r>
                  <a:rPr kumimoji="1" lang="en-US" altLang="ja-JP" sz="1000" dirty="0">
                    <a:latin typeface="BIZ UDPゴシック" panose="020B0400000000000000" pitchFamily="50" charset="-128"/>
                    <a:ea typeface="BIZ UDPゴシック" panose="020B0400000000000000" pitchFamily="50" charset="-128"/>
                  </a:rPr>
                  <a:t>10,000</a:t>
                </a:r>
                <a:r>
                  <a:rPr kumimoji="1" lang="ja-JP" altLang="en-US" sz="1000" dirty="0">
                    <a:latin typeface="BIZ UDPゴシック" panose="020B0400000000000000" pitchFamily="50" charset="-128"/>
                    <a:ea typeface="BIZ UDPゴシック" panose="020B0400000000000000" pitchFamily="50" charset="-128"/>
                  </a:rPr>
                  <a:t>円～</a:t>
                </a:r>
              </a:p>
            </p:txBody>
          </p:sp>
          <p:sp>
            <p:nvSpPr>
              <p:cNvPr id="151" name="四角形: 角を丸くする 150">
                <a:extLst>
                  <a:ext uri="{FF2B5EF4-FFF2-40B4-BE49-F238E27FC236}">
                    <a16:creationId xmlns:a16="http://schemas.microsoft.com/office/drawing/2014/main" id="{5B02D020-3ECB-4CBD-8E42-C1A53BE2CA0D}"/>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2" name="テキスト ボックス 151">
                <a:extLst>
                  <a:ext uri="{FF2B5EF4-FFF2-40B4-BE49-F238E27FC236}">
                    <a16:creationId xmlns:a16="http://schemas.microsoft.com/office/drawing/2014/main" id="{6434D3F7-8B02-49BF-8727-1822EDC03C9A}"/>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小学生・中学生・高校生</a:t>
                </a:r>
              </a:p>
            </p:txBody>
          </p:sp>
          <p:sp>
            <p:nvSpPr>
              <p:cNvPr id="153" name="四角形: 角を丸くする 152">
                <a:extLst>
                  <a:ext uri="{FF2B5EF4-FFF2-40B4-BE49-F238E27FC236}">
                    <a16:creationId xmlns:a16="http://schemas.microsoft.com/office/drawing/2014/main" id="{A0972E14-7303-4B4B-BB2D-110AAFC01134}"/>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4" name="テキスト ボックス 153">
                <a:extLst>
                  <a:ext uri="{FF2B5EF4-FFF2-40B4-BE49-F238E27FC236}">
                    <a16:creationId xmlns:a16="http://schemas.microsoft.com/office/drawing/2014/main" id="{BA415F57-5C36-46A5-B1B9-44A671BE1805}"/>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17</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55" name="四角形: 角を丸くする 154">
                <a:extLst>
                  <a:ext uri="{FF2B5EF4-FFF2-40B4-BE49-F238E27FC236}">
                    <a16:creationId xmlns:a16="http://schemas.microsoft.com/office/drawing/2014/main" id="{2970868B-624F-483C-9146-6DC5D6E963B4}"/>
                  </a:ext>
                </a:extLst>
              </p:cNvPr>
              <p:cNvSpPr/>
              <p:nvPr/>
            </p:nvSpPr>
            <p:spPr>
              <a:xfrm>
                <a:off x="364794" y="273679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6" name="テキスト ボックス 155">
                <a:extLst>
                  <a:ext uri="{FF2B5EF4-FFF2-40B4-BE49-F238E27FC236}">
                    <a16:creationId xmlns:a16="http://schemas.microsoft.com/office/drawing/2014/main" id="{5C1AE509-318A-4BB8-BD49-0DE1D6E99BEB}"/>
                  </a:ext>
                </a:extLst>
              </p:cNvPr>
              <p:cNvSpPr txBox="1"/>
              <p:nvPr/>
            </p:nvSpPr>
            <p:spPr>
              <a:xfrm>
                <a:off x="1203195" y="2691379"/>
                <a:ext cx="5034154"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・学校連携可能　　　　　　　　　　　　　　　・こどもサポートネット連携可能</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・個別支援、対応可能　　　　　　　　　　　</a:t>
                </a:r>
                <a:r>
                  <a:rPr kumimoji="1" lang="ja-JP" altLang="en-US" sz="400" dirty="0">
                    <a:latin typeface="BIZ UDPゴシック" panose="020B0400000000000000" pitchFamily="50" charset="-128"/>
                    <a:ea typeface="BIZ UDPゴシック" panose="020B0400000000000000" pitchFamily="50" charset="-128"/>
                  </a:rPr>
                  <a:t> </a:t>
                </a:r>
                <a:r>
                  <a:rPr kumimoji="1" lang="ja-JP" altLang="en-US" sz="1100" dirty="0">
                    <a:latin typeface="BIZ UDPゴシック" panose="020B0400000000000000" pitchFamily="50" charset="-128"/>
                    <a:ea typeface="BIZ UDPゴシック" panose="020B0400000000000000" pitchFamily="50" charset="-128"/>
                  </a:rPr>
                  <a:t>・保護者様のみの相談可能</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・登校までの親子サポ</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ト可能　　　　　・塾代助成カードの利用可能</a:t>
                </a:r>
                <a:endParaRPr kumimoji="1" lang="en-US" altLang="ja-JP" sz="1100" dirty="0">
                  <a:latin typeface="BIZ UDPゴシック" panose="020B0400000000000000" pitchFamily="50" charset="-128"/>
                  <a:ea typeface="BIZ UDPゴシック" panose="020B0400000000000000" pitchFamily="50" charset="-128"/>
                </a:endParaRPr>
              </a:p>
            </p:txBody>
          </p:sp>
          <p:grpSp>
            <p:nvGrpSpPr>
              <p:cNvPr id="157" name="グループ化 156">
                <a:extLst>
                  <a:ext uri="{FF2B5EF4-FFF2-40B4-BE49-F238E27FC236}">
                    <a16:creationId xmlns:a16="http://schemas.microsoft.com/office/drawing/2014/main" id="{DBF024E5-8467-4CCD-AB4C-92F10D711DDF}"/>
                  </a:ext>
                </a:extLst>
              </p:cNvPr>
              <p:cNvGrpSpPr/>
              <p:nvPr/>
            </p:nvGrpSpPr>
            <p:grpSpPr>
              <a:xfrm>
                <a:off x="883029" y="835007"/>
                <a:ext cx="3629664" cy="239644"/>
                <a:chOff x="883029" y="865610"/>
                <a:chExt cx="3629664" cy="239644"/>
              </a:xfrm>
            </p:grpSpPr>
            <p:sp>
              <p:nvSpPr>
                <p:cNvPr id="158" name="四角形: 角を丸くする 157">
                  <a:extLst>
                    <a:ext uri="{FF2B5EF4-FFF2-40B4-BE49-F238E27FC236}">
                      <a16:creationId xmlns:a16="http://schemas.microsoft.com/office/drawing/2014/main" id="{685DE2DE-C65D-4BA6-934F-025625C5BB60}"/>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159" name="四角形: 角を丸くする 158">
                  <a:extLst>
                    <a:ext uri="{FF2B5EF4-FFF2-40B4-BE49-F238E27FC236}">
                      <a16:creationId xmlns:a16="http://schemas.microsoft.com/office/drawing/2014/main" id="{B2D45600-B9DB-4313-B8B6-854D04ECCDB4}"/>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160" name="四角形: 角を丸くする 159">
                  <a:extLst>
                    <a:ext uri="{FF2B5EF4-FFF2-40B4-BE49-F238E27FC236}">
                      <a16:creationId xmlns:a16="http://schemas.microsoft.com/office/drawing/2014/main" id="{728CAE94-E0FB-4103-A99B-E66FA65A09D1}"/>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161" name="四角形: 角を丸くする 160">
                  <a:extLst>
                    <a:ext uri="{FF2B5EF4-FFF2-40B4-BE49-F238E27FC236}">
                      <a16:creationId xmlns:a16="http://schemas.microsoft.com/office/drawing/2014/main" id="{F1FB6E5C-DE83-49D4-AEC0-86F1C9E887B2}"/>
                    </a:ext>
                  </a:extLst>
                </p:cNvPr>
                <p:cNvSpPr/>
                <p:nvPr/>
              </p:nvSpPr>
              <p:spPr>
                <a:xfrm>
                  <a:off x="3632236" y="865610"/>
                  <a:ext cx="880457" cy="234780"/>
                </a:xfrm>
                <a:prstGeom prst="roundRect">
                  <a:avLst>
                    <a:gd name="adj" fmla="val 50000"/>
                  </a:avLst>
                </a:prstGeom>
                <a:solidFill>
                  <a:srgbClr val="CC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訪問支援</a:t>
                  </a:r>
                </a:p>
              </p:txBody>
            </p:sp>
          </p:grpSp>
        </p:grpSp>
        <p:sp>
          <p:nvSpPr>
            <p:cNvPr id="138" name="テキスト ボックス 137">
              <a:extLst>
                <a:ext uri="{FF2B5EF4-FFF2-40B4-BE49-F238E27FC236}">
                  <a16:creationId xmlns:a16="http://schemas.microsoft.com/office/drawing/2014/main" id="{50742217-F4DF-4E08-AFBE-E04154739C96}"/>
                </a:ext>
              </a:extLst>
            </p:cNvPr>
            <p:cNvSpPr txBox="1"/>
            <p:nvPr/>
          </p:nvSpPr>
          <p:spPr>
            <a:xfrm>
              <a:off x="238928" y="439713"/>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③</a:t>
              </a:r>
            </a:p>
          </p:txBody>
        </p:sp>
      </p:grpSp>
      <p:grpSp>
        <p:nvGrpSpPr>
          <p:cNvPr id="93" name="グループ化 92">
            <a:extLst>
              <a:ext uri="{FF2B5EF4-FFF2-40B4-BE49-F238E27FC236}">
                <a16:creationId xmlns:a16="http://schemas.microsoft.com/office/drawing/2014/main" id="{AC7AE5B4-6C8E-4E08-9618-F01480C14FD1}"/>
              </a:ext>
            </a:extLst>
          </p:cNvPr>
          <p:cNvGrpSpPr/>
          <p:nvPr/>
        </p:nvGrpSpPr>
        <p:grpSpPr>
          <a:xfrm>
            <a:off x="57639" y="3335203"/>
            <a:ext cx="6800361" cy="3132000"/>
            <a:chOff x="238928" y="410079"/>
            <a:chExt cx="6621819" cy="3132000"/>
          </a:xfrm>
        </p:grpSpPr>
        <p:grpSp>
          <p:nvGrpSpPr>
            <p:cNvPr id="105" name="グループ化 104">
              <a:extLst>
                <a:ext uri="{FF2B5EF4-FFF2-40B4-BE49-F238E27FC236}">
                  <a16:creationId xmlns:a16="http://schemas.microsoft.com/office/drawing/2014/main" id="{01C61BEE-2530-4BE4-AD3E-9BFC5793BAB6}"/>
                </a:ext>
              </a:extLst>
            </p:cNvPr>
            <p:cNvGrpSpPr/>
            <p:nvPr/>
          </p:nvGrpSpPr>
          <p:grpSpPr>
            <a:xfrm>
              <a:off x="247450" y="410079"/>
              <a:ext cx="6613297" cy="3132000"/>
              <a:chOff x="247450" y="410079"/>
              <a:chExt cx="6613297" cy="3132000"/>
            </a:xfrm>
          </p:grpSpPr>
          <p:grpSp>
            <p:nvGrpSpPr>
              <p:cNvPr id="107" name="グループ化 106">
                <a:extLst>
                  <a:ext uri="{FF2B5EF4-FFF2-40B4-BE49-F238E27FC236}">
                    <a16:creationId xmlns:a16="http://schemas.microsoft.com/office/drawing/2014/main" id="{5434A74A-8E97-4BC0-9C37-5C60B5C5B5CF}"/>
                  </a:ext>
                </a:extLst>
              </p:cNvPr>
              <p:cNvGrpSpPr/>
              <p:nvPr/>
            </p:nvGrpSpPr>
            <p:grpSpPr>
              <a:xfrm>
                <a:off x="247450" y="410079"/>
                <a:ext cx="6515951" cy="3132000"/>
                <a:chOff x="282864" y="2470975"/>
                <a:chExt cx="6109222" cy="2952978"/>
              </a:xfrm>
            </p:grpSpPr>
            <p:sp>
              <p:nvSpPr>
                <p:cNvPr id="130" name="四角形: 角を丸くする 129">
                  <a:extLst>
                    <a:ext uri="{FF2B5EF4-FFF2-40B4-BE49-F238E27FC236}">
                      <a16:creationId xmlns:a16="http://schemas.microsoft.com/office/drawing/2014/main" id="{01A7CADB-83F8-4157-AAE5-6A467752FD20}"/>
                    </a:ext>
                  </a:extLst>
                </p:cNvPr>
                <p:cNvSpPr/>
                <p:nvPr/>
              </p:nvSpPr>
              <p:spPr>
                <a:xfrm>
                  <a:off x="282864" y="2470975"/>
                  <a:ext cx="6109222" cy="2952978"/>
                </a:xfrm>
                <a:prstGeom prst="roundRect">
                  <a:avLst>
                    <a:gd name="adj" fmla="val 4259"/>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図形 130">
                  <a:extLst>
                    <a:ext uri="{FF2B5EF4-FFF2-40B4-BE49-F238E27FC236}">
                      <a16:creationId xmlns:a16="http://schemas.microsoft.com/office/drawing/2014/main" id="{4ACBB13C-9419-42F3-8A94-911532982A8A}"/>
                    </a:ext>
                  </a:extLst>
                </p:cNvPr>
                <p:cNvSpPr/>
                <p:nvPr/>
              </p:nvSpPr>
              <p:spPr>
                <a:xfrm rot="5400000">
                  <a:off x="246980" y="2512603"/>
                  <a:ext cx="637283" cy="56551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08" name="テキスト ボックス 107">
                <a:extLst>
                  <a:ext uri="{FF2B5EF4-FFF2-40B4-BE49-F238E27FC236}">
                    <a16:creationId xmlns:a16="http://schemas.microsoft.com/office/drawing/2014/main" id="{722AC98E-DE1F-4D4B-952F-B3AB7C2BAB89}"/>
                  </a:ext>
                </a:extLst>
              </p:cNvPr>
              <p:cNvSpPr txBox="1"/>
              <p:nvPr/>
            </p:nvSpPr>
            <p:spPr>
              <a:xfrm>
                <a:off x="883029" y="425374"/>
                <a:ext cx="3690257"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スクールプラス</a:t>
                </a:r>
              </a:p>
            </p:txBody>
          </p:sp>
          <p:sp>
            <p:nvSpPr>
              <p:cNvPr id="109" name="四角形: 角を丸くする 108">
                <a:extLst>
                  <a:ext uri="{FF2B5EF4-FFF2-40B4-BE49-F238E27FC236}">
                    <a16:creationId xmlns:a16="http://schemas.microsoft.com/office/drawing/2014/main" id="{7791FF7E-5BC3-4FEF-93B1-9F2EBDC07559}"/>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10" name="テキスト ボックス 109">
                <a:extLst>
                  <a:ext uri="{FF2B5EF4-FFF2-40B4-BE49-F238E27FC236}">
                    <a16:creationId xmlns:a16="http://schemas.microsoft.com/office/drawing/2014/main" id="{607575C1-1D80-4F92-BAF7-FBFCF9DBCC58}"/>
                  </a:ext>
                </a:extLst>
              </p:cNvPr>
              <p:cNvSpPr txBox="1"/>
              <p:nvPr/>
            </p:nvSpPr>
            <p:spPr>
              <a:xfrm>
                <a:off x="1209546" y="1167609"/>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大阪市淀川区西中島</a:t>
                </a:r>
                <a:r>
                  <a:rPr kumimoji="1" lang="en-US" altLang="ja-JP" sz="1100" dirty="0">
                    <a:latin typeface="BIZ UDPゴシック" panose="020B0400000000000000" pitchFamily="50" charset="-128"/>
                    <a:ea typeface="BIZ UDPゴシック" panose="020B0400000000000000" pitchFamily="50" charset="-128"/>
                  </a:rPr>
                  <a:t>4-5-22</a:t>
                </a:r>
                <a:r>
                  <a:rPr kumimoji="1" lang="ja-JP" altLang="en-US" sz="1100" dirty="0">
                    <a:latin typeface="BIZ UDPゴシック" panose="020B0400000000000000" pitchFamily="50" charset="-128"/>
                    <a:ea typeface="BIZ UDPゴシック" panose="020B0400000000000000" pitchFamily="50" charset="-128"/>
                  </a:rPr>
                  <a:t>　４</a:t>
                </a:r>
                <a:r>
                  <a:rPr kumimoji="1" lang="en-US" altLang="ja-JP" sz="1100" dirty="0">
                    <a:latin typeface="BIZ UDPゴシック" panose="020B0400000000000000" pitchFamily="50" charset="-128"/>
                    <a:ea typeface="BIZ UDPゴシック" panose="020B0400000000000000" pitchFamily="50" charset="-128"/>
                  </a:rPr>
                  <a:t>F</a:t>
                </a:r>
              </a:p>
            </p:txBody>
          </p:sp>
          <p:sp>
            <p:nvSpPr>
              <p:cNvPr id="111" name="四角形: 角を丸くする 110">
                <a:extLst>
                  <a:ext uri="{FF2B5EF4-FFF2-40B4-BE49-F238E27FC236}">
                    <a16:creationId xmlns:a16="http://schemas.microsoft.com/office/drawing/2014/main" id="{8FBE4001-B8D4-4E48-9783-862F5DFF8C84}"/>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12" name="テキスト ボックス 111">
                <a:extLst>
                  <a:ext uri="{FF2B5EF4-FFF2-40B4-BE49-F238E27FC236}">
                    <a16:creationId xmlns:a16="http://schemas.microsoft.com/office/drawing/2014/main" id="{45AC0E7A-46F2-4618-A97A-328C3A6B3AC7}"/>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06-6195-3478</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13" name="四角形: 角を丸くする 112">
                <a:extLst>
                  <a:ext uri="{FF2B5EF4-FFF2-40B4-BE49-F238E27FC236}">
                    <a16:creationId xmlns:a16="http://schemas.microsoft.com/office/drawing/2014/main" id="{E4AF1D3A-184E-4BFC-8CA0-378B1D9817AA}"/>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4" name="テキスト ボックス 113">
                <a:extLst>
                  <a:ext uri="{FF2B5EF4-FFF2-40B4-BE49-F238E27FC236}">
                    <a16:creationId xmlns:a16="http://schemas.microsoft.com/office/drawing/2014/main" id="{305E42C1-7569-4A93-8BBE-FF07C18ADD1C}"/>
                  </a:ext>
                </a:extLst>
              </p:cNvPr>
              <p:cNvSpPr txBox="1"/>
              <p:nvPr/>
            </p:nvSpPr>
            <p:spPr>
              <a:xfrm>
                <a:off x="1225656" y="1518054"/>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２０１</a:t>
                </a:r>
                <a:r>
                  <a:rPr kumimoji="1" lang="en-US" altLang="ja-JP" sz="1100" dirty="0">
                    <a:latin typeface="BIZ UDPゴシック" panose="020B0400000000000000" pitchFamily="50" charset="-128"/>
                    <a:ea typeface="BIZ UDPゴシック" panose="020B0400000000000000" pitchFamily="50" charset="-128"/>
                  </a:rPr>
                  <a:t>0</a:t>
                </a:r>
                <a:r>
                  <a:rPr kumimoji="1" lang="ja-JP" altLang="en-US" sz="1100" dirty="0">
                    <a:latin typeface="BIZ UDPゴシック" panose="020B0400000000000000" pitchFamily="50" charset="-128"/>
                    <a:ea typeface="BIZ UDPゴシック" panose="020B0400000000000000" pitchFamily="50" charset="-128"/>
                  </a:rPr>
                  <a:t>年４月</a:t>
                </a:r>
              </a:p>
            </p:txBody>
          </p:sp>
          <p:sp>
            <p:nvSpPr>
              <p:cNvPr id="115" name="四角形: 角を丸くする 114">
                <a:extLst>
                  <a:ext uri="{FF2B5EF4-FFF2-40B4-BE49-F238E27FC236}">
                    <a16:creationId xmlns:a16="http://schemas.microsoft.com/office/drawing/2014/main" id="{8A045FA8-93ED-4B83-8BD1-61363B23B14C}"/>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6" name="テキスト ボックス 115">
                <a:extLst>
                  <a:ext uri="{FF2B5EF4-FFF2-40B4-BE49-F238E27FC236}">
                    <a16:creationId xmlns:a16="http://schemas.microsoft.com/office/drawing/2014/main" id="{4C329687-81DD-499E-9166-7407AF60224E}"/>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坂上　達哉</a:t>
                </a:r>
              </a:p>
            </p:txBody>
          </p:sp>
          <p:sp>
            <p:nvSpPr>
              <p:cNvPr id="117" name="四角形: 角を丸くする 116">
                <a:extLst>
                  <a:ext uri="{FF2B5EF4-FFF2-40B4-BE49-F238E27FC236}">
                    <a16:creationId xmlns:a16="http://schemas.microsoft.com/office/drawing/2014/main" id="{C85F279F-0163-472A-B39C-032723BA9CE7}"/>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8" name="テキスト ボックス 117">
                <a:extLst>
                  <a:ext uri="{FF2B5EF4-FFF2-40B4-BE49-F238E27FC236}">
                    <a16:creationId xmlns:a16="http://schemas.microsoft.com/office/drawing/2014/main" id="{ED045BB3-6983-434F-918B-EF840EE9D709}"/>
                  </a:ext>
                </a:extLst>
              </p:cNvPr>
              <p:cNvSpPr txBox="1"/>
              <p:nvPr/>
            </p:nvSpPr>
            <p:spPr>
              <a:xfrm>
                <a:off x="1234093" y="1811744"/>
                <a:ext cx="2458736"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入学金：</a:t>
                </a:r>
                <a:r>
                  <a:rPr kumimoji="1" lang="en-US" altLang="ja-JP" sz="1100" dirty="0">
                    <a:latin typeface="BIZ UDPゴシック" panose="020B0400000000000000" pitchFamily="50" charset="-128"/>
                    <a:ea typeface="BIZ UDPゴシック" panose="020B0400000000000000" pitchFamily="50" charset="-128"/>
                  </a:rPr>
                  <a:t>20,000</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授業料：</a:t>
                </a:r>
                <a:r>
                  <a:rPr kumimoji="1" lang="en-US" altLang="ja-JP" sz="1100" dirty="0">
                    <a:latin typeface="BIZ UDPゴシック" panose="020B0400000000000000" pitchFamily="50" charset="-128"/>
                    <a:ea typeface="BIZ UDPゴシック" panose="020B0400000000000000" pitchFamily="50" charset="-128"/>
                  </a:rPr>
                  <a:t>14,000</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119" name="四角形: 角を丸くする 118">
                <a:extLst>
                  <a:ext uri="{FF2B5EF4-FFF2-40B4-BE49-F238E27FC236}">
                    <a16:creationId xmlns:a16="http://schemas.microsoft.com/office/drawing/2014/main" id="{ACBA66B5-C74C-41AF-A644-BA484BFBEB54}"/>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0" name="テキスト ボックス 119">
                <a:extLst>
                  <a:ext uri="{FF2B5EF4-FFF2-40B4-BE49-F238E27FC236}">
                    <a16:creationId xmlns:a16="http://schemas.microsoft.com/office/drawing/2014/main" id="{A14410D3-7C6C-4C64-B158-F87C4BF9DFA7}"/>
                  </a:ext>
                </a:extLst>
              </p:cNvPr>
              <p:cNvSpPr txBox="1"/>
              <p:nvPr/>
            </p:nvSpPr>
            <p:spPr>
              <a:xfrm>
                <a:off x="4576034" y="177313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小学校４年生～中学校３年生</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高卒資格取得希望者</a:t>
                </a:r>
              </a:p>
            </p:txBody>
          </p:sp>
          <p:sp>
            <p:nvSpPr>
              <p:cNvPr id="121" name="四角形: 角を丸くする 120">
                <a:extLst>
                  <a:ext uri="{FF2B5EF4-FFF2-40B4-BE49-F238E27FC236}">
                    <a16:creationId xmlns:a16="http://schemas.microsoft.com/office/drawing/2014/main" id="{989290FE-D6CE-4571-B0BD-254807DEEBA0}"/>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2" name="テキスト ボックス 121">
                <a:extLst>
                  <a:ext uri="{FF2B5EF4-FFF2-40B4-BE49-F238E27FC236}">
                    <a16:creationId xmlns:a16="http://schemas.microsoft.com/office/drawing/2014/main" id="{12C30FAF-45E5-47BF-9722-1B4306E6C23C}"/>
                  </a:ext>
                </a:extLst>
              </p:cNvPr>
              <p:cNvSpPr txBox="1"/>
              <p:nvPr/>
            </p:nvSpPr>
            <p:spPr>
              <a:xfrm>
                <a:off x="4573287" y="2186848"/>
                <a:ext cx="2284713" cy="769441"/>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17</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土曜日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15</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p>
            </p:txBody>
          </p:sp>
          <p:sp>
            <p:nvSpPr>
              <p:cNvPr id="123" name="四角形: 角を丸くする 122">
                <a:extLst>
                  <a:ext uri="{FF2B5EF4-FFF2-40B4-BE49-F238E27FC236}">
                    <a16:creationId xmlns:a16="http://schemas.microsoft.com/office/drawing/2014/main" id="{7658F808-D77B-4818-B426-A8BA84A72E0D}"/>
                  </a:ext>
                </a:extLst>
              </p:cNvPr>
              <p:cNvSpPr/>
              <p:nvPr/>
            </p:nvSpPr>
            <p:spPr>
              <a:xfrm>
                <a:off x="387802" y="28132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4" name="テキスト ボックス 123">
                <a:extLst>
                  <a:ext uri="{FF2B5EF4-FFF2-40B4-BE49-F238E27FC236}">
                    <a16:creationId xmlns:a16="http://schemas.microsoft.com/office/drawing/2014/main" id="{C9444E87-22D9-44D1-98ED-65D7CBD1E035}"/>
                  </a:ext>
                </a:extLst>
              </p:cNvPr>
              <p:cNvSpPr txBox="1"/>
              <p:nvPr/>
            </p:nvSpPr>
            <p:spPr>
              <a:xfrm>
                <a:off x="1180670" y="2723449"/>
                <a:ext cx="5034154" cy="769441"/>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・個別学習指導</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AI</a:t>
                </a:r>
                <a:r>
                  <a:rPr kumimoji="1" lang="ja-JP" altLang="en-US" sz="1100" dirty="0">
                    <a:latin typeface="BIZ UDPゴシック" panose="020B0400000000000000" pitchFamily="50" charset="-128"/>
                    <a:ea typeface="BIZ UDPゴシック" panose="020B0400000000000000" pitchFamily="50" charset="-128"/>
                  </a:rPr>
                  <a:t>学習</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・カウンセリング可能</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・学校連携可能</a:t>
                </a:r>
              </a:p>
            </p:txBody>
          </p:sp>
          <p:grpSp>
            <p:nvGrpSpPr>
              <p:cNvPr id="125" name="グループ化 124">
                <a:extLst>
                  <a:ext uri="{FF2B5EF4-FFF2-40B4-BE49-F238E27FC236}">
                    <a16:creationId xmlns:a16="http://schemas.microsoft.com/office/drawing/2014/main" id="{C6ED8C52-0841-418E-972B-3F045DA0C6D1}"/>
                  </a:ext>
                </a:extLst>
              </p:cNvPr>
              <p:cNvGrpSpPr/>
              <p:nvPr/>
            </p:nvGrpSpPr>
            <p:grpSpPr>
              <a:xfrm>
                <a:off x="883029" y="835007"/>
                <a:ext cx="3629664" cy="239644"/>
                <a:chOff x="883029" y="865610"/>
                <a:chExt cx="3629664" cy="239644"/>
              </a:xfrm>
            </p:grpSpPr>
            <p:sp>
              <p:nvSpPr>
                <p:cNvPr id="126" name="四角形: 角を丸くする 125">
                  <a:extLst>
                    <a:ext uri="{FF2B5EF4-FFF2-40B4-BE49-F238E27FC236}">
                      <a16:creationId xmlns:a16="http://schemas.microsoft.com/office/drawing/2014/main" id="{86FB2E17-A99F-4728-A17C-F5D1D075376E}"/>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127" name="四角形: 角を丸くする 126">
                  <a:extLst>
                    <a:ext uri="{FF2B5EF4-FFF2-40B4-BE49-F238E27FC236}">
                      <a16:creationId xmlns:a16="http://schemas.microsoft.com/office/drawing/2014/main" id="{E8D5A89F-0816-402F-B8ED-2112430DCDCD}"/>
                    </a:ext>
                  </a:extLst>
                </p:cNvPr>
                <p:cNvSpPr/>
                <p:nvPr/>
              </p:nvSpPr>
              <p:spPr>
                <a:xfrm>
                  <a:off x="1795900" y="871674"/>
                  <a:ext cx="880457" cy="233580"/>
                </a:xfrm>
                <a:prstGeom prst="roundRect">
                  <a:avLst>
                    <a:gd name="adj" fmla="val 500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体験活動</a:t>
                  </a:r>
                </a:p>
              </p:txBody>
            </p:sp>
            <p:sp>
              <p:nvSpPr>
                <p:cNvPr id="128" name="四角形: 角を丸くする 127">
                  <a:extLst>
                    <a:ext uri="{FF2B5EF4-FFF2-40B4-BE49-F238E27FC236}">
                      <a16:creationId xmlns:a16="http://schemas.microsoft.com/office/drawing/2014/main" id="{92633375-EB38-417E-8D22-48CF97409684}"/>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129" name="四角形: 角を丸くする 128">
                  <a:extLst>
                    <a:ext uri="{FF2B5EF4-FFF2-40B4-BE49-F238E27FC236}">
                      <a16:creationId xmlns:a16="http://schemas.microsoft.com/office/drawing/2014/main" id="{D1B1F6C3-FEE0-4235-95A3-147DB691E14D}"/>
                    </a:ext>
                  </a:extLst>
                </p:cNvPr>
                <p:cNvSpPr/>
                <p:nvPr/>
              </p:nvSpPr>
              <p:spPr>
                <a:xfrm>
                  <a:off x="3632236" y="865610"/>
                  <a:ext cx="880457" cy="234780"/>
                </a:xfrm>
                <a:prstGeom prst="roundRect">
                  <a:avLst>
                    <a:gd name="adj" fmla="val 50000"/>
                  </a:avLst>
                </a:prstGeom>
                <a:solidFill>
                  <a:srgbClr val="CC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訪問支援</a:t>
                  </a:r>
                </a:p>
              </p:txBody>
            </p:sp>
          </p:grpSp>
        </p:grpSp>
        <p:sp>
          <p:nvSpPr>
            <p:cNvPr id="106" name="テキスト ボックス 105">
              <a:extLst>
                <a:ext uri="{FF2B5EF4-FFF2-40B4-BE49-F238E27FC236}">
                  <a16:creationId xmlns:a16="http://schemas.microsoft.com/office/drawing/2014/main" id="{50C02EDC-6AA8-4BF7-B34B-1DD00B16A18F}"/>
                </a:ext>
              </a:extLst>
            </p:cNvPr>
            <p:cNvSpPr txBox="1"/>
            <p:nvPr/>
          </p:nvSpPr>
          <p:spPr>
            <a:xfrm>
              <a:off x="238928" y="439713"/>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②</a:t>
              </a:r>
            </a:p>
          </p:txBody>
        </p:sp>
      </p:grpSp>
      <p:pic>
        <p:nvPicPr>
          <p:cNvPr id="3" name="図 2">
            <a:extLst>
              <a:ext uri="{FF2B5EF4-FFF2-40B4-BE49-F238E27FC236}">
                <a16:creationId xmlns:a16="http://schemas.microsoft.com/office/drawing/2014/main" id="{8597BA14-20A2-4DAD-832C-D5C87AEA1BED}"/>
              </a:ext>
            </a:extLst>
          </p:cNvPr>
          <p:cNvPicPr>
            <a:picLocks noChangeAspect="1"/>
          </p:cNvPicPr>
          <p:nvPr/>
        </p:nvPicPr>
        <p:blipFill>
          <a:blip r:embed="rId3"/>
          <a:stretch>
            <a:fillRect/>
          </a:stretch>
        </p:blipFill>
        <p:spPr>
          <a:xfrm>
            <a:off x="5760038" y="3399655"/>
            <a:ext cx="605735" cy="605735"/>
          </a:xfrm>
          <a:prstGeom prst="rect">
            <a:avLst/>
          </a:prstGeom>
          <a:ln>
            <a:solidFill>
              <a:schemeClr val="tx1"/>
            </a:solidFill>
          </a:ln>
        </p:spPr>
      </p:pic>
      <p:pic>
        <p:nvPicPr>
          <p:cNvPr id="5" name="図 4">
            <a:extLst>
              <a:ext uri="{FF2B5EF4-FFF2-40B4-BE49-F238E27FC236}">
                <a16:creationId xmlns:a16="http://schemas.microsoft.com/office/drawing/2014/main" id="{796C82FD-FD9B-4B17-9902-3E80D817754A}"/>
              </a:ext>
            </a:extLst>
          </p:cNvPr>
          <p:cNvPicPr>
            <a:picLocks noChangeAspect="1"/>
          </p:cNvPicPr>
          <p:nvPr/>
        </p:nvPicPr>
        <p:blipFill>
          <a:blip r:embed="rId4"/>
          <a:stretch>
            <a:fillRect/>
          </a:stretch>
        </p:blipFill>
        <p:spPr>
          <a:xfrm>
            <a:off x="5739284" y="6643575"/>
            <a:ext cx="626489" cy="626489"/>
          </a:xfrm>
          <a:prstGeom prst="rect">
            <a:avLst/>
          </a:prstGeom>
          <a:ln>
            <a:solidFill>
              <a:schemeClr val="tx1"/>
            </a:solidFill>
          </a:ln>
        </p:spPr>
      </p:pic>
    </p:spTree>
    <p:extLst>
      <p:ext uri="{BB962C8B-B14F-4D97-AF65-F5344CB8AC3E}">
        <p14:creationId xmlns:p14="http://schemas.microsoft.com/office/powerpoint/2010/main" val="1167878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685A6853-D4F3-4A70-B61B-1F58F9C42EAA}"/>
              </a:ext>
            </a:extLst>
          </p:cNvPr>
          <p:cNvGrpSpPr/>
          <p:nvPr/>
        </p:nvGrpSpPr>
        <p:grpSpPr>
          <a:xfrm>
            <a:off x="38612" y="99608"/>
            <a:ext cx="6780775" cy="3163075"/>
            <a:chOff x="56498" y="3282646"/>
            <a:chExt cx="6780775" cy="3163075"/>
          </a:xfrm>
        </p:grpSpPr>
        <p:grpSp>
          <p:nvGrpSpPr>
            <p:cNvPr id="135" name="グループ化 134">
              <a:extLst>
                <a:ext uri="{FF2B5EF4-FFF2-40B4-BE49-F238E27FC236}">
                  <a16:creationId xmlns:a16="http://schemas.microsoft.com/office/drawing/2014/main" id="{247F0647-21F0-411E-AAAE-B1394AF46892}"/>
                </a:ext>
              </a:extLst>
            </p:cNvPr>
            <p:cNvGrpSpPr/>
            <p:nvPr/>
          </p:nvGrpSpPr>
          <p:grpSpPr>
            <a:xfrm>
              <a:off x="56498" y="3282646"/>
              <a:ext cx="6780775" cy="3163075"/>
              <a:chOff x="300789" y="369975"/>
              <a:chExt cx="6560006" cy="3163075"/>
            </a:xfrm>
          </p:grpSpPr>
          <p:grpSp>
            <p:nvGrpSpPr>
              <p:cNvPr id="138" name="グループ化 137">
                <a:extLst>
                  <a:ext uri="{FF2B5EF4-FFF2-40B4-BE49-F238E27FC236}">
                    <a16:creationId xmlns:a16="http://schemas.microsoft.com/office/drawing/2014/main" id="{83533924-7552-43CF-A73D-83F0C1155D97}"/>
                  </a:ext>
                </a:extLst>
              </p:cNvPr>
              <p:cNvGrpSpPr/>
              <p:nvPr/>
            </p:nvGrpSpPr>
            <p:grpSpPr>
              <a:xfrm>
                <a:off x="300791" y="369975"/>
                <a:ext cx="6560004" cy="3163075"/>
                <a:chOff x="300791" y="369975"/>
                <a:chExt cx="6560004" cy="3163075"/>
              </a:xfrm>
            </p:grpSpPr>
            <p:grpSp>
              <p:nvGrpSpPr>
                <p:cNvPr id="140" name="グループ化 139">
                  <a:extLst>
                    <a:ext uri="{FF2B5EF4-FFF2-40B4-BE49-F238E27FC236}">
                      <a16:creationId xmlns:a16="http://schemas.microsoft.com/office/drawing/2014/main" id="{B0CC042F-F45C-4297-AEFE-25D17E0FDCBA}"/>
                    </a:ext>
                  </a:extLst>
                </p:cNvPr>
                <p:cNvGrpSpPr/>
                <p:nvPr/>
              </p:nvGrpSpPr>
              <p:grpSpPr>
                <a:xfrm>
                  <a:off x="300791" y="401050"/>
                  <a:ext cx="6490704" cy="3132000"/>
                  <a:chOff x="332875" y="2462462"/>
                  <a:chExt cx="6085551" cy="2952976"/>
                </a:xfrm>
              </p:grpSpPr>
              <p:sp>
                <p:nvSpPr>
                  <p:cNvPr id="163" name="四角形: 角を丸くする 162">
                    <a:extLst>
                      <a:ext uri="{FF2B5EF4-FFF2-40B4-BE49-F238E27FC236}">
                        <a16:creationId xmlns:a16="http://schemas.microsoft.com/office/drawing/2014/main" id="{B5624AED-A060-4CB1-B211-C740D6F22604}"/>
                      </a:ext>
                    </a:extLst>
                  </p:cNvPr>
                  <p:cNvSpPr/>
                  <p:nvPr/>
                </p:nvSpPr>
                <p:spPr>
                  <a:xfrm>
                    <a:off x="332875" y="2462462"/>
                    <a:ext cx="6085551" cy="2952976"/>
                  </a:xfrm>
                  <a:prstGeom prst="roundRect">
                    <a:avLst>
                      <a:gd name="adj" fmla="val 42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フリーフォーム: 図形 180">
                    <a:extLst>
                      <a:ext uri="{FF2B5EF4-FFF2-40B4-BE49-F238E27FC236}">
                        <a16:creationId xmlns:a16="http://schemas.microsoft.com/office/drawing/2014/main" id="{BDFE83F7-F122-4245-B2C4-328B9E1C514B}"/>
                      </a:ext>
                    </a:extLst>
                  </p:cNvPr>
                  <p:cNvSpPr/>
                  <p:nvPr/>
                </p:nvSpPr>
                <p:spPr>
                  <a:xfrm rot="5400000">
                    <a:off x="294859" y="2500482"/>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41" name="テキスト ボックス 140">
                  <a:extLst>
                    <a:ext uri="{FF2B5EF4-FFF2-40B4-BE49-F238E27FC236}">
                      <a16:creationId xmlns:a16="http://schemas.microsoft.com/office/drawing/2014/main" id="{5322AAEE-5B23-4198-93B5-3A229F24E343}"/>
                    </a:ext>
                  </a:extLst>
                </p:cNvPr>
                <p:cNvSpPr txBox="1"/>
                <p:nvPr/>
              </p:nvSpPr>
              <p:spPr>
                <a:xfrm>
                  <a:off x="909771" y="369975"/>
                  <a:ext cx="3690257" cy="47705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特定非営利活動法人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志塾フリースクール　ラシーナ　泉北教室</a:t>
                  </a:r>
                </a:p>
              </p:txBody>
            </p:sp>
            <p:sp>
              <p:nvSpPr>
                <p:cNvPr id="142" name="四角形: 角を丸くする 141">
                  <a:extLst>
                    <a:ext uri="{FF2B5EF4-FFF2-40B4-BE49-F238E27FC236}">
                      <a16:creationId xmlns:a16="http://schemas.microsoft.com/office/drawing/2014/main" id="{90D330E2-C204-4335-A8B6-7C6F49EA1D36}"/>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43" name="テキスト ボックス 142">
                  <a:extLst>
                    <a:ext uri="{FF2B5EF4-FFF2-40B4-BE49-F238E27FC236}">
                      <a16:creationId xmlns:a16="http://schemas.microsoft.com/office/drawing/2014/main" id="{39913B46-C18D-4CCE-B527-65EDD378E7BE}"/>
                    </a:ext>
                  </a:extLst>
                </p:cNvPr>
                <p:cNvSpPr txBox="1"/>
                <p:nvPr/>
              </p:nvSpPr>
              <p:spPr>
                <a:xfrm>
                  <a:off x="1218173" y="1123584"/>
                  <a:ext cx="27918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堺市中区沢町</a:t>
                  </a:r>
                  <a:r>
                    <a:rPr kumimoji="1" lang="en-US" altLang="ja-JP" sz="1100" dirty="0">
                      <a:latin typeface="BIZ UDPゴシック" panose="020B0400000000000000" pitchFamily="50" charset="-128"/>
                      <a:ea typeface="BIZ UDPゴシック" panose="020B0400000000000000" pitchFamily="50" charset="-128"/>
                    </a:rPr>
                    <a:t>3332 </a:t>
                  </a:r>
                </a:p>
                <a:p>
                  <a:r>
                    <a:rPr kumimoji="1" lang="ja-JP" altLang="en-US" sz="1100" dirty="0">
                      <a:latin typeface="BIZ UDPゴシック" panose="020B0400000000000000" pitchFamily="50" charset="-128"/>
                      <a:ea typeface="BIZ UDPゴシック" panose="020B0400000000000000" pitchFamily="50" charset="-128"/>
                    </a:rPr>
                    <a:t>グランプリビル４階</a:t>
                  </a:r>
                </a:p>
              </p:txBody>
            </p:sp>
            <p:sp>
              <p:nvSpPr>
                <p:cNvPr id="144" name="四角形: 角を丸くする 143">
                  <a:extLst>
                    <a:ext uri="{FF2B5EF4-FFF2-40B4-BE49-F238E27FC236}">
                      <a16:creationId xmlns:a16="http://schemas.microsoft.com/office/drawing/2014/main" id="{1C9C082A-0ED9-4151-8E45-F7BC0D8A636D}"/>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45" name="テキスト ボックス 144">
                  <a:extLst>
                    <a:ext uri="{FF2B5EF4-FFF2-40B4-BE49-F238E27FC236}">
                      <a16:creationId xmlns:a16="http://schemas.microsoft.com/office/drawing/2014/main" id="{30DF36A5-4FA7-4454-BE88-3E7AC8ABCEDD}"/>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072-275-6867</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46" name="四角形: 角を丸くする 145">
                  <a:extLst>
                    <a:ext uri="{FF2B5EF4-FFF2-40B4-BE49-F238E27FC236}">
                      <a16:creationId xmlns:a16="http://schemas.microsoft.com/office/drawing/2014/main" id="{078C5661-BDE4-479B-9992-E5BAD5D864FD}"/>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47" name="テキスト ボックス 146">
                  <a:extLst>
                    <a:ext uri="{FF2B5EF4-FFF2-40B4-BE49-F238E27FC236}">
                      <a16:creationId xmlns:a16="http://schemas.microsoft.com/office/drawing/2014/main" id="{2562AC04-F145-44C5-99CA-92A13B85C04D}"/>
                    </a:ext>
                  </a:extLst>
                </p:cNvPr>
                <p:cNvSpPr txBox="1"/>
                <p:nvPr/>
              </p:nvSpPr>
              <p:spPr>
                <a:xfrm>
                  <a:off x="1234093" y="1495347"/>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2020</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11</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148" name="四角形: 角を丸くする 147">
                  <a:extLst>
                    <a:ext uri="{FF2B5EF4-FFF2-40B4-BE49-F238E27FC236}">
                      <a16:creationId xmlns:a16="http://schemas.microsoft.com/office/drawing/2014/main" id="{CE0B53B9-F3C0-41F6-9B1B-4D81121FF1C6}"/>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49" name="テキスト ボックス 148">
                  <a:extLst>
                    <a:ext uri="{FF2B5EF4-FFF2-40B4-BE49-F238E27FC236}">
                      <a16:creationId xmlns:a16="http://schemas.microsoft.com/office/drawing/2014/main" id="{DA125ED1-4891-4103-911B-8E51C44A5BD3}"/>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田重田　勝一郎</a:t>
                  </a:r>
                </a:p>
              </p:txBody>
            </p:sp>
            <p:sp>
              <p:nvSpPr>
                <p:cNvPr id="150" name="四角形: 角を丸くする 149">
                  <a:extLst>
                    <a:ext uri="{FF2B5EF4-FFF2-40B4-BE49-F238E27FC236}">
                      <a16:creationId xmlns:a16="http://schemas.microsoft.com/office/drawing/2014/main" id="{1FC286A9-830C-429E-94D3-B5DE6CC83DF4}"/>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1" name="テキスト ボックス 150">
                  <a:extLst>
                    <a:ext uri="{FF2B5EF4-FFF2-40B4-BE49-F238E27FC236}">
                      <a16:creationId xmlns:a16="http://schemas.microsoft.com/office/drawing/2014/main" id="{B093BF1D-20C0-46E6-8E4E-B864E2F0FE21}"/>
                    </a:ext>
                  </a:extLst>
                </p:cNvPr>
                <p:cNvSpPr txBox="1"/>
                <p:nvPr/>
              </p:nvSpPr>
              <p:spPr>
                <a:xfrm>
                  <a:off x="1234092" y="1854904"/>
                  <a:ext cx="2458736" cy="769441"/>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入学金：</a:t>
                  </a:r>
                  <a:r>
                    <a:rPr kumimoji="1" lang="en-US" altLang="ja-JP" sz="1100" dirty="0">
                      <a:latin typeface="BIZ UDPゴシック" panose="020B0400000000000000" pitchFamily="50" charset="-128"/>
                      <a:ea typeface="BIZ UDPゴシック" panose="020B0400000000000000" pitchFamily="50" charset="-128"/>
                    </a:rPr>
                    <a:t>10,000</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月会費：</a:t>
                  </a:r>
                  <a:r>
                    <a:rPr kumimoji="1" lang="en-US" altLang="ja-JP" sz="1100" dirty="0">
                      <a:latin typeface="BIZ UDPゴシック" panose="020B0400000000000000" pitchFamily="50" charset="-128"/>
                      <a:ea typeface="BIZ UDPゴシック" panose="020B0400000000000000" pitchFamily="50" charset="-128"/>
                    </a:rPr>
                    <a:t>29,000</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保険料：</a:t>
                  </a:r>
                  <a:r>
                    <a:rPr kumimoji="1" lang="en-US" altLang="ja-JP" sz="1100" dirty="0">
                      <a:latin typeface="BIZ UDPゴシック" panose="020B0400000000000000" pitchFamily="50" charset="-128"/>
                      <a:ea typeface="BIZ UDPゴシック" panose="020B0400000000000000" pitchFamily="50" charset="-128"/>
                    </a:rPr>
                    <a:t>650</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年</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他実費</a:t>
                  </a:r>
                </a:p>
              </p:txBody>
            </p:sp>
            <p:sp>
              <p:nvSpPr>
                <p:cNvPr id="152" name="四角形: 角を丸くする 151">
                  <a:extLst>
                    <a:ext uri="{FF2B5EF4-FFF2-40B4-BE49-F238E27FC236}">
                      <a16:creationId xmlns:a16="http://schemas.microsoft.com/office/drawing/2014/main" id="{71A9E8FF-3759-48AA-B5B4-2C9F47A57D95}"/>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3" name="テキスト ボックス 152">
                  <a:extLst>
                    <a:ext uri="{FF2B5EF4-FFF2-40B4-BE49-F238E27FC236}">
                      <a16:creationId xmlns:a16="http://schemas.microsoft.com/office/drawing/2014/main" id="{DB5466F7-1BA6-4B46-AB29-947ADCEDA04D}"/>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小学校１年生～高校３年生の年齢</a:t>
                  </a:r>
                </a:p>
              </p:txBody>
            </p:sp>
            <p:sp>
              <p:nvSpPr>
                <p:cNvPr id="154" name="四角形: 角を丸くする 153">
                  <a:extLst>
                    <a:ext uri="{FF2B5EF4-FFF2-40B4-BE49-F238E27FC236}">
                      <a16:creationId xmlns:a16="http://schemas.microsoft.com/office/drawing/2014/main" id="{424D1346-9CE1-4640-8CE4-6276D10D73EA}"/>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5" name="テキスト ボックス 154">
                  <a:extLst>
                    <a:ext uri="{FF2B5EF4-FFF2-40B4-BE49-F238E27FC236}">
                      <a16:creationId xmlns:a16="http://schemas.microsoft.com/office/drawing/2014/main" id="{AD6A27E5-9C21-4143-A16C-409BD33E5979}"/>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平日　月・火・木・金曜日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17</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56" name="四角形: 角を丸くする 155">
                  <a:extLst>
                    <a:ext uri="{FF2B5EF4-FFF2-40B4-BE49-F238E27FC236}">
                      <a16:creationId xmlns:a16="http://schemas.microsoft.com/office/drawing/2014/main" id="{6A1AFA6A-CD83-454B-A963-427B325ADBC7}"/>
                    </a:ext>
                  </a:extLst>
                </p:cNvPr>
                <p:cNvSpPr/>
                <p:nvPr/>
              </p:nvSpPr>
              <p:spPr>
                <a:xfrm>
                  <a:off x="416471" y="278909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7" name="テキスト ボックス 156">
                  <a:extLst>
                    <a:ext uri="{FF2B5EF4-FFF2-40B4-BE49-F238E27FC236}">
                      <a16:creationId xmlns:a16="http://schemas.microsoft.com/office/drawing/2014/main" id="{F136CD4E-E948-4134-A936-8B4D574F7789}"/>
                    </a:ext>
                  </a:extLst>
                </p:cNvPr>
                <p:cNvSpPr txBox="1"/>
                <p:nvPr/>
              </p:nvSpPr>
              <p:spPr>
                <a:xfrm>
                  <a:off x="1175750" y="2766005"/>
                  <a:ext cx="5034154"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・オンラインでの学習支援制度あり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・学校連携あり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・月１回遠足イベントあり（土日実施）</a:t>
                  </a:r>
                </a:p>
              </p:txBody>
            </p:sp>
            <p:grpSp>
              <p:nvGrpSpPr>
                <p:cNvPr id="158" name="グループ化 157">
                  <a:extLst>
                    <a:ext uri="{FF2B5EF4-FFF2-40B4-BE49-F238E27FC236}">
                      <a16:creationId xmlns:a16="http://schemas.microsoft.com/office/drawing/2014/main" id="{9FA647B4-FB09-41AD-B00A-824CD22A2280}"/>
                    </a:ext>
                  </a:extLst>
                </p:cNvPr>
                <p:cNvGrpSpPr/>
                <p:nvPr/>
              </p:nvGrpSpPr>
              <p:grpSpPr>
                <a:xfrm>
                  <a:off x="883029" y="835007"/>
                  <a:ext cx="3629664" cy="239644"/>
                  <a:chOff x="883029" y="865610"/>
                  <a:chExt cx="3629664" cy="239644"/>
                </a:xfrm>
              </p:grpSpPr>
              <p:sp>
                <p:nvSpPr>
                  <p:cNvPr id="159" name="四角形: 角を丸くする 158">
                    <a:extLst>
                      <a:ext uri="{FF2B5EF4-FFF2-40B4-BE49-F238E27FC236}">
                        <a16:creationId xmlns:a16="http://schemas.microsoft.com/office/drawing/2014/main" id="{C7330A4D-0FED-4321-8D24-B6B38734E383}"/>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160" name="四角形: 角を丸くする 159">
                    <a:extLst>
                      <a:ext uri="{FF2B5EF4-FFF2-40B4-BE49-F238E27FC236}">
                        <a16:creationId xmlns:a16="http://schemas.microsoft.com/office/drawing/2014/main" id="{39CB5811-24BA-4422-A5C4-D213B7695653}"/>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161" name="四角形: 角を丸くする 160">
                    <a:extLst>
                      <a:ext uri="{FF2B5EF4-FFF2-40B4-BE49-F238E27FC236}">
                        <a16:creationId xmlns:a16="http://schemas.microsoft.com/office/drawing/2014/main" id="{A1FD9F1F-6D89-4E62-8B95-B67A6C99631B}"/>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162" name="四角形: 角を丸くする 161">
                    <a:extLst>
                      <a:ext uri="{FF2B5EF4-FFF2-40B4-BE49-F238E27FC236}">
                        <a16:creationId xmlns:a16="http://schemas.microsoft.com/office/drawing/2014/main" id="{13F8027B-5225-47D5-BEF1-E8EBB6F6B4AD}"/>
                      </a:ext>
                    </a:extLst>
                  </p:cNvPr>
                  <p:cNvSpPr/>
                  <p:nvPr/>
                </p:nvSpPr>
                <p:spPr>
                  <a:xfrm>
                    <a:off x="3632236" y="865610"/>
                    <a:ext cx="880457" cy="234780"/>
                  </a:xfrm>
                  <a:prstGeom prst="roundRect">
                    <a:avLst>
                      <a:gd name="adj" fmla="val 50000"/>
                    </a:avLst>
                  </a:prstGeom>
                  <a:solidFill>
                    <a:srgbClr val="CC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訪問支援△</a:t>
                    </a:r>
                  </a:p>
                </p:txBody>
              </p:sp>
            </p:grpSp>
          </p:grpSp>
          <p:sp>
            <p:nvSpPr>
              <p:cNvPr id="139" name="テキスト ボックス 138">
                <a:extLst>
                  <a:ext uri="{FF2B5EF4-FFF2-40B4-BE49-F238E27FC236}">
                    <a16:creationId xmlns:a16="http://schemas.microsoft.com/office/drawing/2014/main" id="{A1443B21-311D-45AC-B150-B2A1CDAC5B22}"/>
                  </a:ext>
                </a:extLst>
              </p:cNvPr>
              <p:cNvSpPr txBox="1"/>
              <p:nvPr/>
            </p:nvSpPr>
            <p:spPr>
              <a:xfrm>
                <a:off x="300789" y="437838"/>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㊸</a:t>
                </a:r>
              </a:p>
            </p:txBody>
          </p:sp>
        </p:grpSp>
        <p:pic>
          <p:nvPicPr>
            <p:cNvPr id="7" name="図 6">
              <a:extLst>
                <a:ext uri="{FF2B5EF4-FFF2-40B4-BE49-F238E27FC236}">
                  <a16:creationId xmlns:a16="http://schemas.microsoft.com/office/drawing/2014/main" id="{04D871E6-A05A-439E-A4D4-2586E4508D18}"/>
                </a:ext>
              </a:extLst>
            </p:cNvPr>
            <p:cNvPicPr>
              <a:picLocks noChangeAspect="1"/>
            </p:cNvPicPr>
            <p:nvPr/>
          </p:nvPicPr>
          <p:blipFill>
            <a:blip r:embed="rId2"/>
            <a:stretch>
              <a:fillRect/>
            </a:stretch>
          </p:blipFill>
          <p:spPr>
            <a:xfrm>
              <a:off x="5730392" y="3450520"/>
              <a:ext cx="613942" cy="613942"/>
            </a:xfrm>
            <a:prstGeom prst="rect">
              <a:avLst/>
            </a:prstGeom>
            <a:ln>
              <a:solidFill>
                <a:schemeClr val="tx1"/>
              </a:solidFill>
            </a:ln>
          </p:spPr>
        </p:pic>
      </p:grpSp>
      <p:grpSp>
        <p:nvGrpSpPr>
          <p:cNvPr id="106" name="グループ化 105">
            <a:extLst>
              <a:ext uri="{FF2B5EF4-FFF2-40B4-BE49-F238E27FC236}">
                <a16:creationId xmlns:a16="http://schemas.microsoft.com/office/drawing/2014/main" id="{D5D8CCDA-EB97-4FF2-8130-C390E0BE4545}"/>
              </a:ext>
            </a:extLst>
          </p:cNvPr>
          <p:cNvGrpSpPr/>
          <p:nvPr/>
        </p:nvGrpSpPr>
        <p:grpSpPr>
          <a:xfrm>
            <a:off x="73440" y="6593888"/>
            <a:ext cx="6780775" cy="3163075"/>
            <a:chOff x="300789" y="369975"/>
            <a:chExt cx="6560006" cy="3163075"/>
          </a:xfrm>
        </p:grpSpPr>
        <p:grpSp>
          <p:nvGrpSpPr>
            <p:cNvPr id="108" name="グループ化 107">
              <a:extLst>
                <a:ext uri="{FF2B5EF4-FFF2-40B4-BE49-F238E27FC236}">
                  <a16:creationId xmlns:a16="http://schemas.microsoft.com/office/drawing/2014/main" id="{E2567A9E-CC14-4757-B7ED-48367F9EBF50}"/>
                </a:ext>
              </a:extLst>
            </p:cNvPr>
            <p:cNvGrpSpPr/>
            <p:nvPr/>
          </p:nvGrpSpPr>
          <p:grpSpPr>
            <a:xfrm>
              <a:off x="300791" y="369975"/>
              <a:ext cx="6560004" cy="3163075"/>
              <a:chOff x="300791" y="369975"/>
              <a:chExt cx="6560004" cy="3163075"/>
            </a:xfrm>
          </p:grpSpPr>
          <p:grpSp>
            <p:nvGrpSpPr>
              <p:cNvPr id="110" name="グループ化 109">
                <a:extLst>
                  <a:ext uri="{FF2B5EF4-FFF2-40B4-BE49-F238E27FC236}">
                    <a16:creationId xmlns:a16="http://schemas.microsoft.com/office/drawing/2014/main" id="{0220838E-A33A-48AF-84FE-A436E1965FC0}"/>
                  </a:ext>
                </a:extLst>
              </p:cNvPr>
              <p:cNvGrpSpPr/>
              <p:nvPr/>
            </p:nvGrpSpPr>
            <p:grpSpPr>
              <a:xfrm>
                <a:off x="300791" y="401050"/>
                <a:ext cx="6490704" cy="3132000"/>
                <a:chOff x="332875" y="2462462"/>
                <a:chExt cx="6085551" cy="2952976"/>
              </a:xfrm>
            </p:grpSpPr>
            <p:sp>
              <p:nvSpPr>
                <p:cNvPr id="184" name="四角形: 角を丸くする 183">
                  <a:extLst>
                    <a:ext uri="{FF2B5EF4-FFF2-40B4-BE49-F238E27FC236}">
                      <a16:creationId xmlns:a16="http://schemas.microsoft.com/office/drawing/2014/main" id="{D991AF13-84CA-4162-BC5E-641F62D54470}"/>
                    </a:ext>
                  </a:extLst>
                </p:cNvPr>
                <p:cNvSpPr/>
                <p:nvPr/>
              </p:nvSpPr>
              <p:spPr>
                <a:xfrm>
                  <a:off x="332875" y="2462462"/>
                  <a:ext cx="6085551" cy="2952976"/>
                </a:xfrm>
                <a:prstGeom prst="roundRect">
                  <a:avLst>
                    <a:gd name="adj" fmla="val 42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フリーフォーム: 図形 184">
                  <a:extLst>
                    <a:ext uri="{FF2B5EF4-FFF2-40B4-BE49-F238E27FC236}">
                      <a16:creationId xmlns:a16="http://schemas.microsoft.com/office/drawing/2014/main" id="{876D4296-3563-4ADB-9AA6-B5A4546E175F}"/>
                    </a:ext>
                  </a:extLst>
                </p:cNvPr>
                <p:cNvSpPr/>
                <p:nvPr/>
              </p:nvSpPr>
              <p:spPr>
                <a:xfrm rot="5400000">
                  <a:off x="294859" y="2500482"/>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11" name="テキスト ボックス 110">
                <a:extLst>
                  <a:ext uri="{FF2B5EF4-FFF2-40B4-BE49-F238E27FC236}">
                    <a16:creationId xmlns:a16="http://schemas.microsoft.com/office/drawing/2014/main" id="{9A7A7A3A-A6C0-48A7-A366-256DF36336B3}"/>
                  </a:ext>
                </a:extLst>
              </p:cNvPr>
              <p:cNvSpPr txBox="1"/>
              <p:nvPr/>
            </p:nvSpPr>
            <p:spPr>
              <a:xfrm>
                <a:off x="909771" y="369975"/>
                <a:ext cx="3690257" cy="369332"/>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free school YADOLI </a:t>
                </a:r>
                <a:endParaRPr kumimoji="1" lang="ja-JP" altLang="en-US" dirty="0">
                  <a:latin typeface="BIZ UDPゴシック" panose="020B0400000000000000" pitchFamily="50" charset="-128"/>
                  <a:ea typeface="BIZ UDPゴシック" panose="020B0400000000000000" pitchFamily="50" charset="-128"/>
                </a:endParaRPr>
              </a:p>
            </p:txBody>
          </p:sp>
          <p:sp>
            <p:nvSpPr>
              <p:cNvPr id="112" name="四角形: 角を丸くする 111">
                <a:extLst>
                  <a:ext uri="{FF2B5EF4-FFF2-40B4-BE49-F238E27FC236}">
                    <a16:creationId xmlns:a16="http://schemas.microsoft.com/office/drawing/2014/main" id="{DE53FDD6-B8DD-4C01-ABDF-2C53B72D9EC4}"/>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13" name="テキスト ボックス 112">
                <a:extLst>
                  <a:ext uri="{FF2B5EF4-FFF2-40B4-BE49-F238E27FC236}">
                    <a16:creationId xmlns:a16="http://schemas.microsoft.com/office/drawing/2014/main" id="{1B116050-46F8-4E53-B578-5CAA5759EC75}"/>
                  </a:ext>
                </a:extLst>
              </p:cNvPr>
              <p:cNvSpPr txBox="1"/>
              <p:nvPr/>
            </p:nvSpPr>
            <p:spPr>
              <a:xfrm>
                <a:off x="1218173" y="1123584"/>
                <a:ext cx="27918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堺市堺区向陵中町</a:t>
                </a:r>
                <a:r>
                  <a:rPr kumimoji="1" lang="en-US" altLang="ja-JP" sz="1100" dirty="0">
                    <a:latin typeface="BIZ UDPゴシック" panose="020B0400000000000000" pitchFamily="50" charset="-128"/>
                    <a:ea typeface="BIZ UDPゴシック" panose="020B0400000000000000" pitchFamily="50" charset="-128"/>
                  </a:rPr>
                  <a:t>4-4-7</a:t>
                </a:r>
              </a:p>
              <a:p>
                <a:r>
                  <a:rPr kumimoji="1" lang="ja-JP" altLang="en-US" sz="1100" dirty="0">
                    <a:latin typeface="BIZ UDPゴシック" panose="020B0400000000000000" pitchFamily="50" charset="-128"/>
                    <a:ea typeface="BIZ UDPゴシック" panose="020B0400000000000000" pitchFamily="50" charset="-128"/>
                  </a:rPr>
                  <a:t>森下ビル１階・２階</a:t>
                </a:r>
              </a:p>
            </p:txBody>
          </p:sp>
          <p:sp>
            <p:nvSpPr>
              <p:cNvPr id="114" name="四角形: 角を丸くする 113">
                <a:extLst>
                  <a:ext uri="{FF2B5EF4-FFF2-40B4-BE49-F238E27FC236}">
                    <a16:creationId xmlns:a16="http://schemas.microsoft.com/office/drawing/2014/main" id="{D356C9C7-044E-4294-A3B0-27E02A369360}"/>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15" name="テキスト ボックス 114">
                <a:extLst>
                  <a:ext uri="{FF2B5EF4-FFF2-40B4-BE49-F238E27FC236}">
                    <a16:creationId xmlns:a16="http://schemas.microsoft.com/office/drawing/2014/main" id="{4CCEE81F-13C0-4322-BC40-63E569E098BE}"/>
                  </a:ext>
                </a:extLst>
              </p:cNvPr>
              <p:cNvSpPr txBox="1"/>
              <p:nvPr/>
            </p:nvSpPr>
            <p:spPr>
              <a:xfrm>
                <a:off x="4547506" y="1157188"/>
                <a:ext cx="1942727"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080-1502-2459</a:t>
                </a:r>
                <a:r>
                  <a:rPr kumimoji="1" lang="ja-JP" altLang="en-US" sz="1100" dirty="0">
                    <a:latin typeface="BIZ UDPゴシック" panose="020B0400000000000000" pitchFamily="50" charset="-128"/>
                    <a:ea typeface="BIZ UDPゴシック" panose="020B0400000000000000" pitchFamily="50" charset="-128"/>
                  </a:rPr>
                  <a:t>（代表）</a:t>
                </a:r>
              </a:p>
            </p:txBody>
          </p:sp>
          <p:sp>
            <p:nvSpPr>
              <p:cNvPr id="116" name="四角形: 角を丸くする 115">
                <a:extLst>
                  <a:ext uri="{FF2B5EF4-FFF2-40B4-BE49-F238E27FC236}">
                    <a16:creationId xmlns:a16="http://schemas.microsoft.com/office/drawing/2014/main" id="{2DB595E3-BD25-4F37-BBF3-F665E764A9A7}"/>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7" name="テキスト ボックス 116">
                <a:extLst>
                  <a:ext uri="{FF2B5EF4-FFF2-40B4-BE49-F238E27FC236}">
                    <a16:creationId xmlns:a16="http://schemas.microsoft.com/office/drawing/2014/main" id="{60876B8E-3366-4AF4-BD6F-8CBDA474F037}"/>
                  </a:ext>
                </a:extLst>
              </p:cNvPr>
              <p:cNvSpPr txBox="1"/>
              <p:nvPr/>
            </p:nvSpPr>
            <p:spPr>
              <a:xfrm>
                <a:off x="1234093" y="1495347"/>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2023</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5</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118" name="四角形: 角を丸くする 117">
                <a:extLst>
                  <a:ext uri="{FF2B5EF4-FFF2-40B4-BE49-F238E27FC236}">
                    <a16:creationId xmlns:a16="http://schemas.microsoft.com/office/drawing/2014/main" id="{70F00D84-6094-4BA1-A17D-F26DD9EE588C}"/>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9" name="テキスト ボックス 118">
                <a:extLst>
                  <a:ext uri="{FF2B5EF4-FFF2-40B4-BE49-F238E27FC236}">
                    <a16:creationId xmlns:a16="http://schemas.microsoft.com/office/drawing/2014/main" id="{1BF56843-77B3-4CF5-A5E6-D8CD65026C07}"/>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森下　和雅</a:t>
                </a:r>
              </a:p>
            </p:txBody>
          </p:sp>
          <p:sp>
            <p:nvSpPr>
              <p:cNvPr id="120" name="四角形: 角を丸くする 119">
                <a:extLst>
                  <a:ext uri="{FF2B5EF4-FFF2-40B4-BE49-F238E27FC236}">
                    <a16:creationId xmlns:a16="http://schemas.microsoft.com/office/drawing/2014/main" id="{A8CF9247-3E27-45CE-9EB4-E8DAB8548DCC}"/>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1" name="テキスト ボックス 120">
                <a:extLst>
                  <a:ext uri="{FF2B5EF4-FFF2-40B4-BE49-F238E27FC236}">
                    <a16:creationId xmlns:a16="http://schemas.microsoft.com/office/drawing/2014/main" id="{2E7A7D98-8BEF-4150-B7E8-0209B5045B8C}"/>
                  </a:ext>
                </a:extLst>
              </p:cNvPr>
              <p:cNvSpPr txBox="1"/>
              <p:nvPr/>
            </p:nvSpPr>
            <p:spPr>
              <a:xfrm>
                <a:off x="1234092" y="1854904"/>
                <a:ext cx="2458736"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38,000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2" name="四角形: 角を丸くする 121">
                <a:extLst>
                  <a:ext uri="{FF2B5EF4-FFF2-40B4-BE49-F238E27FC236}">
                    <a16:creationId xmlns:a16="http://schemas.microsoft.com/office/drawing/2014/main" id="{7604DAF6-5F87-4524-86AA-1C5A30E468E5}"/>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3" name="テキスト ボックス 122">
                <a:extLst>
                  <a:ext uri="{FF2B5EF4-FFF2-40B4-BE49-F238E27FC236}">
                    <a16:creationId xmlns:a16="http://schemas.microsoft.com/office/drawing/2014/main" id="{8A85A7CE-7315-4998-BC17-95B97120EE77}"/>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小学生から</a:t>
                </a:r>
                <a:r>
                  <a:rPr kumimoji="1" lang="en-US" altLang="ja-JP" sz="1100" dirty="0">
                    <a:latin typeface="BIZ UDPゴシック" panose="020B0400000000000000" pitchFamily="50" charset="-128"/>
                    <a:ea typeface="BIZ UDPゴシック" panose="020B0400000000000000" pitchFamily="50" charset="-128"/>
                  </a:rPr>
                  <a:t>16</a:t>
                </a:r>
                <a:r>
                  <a:rPr kumimoji="1" lang="ja-JP" altLang="en-US" sz="1100" dirty="0">
                    <a:latin typeface="BIZ UDPゴシック" panose="020B0400000000000000" pitchFamily="50" charset="-128"/>
                    <a:ea typeface="BIZ UDPゴシック" panose="020B0400000000000000" pitchFamily="50" charset="-128"/>
                  </a:rPr>
                  <a:t>歳以上相談可</a:t>
                </a:r>
              </a:p>
            </p:txBody>
          </p:sp>
          <p:sp>
            <p:nvSpPr>
              <p:cNvPr id="124" name="四角形: 角を丸くする 123">
                <a:extLst>
                  <a:ext uri="{FF2B5EF4-FFF2-40B4-BE49-F238E27FC236}">
                    <a16:creationId xmlns:a16="http://schemas.microsoft.com/office/drawing/2014/main" id="{F54BB31A-01A7-4861-BFF7-BB6CF88E9404}"/>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5" name="テキスト ボックス 124">
                <a:extLst>
                  <a:ext uri="{FF2B5EF4-FFF2-40B4-BE49-F238E27FC236}">
                    <a16:creationId xmlns:a16="http://schemas.microsoft.com/office/drawing/2014/main" id="{AAC730EF-9306-435F-9B6F-208DF02ED3ED}"/>
                  </a:ext>
                </a:extLst>
              </p:cNvPr>
              <p:cNvSpPr txBox="1"/>
              <p:nvPr/>
            </p:nvSpPr>
            <p:spPr>
              <a:xfrm>
                <a:off x="4573287" y="2186848"/>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月～金曜日</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26" name="四角形: 角を丸くする 125">
                <a:extLst>
                  <a:ext uri="{FF2B5EF4-FFF2-40B4-BE49-F238E27FC236}">
                    <a16:creationId xmlns:a16="http://schemas.microsoft.com/office/drawing/2014/main" id="{094AB26D-C9BD-43F9-A8C9-14DD1005118B}"/>
                  </a:ext>
                </a:extLst>
              </p:cNvPr>
              <p:cNvSpPr/>
              <p:nvPr/>
            </p:nvSpPr>
            <p:spPr>
              <a:xfrm>
                <a:off x="416471" y="278909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7" name="テキスト ボックス 126">
                <a:extLst>
                  <a:ext uri="{FF2B5EF4-FFF2-40B4-BE49-F238E27FC236}">
                    <a16:creationId xmlns:a16="http://schemas.microsoft.com/office/drawing/2014/main" id="{04A0E5AE-4466-471B-8B9D-A287F8E5306F}"/>
                  </a:ext>
                </a:extLst>
              </p:cNvPr>
              <p:cNvSpPr txBox="1"/>
              <p:nvPr/>
            </p:nvSpPr>
            <p:spPr>
              <a:xfrm>
                <a:off x="1175750" y="2766005"/>
                <a:ext cx="5034154"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医療スタッフ・公認心理士・教育コンサルタント専門職でのサポート</a:t>
                </a:r>
              </a:p>
            </p:txBody>
          </p:sp>
          <p:grpSp>
            <p:nvGrpSpPr>
              <p:cNvPr id="128" name="グループ化 127">
                <a:extLst>
                  <a:ext uri="{FF2B5EF4-FFF2-40B4-BE49-F238E27FC236}">
                    <a16:creationId xmlns:a16="http://schemas.microsoft.com/office/drawing/2014/main" id="{17DAF9C9-429C-4CA0-A6C6-CFE59CA48B08}"/>
                  </a:ext>
                </a:extLst>
              </p:cNvPr>
              <p:cNvGrpSpPr/>
              <p:nvPr/>
            </p:nvGrpSpPr>
            <p:grpSpPr>
              <a:xfrm>
                <a:off x="883029" y="835007"/>
                <a:ext cx="3629664" cy="239644"/>
                <a:chOff x="883029" y="865610"/>
                <a:chExt cx="3629664" cy="239644"/>
              </a:xfrm>
            </p:grpSpPr>
            <p:sp>
              <p:nvSpPr>
                <p:cNvPr id="129" name="四角形: 角を丸くする 128">
                  <a:extLst>
                    <a:ext uri="{FF2B5EF4-FFF2-40B4-BE49-F238E27FC236}">
                      <a16:creationId xmlns:a16="http://schemas.microsoft.com/office/drawing/2014/main" id="{724EF633-5C0E-404E-BA12-4B641E5379E3}"/>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130" name="四角形: 角を丸くする 129">
                  <a:extLst>
                    <a:ext uri="{FF2B5EF4-FFF2-40B4-BE49-F238E27FC236}">
                      <a16:creationId xmlns:a16="http://schemas.microsoft.com/office/drawing/2014/main" id="{B5B19EE2-F506-4A35-BF3C-A43B99994426}"/>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131" name="四角形: 角を丸くする 130">
                  <a:extLst>
                    <a:ext uri="{FF2B5EF4-FFF2-40B4-BE49-F238E27FC236}">
                      <a16:creationId xmlns:a16="http://schemas.microsoft.com/office/drawing/2014/main" id="{82CDA57B-5715-4BDA-BF3A-150EF5414D28}"/>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137" name="四角形: 角を丸くする 136">
                  <a:extLst>
                    <a:ext uri="{FF2B5EF4-FFF2-40B4-BE49-F238E27FC236}">
                      <a16:creationId xmlns:a16="http://schemas.microsoft.com/office/drawing/2014/main" id="{3872F8DE-FE12-4103-834F-A5CB70EB4C67}"/>
                    </a:ext>
                  </a:extLst>
                </p:cNvPr>
                <p:cNvSpPr/>
                <p:nvPr/>
              </p:nvSpPr>
              <p:spPr>
                <a:xfrm>
                  <a:off x="3632236" y="865610"/>
                  <a:ext cx="880457" cy="234780"/>
                </a:xfrm>
                <a:prstGeom prst="roundRect">
                  <a:avLst>
                    <a:gd name="adj" fmla="val 50000"/>
                  </a:avLst>
                </a:prstGeom>
                <a:solidFill>
                  <a:srgbClr val="CC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訪問支援△</a:t>
                  </a:r>
                </a:p>
              </p:txBody>
            </p:sp>
          </p:grpSp>
        </p:grpSp>
        <p:sp>
          <p:nvSpPr>
            <p:cNvPr id="109" name="テキスト ボックス 108">
              <a:extLst>
                <a:ext uri="{FF2B5EF4-FFF2-40B4-BE49-F238E27FC236}">
                  <a16:creationId xmlns:a16="http://schemas.microsoft.com/office/drawing/2014/main" id="{525DB059-A87A-455D-A5E0-500C28A0E329}"/>
                </a:ext>
              </a:extLst>
            </p:cNvPr>
            <p:cNvSpPr txBox="1"/>
            <p:nvPr/>
          </p:nvSpPr>
          <p:spPr>
            <a:xfrm>
              <a:off x="300789" y="437838"/>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㊺</a:t>
              </a:r>
            </a:p>
          </p:txBody>
        </p:sp>
      </p:grpSp>
      <p:grpSp>
        <p:nvGrpSpPr>
          <p:cNvPr id="186" name="グループ化 185">
            <a:extLst>
              <a:ext uri="{FF2B5EF4-FFF2-40B4-BE49-F238E27FC236}">
                <a16:creationId xmlns:a16="http://schemas.microsoft.com/office/drawing/2014/main" id="{44133422-4E86-428F-AE3D-1926ECD78D24}"/>
              </a:ext>
            </a:extLst>
          </p:cNvPr>
          <p:cNvGrpSpPr/>
          <p:nvPr/>
        </p:nvGrpSpPr>
        <p:grpSpPr>
          <a:xfrm>
            <a:off x="57639" y="3335203"/>
            <a:ext cx="6800410" cy="3132000"/>
            <a:chOff x="254300" y="3537281"/>
            <a:chExt cx="6621867" cy="3132000"/>
          </a:xfrm>
        </p:grpSpPr>
        <p:grpSp>
          <p:nvGrpSpPr>
            <p:cNvPr id="187" name="グループ化 186">
              <a:extLst>
                <a:ext uri="{FF2B5EF4-FFF2-40B4-BE49-F238E27FC236}">
                  <a16:creationId xmlns:a16="http://schemas.microsoft.com/office/drawing/2014/main" id="{9343A385-44E7-45EB-B7A7-C2DC1C96D019}"/>
                </a:ext>
              </a:extLst>
            </p:cNvPr>
            <p:cNvGrpSpPr/>
            <p:nvPr/>
          </p:nvGrpSpPr>
          <p:grpSpPr>
            <a:xfrm>
              <a:off x="254300" y="3537281"/>
              <a:ext cx="6621867" cy="3132000"/>
              <a:chOff x="238928" y="410079"/>
              <a:chExt cx="6621867" cy="3132000"/>
            </a:xfrm>
          </p:grpSpPr>
          <p:grpSp>
            <p:nvGrpSpPr>
              <p:cNvPr id="189" name="グループ化 188">
                <a:extLst>
                  <a:ext uri="{FF2B5EF4-FFF2-40B4-BE49-F238E27FC236}">
                    <a16:creationId xmlns:a16="http://schemas.microsoft.com/office/drawing/2014/main" id="{2A41797C-8058-43C1-B651-0ACE25C9F91B}"/>
                  </a:ext>
                </a:extLst>
              </p:cNvPr>
              <p:cNvGrpSpPr/>
              <p:nvPr/>
            </p:nvGrpSpPr>
            <p:grpSpPr>
              <a:xfrm>
                <a:off x="247450" y="410079"/>
                <a:ext cx="6613345" cy="3132000"/>
                <a:chOff x="247450" y="410079"/>
                <a:chExt cx="6613345" cy="3132000"/>
              </a:xfrm>
            </p:grpSpPr>
            <p:grpSp>
              <p:nvGrpSpPr>
                <p:cNvPr id="191" name="グループ化 190">
                  <a:extLst>
                    <a:ext uri="{FF2B5EF4-FFF2-40B4-BE49-F238E27FC236}">
                      <a16:creationId xmlns:a16="http://schemas.microsoft.com/office/drawing/2014/main" id="{3A1367AC-C503-4455-9ECC-A1CEE200F796}"/>
                    </a:ext>
                  </a:extLst>
                </p:cNvPr>
                <p:cNvGrpSpPr/>
                <p:nvPr/>
              </p:nvGrpSpPr>
              <p:grpSpPr>
                <a:xfrm>
                  <a:off x="247450" y="410079"/>
                  <a:ext cx="6515951" cy="3132000"/>
                  <a:chOff x="282864" y="2470975"/>
                  <a:chExt cx="6109222" cy="2952978"/>
                </a:xfrm>
              </p:grpSpPr>
              <p:sp>
                <p:nvSpPr>
                  <p:cNvPr id="214" name="四角形: 角を丸くする 213">
                    <a:extLst>
                      <a:ext uri="{FF2B5EF4-FFF2-40B4-BE49-F238E27FC236}">
                        <a16:creationId xmlns:a16="http://schemas.microsoft.com/office/drawing/2014/main" id="{30B05439-5DBF-4375-B1A6-ED14DAD4E5D5}"/>
                      </a:ext>
                    </a:extLst>
                  </p:cNvPr>
                  <p:cNvSpPr/>
                  <p:nvPr/>
                </p:nvSpPr>
                <p:spPr>
                  <a:xfrm>
                    <a:off x="282864" y="2470975"/>
                    <a:ext cx="6109222" cy="2952978"/>
                  </a:xfrm>
                  <a:prstGeom prst="roundRect">
                    <a:avLst>
                      <a:gd name="adj" fmla="val 4259"/>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フリーフォーム: 図形 214">
                    <a:extLst>
                      <a:ext uri="{FF2B5EF4-FFF2-40B4-BE49-F238E27FC236}">
                        <a16:creationId xmlns:a16="http://schemas.microsoft.com/office/drawing/2014/main" id="{D57FB6BB-0272-4D98-A600-32BED97D50D4}"/>
                      </a:ext>
                    </a:extLst>
                  </p:cNvPr>
                  <p:cNvSpPr/>
                  <p:nvPr/>
                </p:nvSpPr>
                <p:spPr>
                  <a:xfrm rot="5400000">
                    <a:off x="246980" y="2512603"/>
                    <a:ext cx="637283" cy="56551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92" name="テキスト ボックス 191">
                  <a:extLst>
                    <a:ext uri="{FF2B5EF4-FFF2-40B4-BE49-F238E27FC236}">
                      <a16:creationId xmlns:a16="http://schemas.microsoft.com/office/drawing/2014/main" id="{513EACA3-70A6-40CB-8E4C-422BC4278587}"/>
                    </a:ext>
                  </a:extLst>
                </p:cNvPr>
                <p:cNvSpPr txBox="1"/>
                <p:nvPr/>
              </p:nvSpPr>
              <p:spPr>
                <a:xfrm>
                  <a:off x="883029" y="425374"/>
                  <a:ext cx="3690257"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八洲学園中等部（堺本校）</a:t>
                  </a:r>
                </a:p>
              </p:txBody>
            </p:sp>
            <p:sp>
              <p:nvSpPr>
                <p:cNvPr id="193" name="四角形: 角を丸くする 192">
                  <a:extLst>
                    <a:ext uri="{FF2B5EF4-FFF2-40B4-BE49-F238E27FC236}">
                      <a16:creationId xmlns:a16="http://schemas.microsoft.com/office/drawing/2014/main" id="{B2E5E8D0-5984-4C67-9A52-CA6CC82BA3E5}"/>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94" name="テキスト ボックス 193">
                  <a:extLst>
                    <a:ext uri="{FF2B5EF4-FFF2-40B4-BE49-F238E27FC236}">
                      <a16:creationId xmlns:a16="http://schemas.microsoft.com/office/drawing/2014/main" id="{56C124B4-4944-4585-90B5-03E0DE2E11F6}"/>
                    </a:ext>
                  </a:extLst>
                </p:cNvPr>
                <p:cNvSpPr txBox="1"/>
                <p:nvPr/>
              </p:nvSpPr>
              <p:spPr>
                <a:xfrm>
                  <a:off x="1236099" y="1185033"/>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堺市西区鳳中町</a:t>
                  </a:r>
                  <a:r>
                    <a:rPr kumimoji="1" lang="en-US" altLang="ja-JP" sz="1100" dirty="0">
                      <a:latin typeface="BIZ UDPゴシック" panose="020B0400000000000000" pitchFamily="50" charset="-128"/>
                      <a:ea typeface="BIZ UDPゴシック" panose="020B0400000000000000" pitchFamily="50" charset="-128"/>
                    </a:rPr>
                    <a:t>7-225-3</a:t>
                  </a:r>
                </a:p>
              </p:txBody>
            </p:sp>
            <p:sp>
              <p:nvSpPr>
                <p:cNvPr id="195" name="四角形: 角を丸くする 194">
                  <a:extLst>
                    <a:ext uri="{FF2B5EF4-FFF2-40B4-BE49-F238E27FC236}">
                      <a16:creationId xmlns:a16="http://schemas.microsoft.com/office/drawing/2014/main" id="{4F9D5A04-191F-4F20-97B2-587CD19282DA}"/>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96" name="テキスト ボックス 195">
                  <a:extLst>
                    <a:ext uri="{FF2B5EF4-FFF2-40B4-BE49-F238E27FC236}">
                      <a16:creationId xmlns:a16="http://schemas.microsoft.com/office/drawing/2014/main" id="{6713B63B-967C-42D2-A1ED-09B292B372EF}"/>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072-262-5849</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97" name="四角形: 角を丸くする 196">
                  <a:extLst>
                    <a:ext uri="{FF2B5EF4-FFF2-40B4-BE49-F238E27FC236}">
                      <a16:creationId xmlns:a16="http://schemas.microsoft.com/office/drawing/2014/main" id="{2039E3E2-D77F-4B50-8C5B-4D8D001F077B}"/>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98" name="テキスト ボックス 197">
                  <a:extLst>
                    <a:ext uri="{FF2B5EF4-FFF2-40B4-BE49-F238E27FC236}">
                      <a16:creationId xmlns:a16="http://schemas.microsoft.com/office/drawing/2014/main" id="{51004EC5-7CAD-4324-8C59-C8186B46A6C5}"/>
                    </a:ext>
                  </a:extLst>
                </p:cNvPr>
                <p:cNvSpPr txBox="1"/>
                <p:nvPr/>
              </p:nvSpPr>
              <p:spPr>
                <a:xfrm>
                  <a:off x="1225656" y="1518054"/>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２０１３年４月</a:t>
                  </a:r>
                </a:p>
              </p:txBody>
            </p:sp>
            <p:sp>
              <p:nvSpPr>
                <p:cNvPr id="199" name="四角形: 角を丸くする 198">
                  <a:extLst>
                    <a:ext uri="{FF2B5EF4-FFF2-40B4-BE49-F238E27FC236}">
                      <a16:creationId xmlns:a16="http://schemas.microsoft.com/office/drawing/2014/main" id="{12392F20-791A-492B-8487-F2DAF28A111C}"/>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00" name="テキスト ボックス 199">
                  <a:extLst>
                    <a:ext uri="{FF2B5EF4-FFF2-40B4-BE49-F238E27FC236}">
                      <a16:creationId xmlns:a16="http://schemas.microsoft.com/office/drawing/2014/main" id="{4EE5E794-8031-4783-A1B9-699E7538A7B1}"/>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林　周剛</a:t>
                  </a:r>
                </a:p>
              </p:txBody>
            </p:sp>
            <p:sp>
              <p:nvSpPr>
                <p:cNvPr id="201" name="四角形: 角を丸くする 200">
                  <a:extLst>
                    <a:ext uri="{FF2B5EF4-FFF2-40B4-BE49-F238E27FC236}">
                      <a16:creationId xmlns:a16="http://schemas.microsoft.com/office/drawing/2014/main" id="{153C89C5-F066-44FF-A4E8-91E8729F1C95}"/>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02" name="テキスト ボックス 201">
                  <a:extLst>
                    <a:ext uri="{FF2B5EF4-FFF2-40B4-BE49-F238E27FC236}">
                      <a16:creationId xmlns:a16="http://schemas.microsoft.com/office/drawing/2014/main" id="{2DC53A06-E8AA-4CF7-B5D0-D4A41628BF78}"/>
                    </a:ext>
                  </a:extLst>
                </p:cNvPr>
                <p:cNvSpPr txBox="1"/>
                <p:nvPr/>
              </p:nvSpPr>
              <p:spPr>
                <a:xfrm>
                  <a:off x="1234093" y="1811744"/>
                  <a:ext cx="2458736" cy="769441"/>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教材費：　　</a:t>
                  </a:r>
                  <a:r>
                    <a:rPr kumimoji="1" lang="en-US" altLang="ja-JP" sz="1100" dirty="0">
                      <a:latin typeface="BIZ UDPゴシック" panose="020B0400000000000000" pitchFamily="50" charset="-128"/>
                      <a:ea typeface="BIZ UDPゴシック" panose="020B0400000000000000" pitchFamily="50" charset="-128"/>
                    </a:rPr>
                    <a:t>5,000</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年</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入学金・授業料は無料です。</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特別クラスを設定している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キャンパスもあります。</a:t>
                  </a:r>
                </a:p>
              </p:txBody>
            </p:sp>
            <p:sp>
              <p:nvSpPr>
                <p:cNvPr id="203" name="四角形: 角を丸くする 202">
                  <a:extLst>
                    <a:ext uri="{FF2B5EF4-FFF2-40B4-BE49-F238E27FC236}">
                      <a16:creationId xmlns:a16="http://schemas.microsoft.com/office/drawing/2014/main" id="{DF1DF885-F5BC-4F4F-9FEA-5B4C327866C5}"/>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04" name="テキスト ボックス 203">
                  <a:extLst>
                    <a:ext uri="{FF2B5EF4-FFF2-40B4-BE49-F238E27FC236}">
                      <a16:creationId xmlns:a16="http://schemas.microsoft.com/office/drawing/2014/main" id="{3AC442E6-1FDD-4B3A-98D7-9EFF74449BB0}"/>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中学生</a:t>
                  </a:r>
                </a:p>
              </p:txBody>
            </p:sp>
            <p:sp>
              <p:nvSpPr>
                <p:cNvPr id="205" name="四角形: 角を丸くする 204">
                  <a:extLst>
                    <a:ext uri="{FF2B5EF4-FFF2-40B4-BE49-F238E27FC236}">
                      <a16:creationId xmlns:a16="http://schemas.microsoft.com/office/drawing/2014/main" id="{7F9CBF07-5102-4F91-AD6B-5ED4EF195D0A}"/>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06" name="テキスト ボックス 205">
                  <a:extLst>
                    <a:ext uri="{FF2B5EF4-FFF2-40B4-BE49-F238E27FC236}">
                      <a16:creationId xmlns:a16="http://schemas.microsoft.com/office/drawing/2014/main" id="{68C0EFBF-8C3C-4668-8600-C03B655107AD}"/>
                    </a:ext>
                  </a:extLst>
                </p:cNvPr>
                <p:cNvSpPr txBox="1"/>
                <p:nvPr/>
              </p:nvSpPr>
              <p:spPr>
                <a:xfrm>
                  <a:off x="4573287" y="2186848"/>
                  <a:ext cx="2284713" cy="110799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スタンダードクラス</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火・木・金曜日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9</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11</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5</a:t>
                  </a:r>
                  <a:r>
                    <a:rPr kumimoji="1" lang="ja-JP" altLang="en-US" sz="1100" dirty="0">
                      <a:latin typeface="BIZ UDPゴシック" panose="020B0400000000000000" pitchFamily="50" charset="-128"/>
                      <a:ea typeface="BIZ UDPゴシック" panose="020B0400000000000000" pitchFamily="50" charset="-128"/>
                    </a:rPr>
                    <a:t>０分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チャレンジクラス</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月～金曜日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9</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11</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50</a:t>
                  </a:r>
                  <a:r>
                    <a:rPr kumimoji="1" lang="ja-JP" altLang="en-US" sz="1100" dirty="0">
                      <a:latin typeface="BIZ UDPゴシック" panose="020B0400000000000000" pitchFamily="50" charset="-128"/>
                      <a:ea typeface="BIZ UDPゴシック" panose="020B0400000000000000" pitchFamily="50" charset="-128"/>
                    </a:rPr>
                    <a:t>分</a:t>
                  </a:r>
                </a:p>
              </p:txBody>
            </p:sp>
            <p:sp>
              <p:nvSpPr>
                <p:cNvPr id="207" name="四角形: 角を丸くする 206">
                  <a:extLst>
                    <a:ext uri="{FF2B5EF4-FFF2-40B4-BE49-F238E27FC236}">
                      <a16:creationId xmlns:a16="http://schemas.microsoft.com/office/drawing/2014/main" id="{5F0387AB-7DD5-46EF-A414-380A23F3AA4C}"/>
                    </a:ext>
                  </a:extLst>
                </p:cNvPr>
                <p:cNvSpPr/>
                <p:nvPr/>
              </p:nvSpPr>
              <p:spPr>
                <a:xfrm>
                  <a:off x="387802" y="293889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08" name="テキスト ボックス 207">
                  <a:extLst>
                    <a:ext uri="{FF2B5EF4-FFF2-40B4-BE49-F238E27FC236}">
                      <a16:creationId xmlns:a16="http://schemas.microsoft.com/office/drawing/2014/main" id="{CBA65A24-AF24-4840-AB2D-EDAD5B1DA2EA}"/>
                    </a:ext>
                  </a:extLst>
                </p:cNvPr>
                <p:cNvSpPr txBox="1"/>
                <p:nvPr/>
              </p:nvSpPr>
              <p:spPr>
                <a:xfrm>
                  <a:off x="1147081" y="2914009"/>
                  <a:ext cx="5034154" cy="261610"/>
                </a:xfrm>
                <a:prstGeom prst="rect">
                  <a:avLst/>
                </a:prstGeom>
                <a:noFill/>
              </p:spPr>
              <p:txBody>
                <a:bodyPr wrap="square" rtlCol="0">
                  <a:spAutoFit/>
                </a:bodyPr>
                <a:lstStyle/>
                <a:p>
                  <a:endParaRPr kumimoji="1" lang="ja-JP" altLang="en-US" sz="1100" dirty="0">
                    <a:latin typeface="BIZ UDPゴシック" panose="020B0400000000000000" pitchFamily="50" charset="-128"/>
                    <a:ea typeface="BIZ UDPゴシック" panose="020B0400000000000000" pitchFamily="50" charset="-128"/>
                  </a:endParaRPr>
                </a:p>
              </p:txBody>
            </p:sp>
            <p:grpSp>
              <p:nvGrpSpPr>
                <p:cNvPr id="209" name="グループ化 208">
                  <a:extLst>
                    <a:ext uri="{FF2B5EF4-FFF2-40B4-BE49-F238E27FC236}">
                      <a16:creationId xmlns:a16="http://schemas.microsoft.com/office/drawing/2014/main" id="{7D14742A-026B-4C4F-8692-E4F3883EDED1}"/>
                    </a:ext>
                  </a:extLst>
                </p:cNvPr>
                <p:cNvGrpSpPr/>
                <p:nvPr/>
              </p:nvGrpSpPr>
              <p:grpSpPr>
                <a:xfrm>
                  <a:off x="883029" y="835007"/>
                  <a:ext cx="3629664" cy="239644"/>
                  <a:chOff x="883029" y="865610"/>
                  <a:chExt cx="3629664" cy="239644"/>
                </a:xfrm>
              </p:grpSpPr>
              <p:sp>
                <p:nvSpPr>
                  <p:cNvPr id="210" name="四角形: 角を丸くする 209">
                    <a:extLst>
                      <a:ext uri="{FF2B5EF4-FFF2-40B4-BE49-F238E27FC236}">
                        <a16:creationId xmlns:a16="http://schemas.microsoft.com/office/drawing/2014/main" id="{F3B1B984-16E2-4206-A690-D6E0DE677A80}"/>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211" name="四角形: 角を丸くする 210">
                    <a:extLst>
                      <a:ext uri="{FF2B5EF4-FFF2-40B4-BE49-F238E27FC236}">
                        <a16:creationId xmlns:a16="http://schemas.microsoft.com/office/drawing/2014/main" id="{92EA282C-1C21-46EE-B752-8C4F8910AD6D}"/>
                      </a:ext>
                    </a:extLst>
                  </p:cNvPr>
                  <p:cNvSpPr/>
                  <p:nvPr/>
                </p:nvSpPr>
                <p:spPr>
                  <a:xfrm>
                    <a:off x="1795900" y="871674"/>
                    <a:ext cx="880457" cy="233580"/>
                  </a:xfrm>
                  <a:prstGeom prst="roundRect">
                    <a:avLst>
                      <a:gd name="adj" fmla="val 500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体験活動</a:t>
                    </a:r>
                  </a:p>
                </p:txBody>
              </p:sp>
              <p:sp>
                <p:nvSpPr>
                  <p:cNvPr id="212" name="四角形: 角を丸くする 211">
                    <a:extLst>
                      <a:ext uri="{FF2B5EF4-FFF2-40B4-BE49-F238E27FC236}">
                        <a16:creationId xmlns:a16="http://schemas.microsoft.com/office/drawing/2014/main" id="{F96408E5-A0BD-4463-B519-574DC93774EA}"/>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213" name="四角形: 角を丸くする 212">
                    <a:extLst>
                      <a:ext uri="{FF2B5EF4-FFF2-40B4-BE49-F238E27FC236}">
                        <a16:creationId xmlns:a16="http://schemas.microsoft.com/office/drawing/2014/main" id="{F0049257-B244-4E70-864A-BC8EFE7E493D}"/>
                      </a:ext>
                    </a:extLst>
                  </p:cNvPr>
                  <p:cNvSpPr/>
                  <p:nvPr/>
                </p:nvSpPr>
                <p:spPr>
                  <a:xfrm>
                    <a:off x="3632236" y="865610"/>
                    <a:ext cx="880457" cy="234780"/>
                  </a:xfrm>
                  <a:prstGeom prst="roundRect">
                    <a:avLst>
                      <a:gd name="adj" fmla="val 500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訪問支援</a:t>
                    </a:r>
                  </a:p>
                </p:txBody>
              </p:sp>
            </p:grpSp>
          </p:grpSp>
          <p:sp>
            <p:nvSpPr>
              <p:cNvPr id="190" name="テキスト ボックス 189">
                <a:extLst>
                  <a:ext uri="{FF2B5EF4-FFF2-40B4-BE49-F238E27FC236}">
                    <a16:creationId xmlns:a16="http://schemas.microsoft.com/office/drawing/2014/main" id="{DE1970F6-1D34-4529-9A6B-7AAF233C59B2}"/>
                  </a:ext>
                </a:extLst>
              </p:cNvPr>
              <p:cNvSpPr txBox="1"/>
              <p:nvPr/>
            </p:nvSpPr>
            <p:spPr>
              <a:xfrm>
                <a:off x="238928" y="439713"/>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㊹</a:t>
                </a:r>
              </a:p>
            </p:txBody>
          </p:sp>
        </p:grpSp>
        <p:pic>
          <p:nvPicPr>
            <p:cNvPr id="188" name="図 187">
              <a:extLst>
                <a:ext uri="{FF2B5EF4-FFF2-40B4-BE49-F238E27FC236}">
                  <a16:creationId xmlns:a16="http://schemas.microsoft.com/office/drawing/2014/main" id="{2D2DA67F-56D9-431D-8D75-05005BE729D0}"/>
                </a:ext>
              </a:extLst>
            </p:cNvPr>
            <p:cNvPicPr>
              <a:picLocks noChangeAspect="1"/>
            </p:cNvPicPr>
            <p:nvPr/>
          </p:nvPicPr>
          <p:blipFill>
            <a:blip r:embed="rId3"/>
            <a:stretch>
              <a:fillRect/>
            </a:stretch>
          </p:blipFill>
          <p:spPr>
            <a:xfrm>
              <a:off x="5776949" y="3656209"/>
              <a:ext cx="612000" cy="612000"/>
            </a:xfrm>
            <a:prstGeom prst="rect">
              <a:avLst/>
            </a:prstGeom>
            <a:ln>
              <a:solidFill>
                <a:schemeClr val="tx1"/>
              </a:solidFill>
            </a:ln>
          </p:spPr>
        </p:pic>
      </p:grpSp>
      <p:pic>
        <p:nvPicPr>
          <p:cNvPr id="4" name="図 3">
            <a:extLst>
              <a:ext uri="{FF2B5EF4-FFF2-40B4-BE49-F238E27FC236}">
                <a16:creationId xmlns:a16="http://schemas.microsoft.com/office/drawing/2014/main" id="{954C2FB9-B785-4354-9449-FF2376FC8322}"/>
              </a:ext>
            </a:extLst>
          </p:cNvPr>
          <p:cNvPicPr>
            <a:picLocks noChangeAspect="1"/>
          </p:cNvPicPr>
          <p:nvPr/>
        </p:nvPicPr>
        <p:blipFill>
          <a:blip r:embed="rId4"/>
          <a:stretch>
            <a:fillRect/>
          </a:stretch>
        </p:blipFill>
        <p:spPr>
          <a:xfrm>
            <a:off x="5698471" y="6707635"/>
            <a:ext cx="627977" cy="636028"/>
          </a:xfrm>
          <a:prstGeom prst="rect">
            <a:avLst/>
          </a:prstGeom>
          <a:ln>
            <a:solidFill>
              <a:schemeClr val="tx1"/>
            </a:solidFill>
          </a:ln>
        </p:spPr>
      </p:pic>
    </p:spTree>
    <p:extLst>
      <p:ext uri="{BB962C8B-B14F-4D97-AF65-F5344CB8AC3E}">
        <p14:creationId xmlns:p14="http://schemas.microsoft.com/office/powerpoint/2010/main" val="3069198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グループ化 134">
            <a:extLst>
              <a:ext uri="{FF2B5EF4-FFF2-40B4-BE49-F238E27FC236}">
                <a16:creationId xmlns:a16="http://schemas.microsoft.com/office/drawing/2014/main" id="{247F0647-21F0-411E-AAAE-B1394AF46892}"/>
              </a:ext>
            </a:extLst>
          </p:cNvPr>
          <p:cNvGrpSpPr/>
          <p:nvPr/>
        </p:nvGrpSpPr>
        <p:grpSpPr>
          <a:xfrm>
            <a:off x="38612" y="130683"/>
            <a:ext cx="6780775" cy="3132000"/>
            <a:chOff x="300789" y="401050"/>
            <a:chExt cx="6560006" cy="3132000"/>
          </a:xfrm>
        </p:grpSpPr>
        <p:grpSp>
          <p:nvGrpSpPr>
            <p:cNvPr id="138" name="グループ化 137">
              <a:extLst>
                <a:ext uri="{FF2B5EF4-FFF2-40B4-BE49-F238E27FC236}">
                  <a16:creationId xmlns:a16="http://schemas.microsoft.com/office/drawing/2014/main" id="{83533924-7552-43CF-A73D-83F0C1155D97}"/>
                </a:ext>
              </a:extLst>
            </p:cNvPr>
            <p:cNvGrpSpPr/>
            <p:nvPr/>
          </p:nvGrpSpPr>
          <p:grpSpPr>
            <a:xfrm>
              <a:off x="300791" y="401050"/>
              <a:ext cx="6560004" cy="3132000"/>
              <a:chOff x="300791" y="401050"/>
              <a:chExt cx="6560004" cy="3132000"/>
            </a:xfrm>
          </p:grpSpPr>
          <p:grpSp>
            <p:nvGrpSpPr>
              <p:cNvPr id="140" name="グループ化 139">
                <a:extLst>
                  <a:ext uri="{FF2B5EF4-FFF2-40B4-BE49-F238E27FC236}">
                    <a16:creationId xmlns:a16="http://schemas.microsoft.com/office/drawing/2014/main" id="{B0CC042F-F45C-4297-AEFE-25D17E0FDCBA}"/>
                  </a:ext>
                </a:extLst>
              </p:cNvPr>
              <p:cNvGrpSpPr/>
              <p:nvPr/>
            </p:nvGrpSpPr>
            <p:grpSpPr>
              <a:xfrm>
                <a:off x="300791" y="401050"/>
                <a:ext cx="6490704" cy="3132000"/>
                <a:chOff x="332875" y="2462462"/>
                <a:chExt cx="6085551" cy="2952976"/>
              </a:xfrm>
            </p:grpSpPr>
            <p:sp>
              <p:nvSpPr>
                <p:cNvPr id="163" name="四角形: 角を丸くする 162">
                  <a:extLst>
                    <a:ext uri="{FF2B5EF4-FFF2-40B4-BE49-F238E27FC236}">
                      <a16:creationId xmlns:a16="http://schemas.microsoft.com/office/drawing/2014/main" id="{B5624AED-A060-4CB1-B211-C740D6F22604}"/>
                    </a:ext>
                  </a:extLst>
                </p:cNvPr>
                <p:cNvSpPr/>
                <p:nvPr/>
              </p:nvSpPr>
              <p:spPr>
                <a:xfrm>
                  <a:off x="332875" y="2462462"/>
                  <a:ext cx="6085551" cy="2952976"/>
                </a:xfrm>
                <a:prstGeom prst="roundRect">
                  <a:avLst>
                    <a:gd name="adj" fmla="val 42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フリーフォーム: 図形 180">
                  <a:extLst>
                    <a:ext uri="{FF2B5EF4-FFF2-40B4-BE49-F238E27FC236}">
                      <a16:creationId xmlns:a16="http://schemas.microsoft.com/office/drawing/2014/main" id="{BDFE83F7-F122-4245-B2C4-328B9E1C514B}"/>
                    </a:ext>
                  </a:extLst>
                </p:cNvPr>
                <p:cNvSpPr/>
                <p:nvPr/>
              </p:nvSpPr>
              <p:spPr>
                <a:xfrm rot="5400000">
                  <a:off x="294859" y="2500482"/>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41" name="テキスト ボックス 140">
                <a:extLst>
                  <a:ext uri="{FF2B5EF4-FFF2-40B4-BE49-F238E27FC236}">
                    <a16:creationId xmlns:a16="http://schemas.microsoft.com/office/drawing/2014/main" id="{5322AAEE-5B23-4198-93B5-3A229F24E343}"/>
                  </a:ext>
                </a:extLst>
              </p:cNvPr>
              <p:cNvSpPr txBox="1"/>
              <p:nvPr/>
            </p:nvSpPr>
            <p:spPr>
              <a:xfrm>
                <a:off x="959128" y="429350"/>
                <a:ext cx="3690257"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きみの森</a:t>
                </a:r>
              </a:p>
            </p:txBody>
          </p:sp>
          <p:sp>
            <p:nvSpPr>
              <p:cNvPr id="142" name="四角形: 角を丸くする 141">
                <a:extLst>
                  <a:ext uri="{FF2B5EF4-FFF2-40B4-BE49-F238E27FC236}">
                    <a16:creationId xmlns:a16="http://schemas.microsoft.com/office/drawing/2014/main" id="{90D330E2-C204-4335-A8B6-7C6F49EA1D36}"/>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43" name="テキスト ボックス 142">
                <a:extLst>
                  <a:ext uri="{FF2B5EF4-FFF2-40B4-BE49-F238E27FC236}">
                    <a16:creationId xmlns:a16="http://schemas.microsoft.com/office/drawing/2014/main" id="{39913B46-C18D-4CCE-B527-65EDD378E7BE}"/>
                  </a:ext>
                </a:extLst>
              </p:cNvPr>
              <p:cNvSpPr txBox="1"/>
              <p:nvPr/>
            </p:nvSpPr>
            <p:spPr>
              <a:xfrm>
                <a:off x="1229807" y="1133304"/>
                <a:ext cx="27918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堺市南区若松台</a:t>
                </a:r>
                <a:r>
                  <a:rPr kumimoji="1" lang="en-US" altLang="ja-JP" sz="1100" dirty="0">
                    <a:latin typeface="BIZ UDPゴシック" panose="020B0400000000000000" pitchFamily="50" charset="-128"/>
                    <a:ea typeface="BIZ UDPゴシック" panose="020B0400000000000000" pitchFamily="50" charset="-128"/>
                  </a:rPr>
                  <a:t>2-5-1</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44" name="四角形: 角を丸くする 143">
                <a:extLst>
                  <a:ext uri="{FF2B5EF4-FFF2-40B4-BE49-F238E27FC236}">
                    <a16:creationId xmlns:a16="http://schemas.microsoft.com/office/drawing/2014/main" id="{1C9C082A-0ED9-4151-8E45-F7BC0D8A636D}"/>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45" name="テキスト ボックス 144">
                <a:extLst>
                  <a:ext uri="{FF2B5EF4-FFF2-40B4-BE49-F238E27FC236}">
                    <a16:creationId xmlns:a16="http://schemas.microsoft.com/office/drawing/2014/main" id="{30DF36A5-4FA7-4454-BE88-3E7AC8ABCEDD}"/>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090-4280-2345</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46" name="四角形: 角を丸くする 145">
                <a:extLst>
                  <a:ext uri="{FF2B5EF4-FFF2-40B4-BE49-F238E27FC236}">
                    <a16:creationId xmlns:a16="http://schemas.microsoft.com/office/drawing/2014/main" id="{078C5661-BDE4-479B-9992-E5BAD5D864FD}"/>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47" name="テキスト ボックス 146">
                <a:extLst>
                  <a:ext uri="{FF2B5EF4-FFF2-40B4-BE49-F238E27FC236}">
                    <a16:creationId xmlns:a16="http://schemas.microsoft.com/office/drawing/2014/main" id="{2562AC04-F145-44C5-99CA-92A13B85C04D}"/>
                  </a:ext>
                </a:extLst>
              </p:cNvPr>
              <p:cNvSpPr txBox="1"/>
              <p:nvPr/>
            </p:nvSpPr>
            <p:spPr>
              <a:xfrm>
                <a:off x="1234093" y="1495347"/>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2018</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11</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148" name="四角形: 角を丸くする 147">
                <a:extLst>
                  <a:ext uri="{FF2B5EF4-FFF2-40B4-BE49-F238E27FC236}">
                    <a16:creationId xmlns:a16="http://schemas.microsoft.com/office/drawing/2014/main" id="{CE0B53B9-F3C0-41F6-9B1B-4D81121FF1C6}"/>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49" name="テキスト ボックス 148">
                <a:extLst>
                  <a:ext uri="{FF2B5EF4-FFF2-40B4-BE49-F238E27FC236}">
                    <a16:creationId xmlns:a16="http://schemas.microsoft.com/office/drawing/2014/main" id="{DA125ED1-4891-4103-911B-8E51C44A5BD3}"/>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川辺　響子</a:t>
                </a:r>
              </a:p>
            </p:txBody>
          </p:sp>
          <p:sp>
            <p:nvSpPr>
              <p:cNvPr id="150" name="四角形: 角を丸くする 149">
                <a:extLst>
                  <a:ext uri="{FF2B5EF4-FFF2-40B4-BE49-F238E27FC236}">
                    <a16:creationId xmlns:a16="http://schemas.microsoft.com/office/drawing/2014/main" id="{1FC286A9-830C-429E-94D3-B5DE6CC83DF4}"/>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1" name="テキスト ボックス 150">
                <a:extLst>
                  <a:ext uri="{FF2B5EF4-FFF2-40B4-BE49-F238E27FC236}">
                    <a16:creationId xmlns:a16="http://schemas.microsoft.com/office/drawing/2014/main" id="{B093BF1D-20C0-46E6-8E4E-B864E2F0FE21}"/>
                  </a:ext>
                </a:extLst>
              </p:cNvPr>
              <p:cNvSpPr txBox="1"/>
              <p:nvPr/>
            </p:nvSpPr>
            <p:spPr>
              <a:xfrm>
                <a:off x="1234092" y="1854904"/>
                <a:ext cx="2458736"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登録料：</a:t>
                </a:r>
                <a:r>
                  <a:rPr kumimoji="1" lang="en-US" altLang="ja-JP" sz="1100" dirty="0">
                    <a:latin typeface="BIZ UDPゴシック" panose="020B0400000000000000" pitchFamily="50" charset="-128"/>
                    <a:ea typeface="BIZ UDPゴシック" panose="020B0400000000000000" pitchFamily="50" charset="-128"/>
                  </a:rPr>
                  <a:t>5,000</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利用料：</a:t>
                </a:r>
                <a:r>
                  <a:rPr kumimoji="1" lang="en-US" altLang="ja-JP" sz="1100" dirty="0">
                    <a:latin typeface="BIZ UDPゴシック" panose="020B0400000000000000" pitchFamily="50" charset="-128"/>
                    <a:ea typeface="BIZ UDPゴシック" panose="020B0400000000000000" pitchFamily="50" charset="-128"/>
                  </a:rPr>
                  <a:t>1,000</a:t>
                </a:r>
                <a:r>
                  <a:rPr kumimoji="1" lang="ja-JP" altLang="en-US" sz="1100" dirty="0">
                    <a:latin typeface="BIZ UDPゴシック" panose="020B0400000000000000" pitchFamily="50" charset="-128"/>
                    <a:ea typeface="BIZ UDPゴシック" panose="020B0400000000000000" pitchFamily="50" charset="-128"/>
                  </a:rPr>
                  <a:t>円（都度支払い）</a:t>
                </a:r>
              </a:p>
            </p:txBody>
          </p:sp>
          <p:sp>
            <p:nvSpPr>
              <p:cNvPr id="152" name="四角形: 角を丸くする 151">
                <a:extLst>
                  <a:ext uri="{FF2B5EF4-FFF2-40B4-BE49-F238E27FC236}">
                    <a16:creationId xmlns:a16="http://schemas.microsoft.com/office/drawing/2014/main" id="{71A9E8FF-3759-48AA-B5B4-2C9F47A57D95}"/>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3" name="テキスト ボックス 152">
                <a:extLst>
                  <a:ext uri="{FF2B5EF4-FFF2-40B4-BE49-F238E27FC236}">
                    <a16:creationId xmlns:a16="http://schemas.microsoft.com/office/drawing/2014/main" id="{DB5466F7-1BA6-4B46-AB29-947ADCEDA04D}"/>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小学生・中学生</a:t>
                </a:r>
              </a:p>
            </p:txBody>
          </p:sp>
          <p:sp>
            <p:nvSpPr>
              <p:cNvPr id="154" name="四角形: 角を丸くする 153">
                <a:extLst>
                  <a:ext uri="{FF2B5EF4-FFF2-40B4-BE49-F238E27FC236}">
                    <a16:creationId xmlns:a16="http://schemas.microsoft.com/office/drawing/2014/main" id="{424D1346-9CE1-4640-8CE4-6276D10D73EA}"/>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5" name="テキスト ボックス 154">
                <a:extLst>
                  <a:ext uri="{FF2B5EF4-FFF2-40B4-BE49-F238E27FC236}">
                    <a16:creationId xmlns:a16="http://schemas.microsoft.com/office/drawing/2014/main" id="{AD6A27E5-9C21-4143-A16C-409BD33E5979}"/>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毎週火・木曜日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15</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56" name="四角形: 角を丸くする 155">
                <a:extLst>
                  <a:ext uri="{FF2B5EF4-FFF2-40B4-BE49-F238E27FC236}">
                    <a16:creationId xmlns:a16="http://schemas.microsoft.com/office/drawing/2014/main" id="{6A1AFA6A-CD83-454B-A963-427B325ADBC7}"/>
                  </a:ext>
                </a:extLst>
              </p:cNvPr>
              <p:cNvSpPr/>
              <p:nvPr/>
            </p:nvSpPr>
            <p:spPr>
              <a:xfrm>
                <a:off x="416471" y="278909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7" name="テキスト ボックス 156">
                <a:extLst>
                  <a:ext uri="{FF2B5EF4-FFF2-40B4-BE49-F238E27FC236}">
                    <a16:creationId xmlns:a16="http://schemas.microsoft.com/office/drawing/2014/main" id="{F136CD4E-E948-4134-A936-8B4D574F7789}"/>
                  </a:ext>
                </a:extLst>
              </p:cNvPr>
              <p:cNvSpPr txBox="1"/>
              <p:nvPr/>
            </p:nvSpPr>
            <p:spPr>
              <a:xfrm>
                <a:off x="1175750" y="2766005"/>
                <a:ext cx="503415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・「心を育てる」環境づくり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・学校連携、出席認定あり</a:t>
                </a:r>
              </a:p>
            </p:txBody>
          </p:sp>
          <p:grpSp>
            <p:nvGrpSpPr>
              <p:cNvPr id="158" name="グループ化 157">
                <a:extLst>
                  <a:ext uri="{FF2B5EF4-FFF2-40B4-BE49-F238E27FC236}">
                    <a16:creationId xmlns:a16="http://schemas.microsoft.com/office/drawing/2014/main" id="{9FA647B4-FB09-41AD-B00A-824CD22A2280}"/>
                  </a:ext>
                </a:extLst>
              </p:cNvPr>
              <p:cNvGrpSpPr/>
              <p:nvPr/>
            </p:nvGrpSpPr>
            <p:grpSpPr>
              <a:xfrm>
                <a:off x="883029" y="835007"/>
                <a:ext cx="3629664" cy="239644"/>
                <a:chOff x="883029" y="865610"/>
                <a:chExt cx="3629664" cy="239644"/>
              </a:xfrm>
            </p:grpSpPr>
            <p:sp>
              <p:nvSpPr>
                <p:cNvPr id="159" name="四角形: 角を丸くする 158">
                  <a:extLst>
                    <a:ext uri="{FF2B5EF4-FFF2-40B4-BE49-F238E27FC236}">
                      <a16:creationId xmlns:a16="http://schemas.microsoft.com/office/drawing/2014/main" id="{C7330A4D-0FED-4321-8D24-B6B38734E383}"/>
                    </a:ext>
                  </a:extLst>
                </p:cNvPr>
                <p:cNvSpPr/>
                <p:nvPr/>
              </p:nvSpPr>
              <p:spPr>
                <a:xfrm>
                  <a:off x="883029" y="871254"/>
                  <a:ext cx="880457" cy="234000"/>
                </a:xfrm>
                <a:prstGeom prst="roundRect">
                  <a:avLst>
                    <a:gd name="adj" fmla="val 500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学習支援</a:t>
                  </a:r>
                </a:p>
              </p:txBody>
            </p:sp>
            <p:sp>
              <p:nvSpPr>
                <p:cNvPr id="160" name="四角形: 角を丸くする 159">
                  <a:extLst>
                    <a:ext uri="{FF2B5EF4-FFF2-40B4-BE49-F238E27FC236}">
                      <a16:creationId xmlns:a16="http://schemas.microsoft.com/office/drawing/2014/main" id="{39CB5811-24BA-4422-A5C4-D213B7695653}"/>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161" name="四角形: 角を丸くする 160">
                  <a:extLst>
                    <a:ext uri="{FF2B5EF4-FFF2-40B4-BE49-F238E27FC236}">
                      <a16:creationId xmlns:a16="http://schemas.microsoft.com/office/drawing/2014/main" id="{A1FD9F1F-6D89-4E62-8B95-B67A6C99631B}"/>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162" name="四角形: 角を丸くする 161">
                  <a:extLst>
                    <a:ext uri="{FF2B5EF4-FFF2-40B4-BE49-F238E27FC236}">
                      <a16:creationId xmlns:a16="http://schemas.microsoft.com/office/drawing/2014/main" id="{13F8027B-5225-47D5-BEF1-E8EBB6F6B4AD}"/>
                    </a:ext>
                  </a:extLst>
                </p:cNvPr>
                <p:cNvSpPr/>
                <p:nvPr/>
              </p:nvSpPr>
              <p:spPr>
                <a:xfrm>
                  <a:off x="3632236" y="865610"/>
                  <a:ext cx="880457" cy="234780"/>
                </a:xfrm>
                <a:prstGeom prst="roundRect">
                  <a:avLst>
                    <a:gd name="adj" fmla="val 500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訪問支援</a:t>
                  </a:r>
                </a:p>
              </p:txBody>
            </p:sp>
          </p:grpSp>
        </p:grpSp>
        <p:sp>
          <p:nvSpPr>
            <p:cNvPr id="139" name="テキスト ボックス 138">
              <a:extLst>
                <a:ext uri="{FF2B5EF4-FFF2-40B4-BE49-F238E27FC236}">
                  <a16:creationId xmlns:a16="http://schemas.microsoft.com/office/drawing/2014/main" id="{A1443B21-311D-45AC-B150-B2A1CDAC5B22}"/>
                </a:ext>
              </a:extLst>
            </p:cNvPr>
            <p:cNvSpPr txBox="1"/>
            <p:nvPr/>
          </p:nvSpPr>
          <p:spPr>
            <a:xfrm>
              <a:off x="300789" y="437838"/>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㊻</a:t>
              </a:r>
            </a:p>
          </p:txBody>
        </p:sp>
      </p:grpSp>
      <p:grpSp>
        <p:nvGrpSpPr>
          <p:cNvPr id="187" name="グループ化 186">
            <a:extLst>
              <a:ext uri="{FF2B5EF4-FFF2-40B4-BE49-F238E27FC236}">
                <a16:creationId xmlns:a16="http://schemas.microsoft.com/office/drawing/2014/main" id="{9343A385-44E7-45EB-B7A7-C2DC1C96D019}"/>
              </a:ext>
            </a:extLst>
          </p:cNvPr>
          <p:cNvGrpSpPr/>
          <p:nvPr/>
        </p:nvGrpSpPr>
        <p:grpSpPr>
          <a:xfrm>
            <a:off x="57639" y="3335203"/>
            <a:ext cx="6800410" cy="3132000"/>
            <a:chOff x="238928" y="410079"/>
            <a:chExt cx="6621867" cy="3132000"/>
          </a:xfrm>
        </p:grpSpPr>
        <p:grpSp>
          <p:nvGrpSpPr>
            <p:cNvPr id="189" name="グループ化 188">
              <a:extLst>
                <a:ext uri="{FF2B5EF4-FFF2-40B4-BE49-F238E27FC236}">
                  <a16:creationId xmlns:a16="http://schemas.microsoft.com/office/drawing/2014/main" id="{2A41797C-8058-43C1-B651-0ACE25C9F91B}"/>
                </a:ext>
              </a:extLst>
            </p:cNvPr>
            <p:cNvGrpSpPr/>
            <p:nvPr/>
          </p:nvGrpSpPr>
          <p:grpSpPr>
            <a:xfrm>
              <a:off x="247450" y="410079"/>
              <a:ext cx="6613345" cy="3132000"/>
              <a:chOff x="247450" y="410079"/>
              <a:chExt cx="6613345" cy="3132000"/>
            </a:xfrm>
          </p:grpSpPr>
          <p:grpSp>
            <p:nvGrpSpPr>
              <p:cNvPr id="191" name="グループ化 190">
                <a:extLst>
                  <a:ext uri="{FF2B5EF4-FFF2-40B4-BE49-F238E27FC236}">
                    <a16:creationId xmlns:a16="http://schemas.microsoft.com/office/drawing/2014/main" id="{3A1367AC-C503-4455-9ECC-A1CEE200F796}"/>
                  </a:ext>
                </a:extLst>
              </p:cNvPr>
              <p:cNvGrpSpPr/>
              <p:nvPr/>
            </p:nvGrpSpPr>
            <p:grpSpPr>
              <a:xfrm>
                <a:off x="247450" y="410079"/>
                <a:ext cx="6515951" cy="3132000"/>
                <a:chOff x="282864" y="2470975"/>
                <a:chExt cx="6109222" cy="2952978"/>
              </a:xfrm>
            </p:grpSpPr>
            <p:sp>
              <p:nvSpPr>
                <p:cNvPr id="214" name="四角形: 角を丸くする 213">
                  <a:extLst>
                    <a:ext uri="{FF2B5EF4-FFF2-40B4-BE49-F238E27FC236}">
                      <a16:creationId xmlns:a16="http://schemas.microsoft.com/office/drawing/2014/main" id="{30B05439-5DBF-4375-B1A6-ED14DAD4E5D5}"/>
                    </a:ext>
                  </a:extLst>
                </p:cNvPr>
                <p:cNvSpPr/>
                <p:nvPr/>
              </p:nvSpPr>
              <p:spPr>
                <a:xfrm>
                  <a:off x="282864" y="2470975"/>
                  <a:ext cx="6109222" cy="2952978"/>
                </a:xfrm>
                <a:prstGeom prst="roundRect">
                  <a:avLst>
                    <a:gd name="adj" fmla="val 4259"/>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フリーフォーム: 図形 214">
                  <a:extLst>
                    <a:ext uri="{FF2B5EF4-FFF2-40B4-BE49-F238E27FC236}">
                      <a16:creationId xmlns:a16="http://schemas.microsoft.com/office/drawing/2014/main" id="{D57FB6BB-0272-4D98-A600-32BED97D50D4}"/>
                    </a:ext>
                  </a:extLst>
                </p:cNvPr>
                <p:cNvSpPr/>
                <p:nvPr/>
              </p:nvSpPr>
              <p:spPr>
                <a:xfrm rot="5400000">
                  <a:off x="246980" y="2512603"/>
                  <a:ext cx="637283" cy="56551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92" name="テキスト ボックス 191">
                <a:extLst>
                  <a:ext uri="{FF2B5EF4-FFF2-40B4-BE49-F238E27FC236}">
                    <a16:creationId xmlns:a16="http://schemas.microsoft.com/office/drawing/2014/main" id="{513EACA3-70A6-40CB-8E4C-422BC4278587}"/>
                  </a:ext>
                </a:extLst>
              </p:cNvPr>
              <p:cNvSpPr txBox="1"/>
              <p:nvPr/>
            </p:nvSpPr>
            <p:spPr>
              <a:xfrm>
                <a:off x="883029" y="425374"/>
                <a:ext cx="3690257"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フリースクール　ココまな</a:t>
                </a:r>
              </a:p>
            </p:txBody>
          </p:sp>
          <p:sp>
            <p:nvSpPr>
              <p:cNvPr id="193" name="四角形: 角を丸くする 192">
                <a:extLst>
                  <a:ext uri="{FF2B5EF4-FFF2-40B4-BE49-F238E27FC236}">
                    <a16:creationId xmlns:a16="http://schemas.microsoft.com/office/drawing/2014/main" id="{B2E5E8D0-5984-4C67-9A52-CA6CC82BA3E5}"/>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94" name="テキスト ボックス 193">
                <a:extLst>
                  <a:ext uri="{FF2B5EF4-FFF2-40B4-BE49-F238E27FC236}">
                    <a16:creationId xmlns:a16="http://schemas.microsoft.com/office/drawing/2014/main" id="{56C124B4-4944-4585-90B5-03E0DE2E11F6}"/>
                  </a:ext>
                </a:extLst>
              </p:cNvPr>
              <p:cNvSpPr txBox="1"/>
              <p:nvPr/>
            </p:nvSpPr>
            <p:spPr>
              <a:xfrm>
                <a:off x="1236099" y="1185033"/>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岸和田市八幡町</a:t>
                </a:r>
                <a:r>
                  <a:rPr kumimoji="1" lang="en-US" altLang="ja-JP" sz="1100" dirty="0">
                    <a:latin typeface="BIZ UDPゴシック" panose="020B0400000000000000" pitchFamily="50" charset="-128"/>
                    <a:ea typeface="BIZ UDPゴシック" panose="020B0400000000000000" pitchFamily="50" charset="-128"/>
                  </a:rPr>
                  <a:t>17-37</a:t>
                </a:r>
              </a:p>
            </p:txBody>
          </p:sp>
          <p:sp>
            <p:nvSpPr>
              <p:cNvPr id="195" name="四角形: 角を丸くする 194">
                <a:extLst>
                  <a:ext uri="{FF2B5EF4-FFF2-40B4-BE49-F238E27FC236}">
                    <a16:creationId xmlns:a16="http://schemas.microsoft.com/office/drawing/2014/main" id="{4F9D5A04-191F-4F20-97B2-587CD19282DA}"/>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96" name="テキスト ボックス 195">
                <a:extLst>
                  <a:ext uri="{FF2B5EF4-FFF2-40B4-BE49-F238E27FC236}">
                    <a16:creationId xmlns:a16="http://schemas.microsoft.com/office/drawing/2014/main" id="{6713B63B-967C-42D2-A1ED-09B292B372EF}"/>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050-3702-5587</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97" name="四角形: 角を丸くする 196">
                <a:extLst>
                  <a:ext uri="{FF2B5EF4-FFF2-40B4-BE49-F238E27FC236}">
                    <a16:creationId xmlns:a16="http://schemas.microsoft.com/office/drawing/2014/main" id="{2039E3E2-D77F-4B50-8C5B-4D8D001F077B}"/>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98" name="テキスト ボックス 197">
                <a:extLst>
                  <a:ext uri="{FF2B5EF4-FFF2-40B4-BE49-F238E27FC236}">
                    <a16:creationId xmlns:a16="http://schemas.microsoft.com/office/drawing/2014/main" id="{51004EC5-7CAD-4324-8C59-C8186B46A6C5}"/>
                  </a:ext>
                </a:extLst>
              </p:cNvPr>
              <p:cNvSpPr txBox="1"/>
              <p:nvPr/>
            </p:nvSpPr>
            <p:spPr>
              <a:xfrm>
                <a:off x="1225656" y="1518054"/>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令和３年４月</a:t>
                </a:r>
              </a:p>
            </p:txBody>
          </p:sp>
          <p:sp>
            <p:nvSpPr>
              <p:cNvPr id="199" name="四角形: 角を丸くする 198">
                <a:extLst>
                  <a:ext uri="{FF2B5EF4-FFF2-40B4-BE49-F238E27FC236}">
                    <a16:creationId xmlns:a16="http://schemas.microsoft.com/office/drawing/2014/main" id="{12392F20-791A-492B-8487-F2DAF28A111C}"/>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00" name="テキスト ボックス 199">
                <a:extLst>
                  <a:ext uri="{FF2B5EF4-FFF2-40B4-BE49-F238E27FC236}">
                    <a16:creationId xmlns:a16="http://schemas.microsoft.com/office/drawing/2014/main" id="{4EE5E794-8031-4783-A1B9-699E7538A7B1}"/>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土居　倖実</a:t>
                </a:r>
              </a:p>
            </p:txBody>
          </p:sp>
          <p:sp>
            <p:nvSpPr>
              <p:cNvPr id="201" name="四角形: 角を丸くする 200">
                <a:extLst>
                  <a:ext uri="{FF2B5EF4-FFF2-40B4-BE49-F238E27FC236}">
                    <a16:creationId xmlns:a16="http://schemas.microsoft.com/office/drawing/2014/main" id="{153C89C5-F066-44FF-A4E8-91E8729F1C95}"/>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02" name="テキスト ボックス 201">
                <a:extLst>
                  <a:ext uri="{FF2B5EF4-FFF2-40B4-BE49-F238E27FC236}">
                    <a16:creationId xmlns:a16="http://schemas.microsoft.com/office/drawing/2014/main" id="{2DC53A06-E8AA-4CF7-B5D0-D4A41628BF78}"/>
                  </a:ext>
                </a:extLst>
              </p:cNvPr>
              <p:cNvSpPr txBox="1"/>
              <p:nvPr/>
            </p:nvSpPr>
            <p:spPr>
              <a:xfrm>
                <a:off x="1234093" y="1811744"/>
                <a:ext cx="2458736"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入学金：</a:t>
                </a:r>
                <a:r>
                  <a:rPr kumimoji="1" lang="en-US" altLang="ja-JP" sz="1100" dirty="0">
                    <a:latin typeface="BIZ UDPゴシック" panose="020B0400000000000000" pitchFamily="50" charset="-128"/>
                    <a:ea typeface="BIZ UDPゴシック" panose="020B0400000000000000" pitchFamily="50" charset="-128"/>
                  </a:rPr>
                  <a:t>0</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週２回</a:t>
                </a:r>
                <a:r>
                  <a:rPr kumimoji="1" lang="en-US" altLang="ja-JP" sz="1100" dirty="0">
                    <a:latin typeface="BIZ UDPゴシック" panose="020B0400000000000000" pitchFamily="50" charset="-128"/>
                    <a:ea typeface="BIZ UDPゴシック" panose="020B0400000000000000" pitchFamily="50" charset="-128"/>
                  </a:rPr>
                  <a:t>16,000</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203" name="四角形: 角を丸くする 202">
                <a:extLst>
                  <a:ext uri="{FF2B5EF4-FFF2-40B4-BE49-F238E27FC236}">
                    <a16:creationId xmlns:a16="http://schemas.microsoft.com/office/drawing/2014/main" id="{DF1DF885-F5BC-4F4F-9FEA-5B4C327866C5}"/>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04" name="テキスト ボックス 203">
                <a:extLst>
                  <a:ext uri="{FF2B5EF4-FFF2-40B4-BE49-F238E27FC236}">
                    <a16:creationId xmlns:a16="http://schemas.microsoft.com/office/drawing/2014/main" id="{3AC442E6-1FDD-4B3A-98D7-9EFF74449BB0}"/>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小学校１年生～高校３年生</a:t>
                </a:r>
              </a:p>
            </p:txBody>
          </p:sp>
          <p:sp>
            <p:nvSpPr>
              <p:cNvPr id="205" name="四角形: 角を丸くする 204">
                <a:extLst>
                  <a:ext uri="{FF2B5EF4-FFF2-40B4-BE49-F238E27FC236}">
                    <a16:creationId xmlns:a16="http://schemas.microsoft.com/office/drawing/2014/main" id="{7F9CBF07-5102-4F91-AD6B-5ED4EF195D0A}"/>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06" name="テキスト ボックス 205">
                <a:extLst>
                  <a:ext uri="{FF2B5EF4-FFF2-40B4-BE49-F238E27FC236}">
                    <a16:creationId xmlns:a16="http://schemas.microsoft.com/office/drawing/2014/main" id="{68C0EFBF-8C3C-4668-8600-C03B655107AD}"/>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火・木曜日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14</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15</a:t>
                </a:r>
                <a:r>
                  <a:rPr kumimoji="1" lang="ja-JP" altLang="en-US" sz="1100" dirty="0">
                    <a:latin typeface="BIZ UDPゴシック" panose="020B0400000000000000" pitchFamily="50" charset="-128"/>
                    <a:ea typeface="BIZ UDPゴシック" panose="020B0400000000000000" pitchFamily="50" charset="-128"/>
                  </a:rPr>
                  <a:t>分</a:t>
                </a:r>
              </a:p>
            </p:txBody>
          </p:sp>
          <p:sp>
            <p:nvSpPr>
              <p:cNvPr id="207" name="四角形: 角を丸くする 206">
                <a:extLst>
                  <a:ext uri="{FF2B5EF4-FFF2-40B4-BE49-F238E27FC236}">
                    <a16:creationId xmlns:a16="http://schemas.microsoft.com/office/drawing/2014/main" id="{5F0387AB-7DD5-46EF-A414-380A23F3AA4C}"/>
                  </a:ext>
                </a:extLst>
              </p:cNvPr>
              <p:cNvSpPr/>
              <p:nvPr/>
            </p:nvSpPr>
            <p:spPr>
              <a:xfrm>
                <a:off x="387802" y="293889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08" name="テキスト ボックス 207">
                <a:extLst>
                  <a:ext uri="{FF2B5EF4-FFF2-40B4-BE49-F238E27FC236}">
                    <a16:creationId xmlns:a16="http://schemas.microsoft.com/office/drawing/2014/main" id="{CBA65A24-AF24-4840-AB2D-EDAD5B1DA2EA}"/>
                  </a:ext>
                </a:extLst>
              </p:cNvPr>
              <p:cNvSpPr txBox="1"/>
              <p:nvPr/>
            </p:nvSpPr>
            <p:spPr>
              <a:xfrm>
                <a:off x="1147081" y="2914009"/>
                <a:ext cx="503415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・学校連携可能</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・岸和田市社会福祉協議会、地域のこども食堂などとも連携あり</a:t>
                </a:r>
              </a:p>
            </p:txBody>
          </p:sp>
          <p:grpSp>
            <p:nvGrpSpPr>
              <p:cNvPr id="209" name="グループ化 208">
                <a:extLst>
                  <a:ext uri="{FF2B5EF4-FFF2-40B4-BE49-F238E27FC236}">
                    <a16:creationId xmlns:a16="http://schemas.microsoft.com/office/drawing/2014/main" id="{7D14742A-026B-4C4F-8692-E4F3883EDED1}"/>
                  </a:ext>
                </a:extLst>
              </p:cNvPr>
              <p:cNvGrpSpPr/>
              <p:nvPr/>
            </p:nvGrpSpPr>
            <p:grpSpPr>
              <a:xfrm>
                <a:off x="883029" y="835007"/>
                <a:ext cx="3629664" cy="239644"/>
                <a:chOff x="883029" y="865610"/>
                <a:chExt cx="3629664" cy="239644"/>
              </a:xfrm>
            </p:grpSpPr>
            <p:sp>
              <p:nvSpPr>
                <p:cNvPr id="210" name="四角形: 角を丸くする 209">
                  <a:extLst>
                    <a:ext uri="{FF2B5EF4-FFF2-40B4-BE49-F238E27FC236}">
                      <a16:creationId xmlns:a16="http://schemas.microsoft.com/office/drawing/2014/main" id="{F3B1B984-16E2-4206-A690-D6E0DE677A80}"/>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211" name="四角形: 角を丸くする 210">
                  <a:extLst>
                    <a:ext uri="{FF2B5EF4-FFF2-40B4-BE49-F238E27FC236}">
                      <a16:creationId xmlns:a16="http://schemas.microsoft.com/office/drawing/2014/main" id="{92EA282C-1C21-46EE-B752-8C4F8910AD6D}"/>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212" name="四角形: 角を丸くする 211">
                  <a:extLst>
                    <a:ext uri="{FF2B5EF4-FFF2-40B4-BE49-F238E27FC236}">
                      <a16:creationId xmlns:a16="http://schemas.microsoft.com/office/drawing/2014/main" id="{F96408E5-A0BD-4463-B519-574DC93774EA}"/>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213" name="四角形: 角を丸くする 212">
                  <a:extLst>
                    <a:ext uri="{FF2B5EF4-FFF2-40B4-BE49-F238E27FC236}">
                      <a16:creationId xmlns:a16="http://schemas.microsoft.com/office/drawing/2014/main" id="{F0049257-B244-4E70-864A-BC8EFE7E493D}"/>
                    </a:ext>
                  </a:extLst>
                </p:cNvPr>
                <p:cNvSpPr/>
                <p:nvPr/>
              </p:nvSpPr>
              <p:spPr>
                <a:xfrm>
                  <a:off x="3632236" y="865610"/>
                  <a:ext cx="880457" cy="234780"/>
                </a:xfrm>
                <a:prstGeom prst="roundRect">
                  <a:avLst>
                    <a:gd name="adj" fmla="val 50000"/>
                  </a:avLst>
                </a:prstGeom>
                <a:solidFill>
                  <a:srgbClr val="CC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訪問支援</a:t>
                  </a:r>
                </a:p>
              </p:txBody>
            </p:sp>
          </p:grpSp>
        </p:grpSp>
        <p:sp>
          <p:nvSpPr>
            <p:cNvPr id="190" name="テキスト ボックス 189">
              <a:extLst>
                <a:ext uri="{FF2B5EF4-FFF2-40B4-BE49-F238E27FC236}">
                  <a16:creationId xmlns:a16="http://schemas.microsoft.com/office/drawing/2014/main" id="{DE1970F6-1D34-4529-9A6B-7AAF233C59B2}"/>
                </a:ext>
              </a:extLst>
            </p:cNvPr>
            <p:cNvSpPr txBox="1"/>
            <p:nvPr/>
          </p:nvSpPr>
          <p:spPr>
            <a:xfrm>
              <a:off x="238928" y="439713"/>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㊼</a:t>
              </a:r>
            </a:p>
          </p:txBody>
        </p:sp>
      </p:grpSp>
      <p:pic>
        <p:nvPicPr>
          <p:cNvPr id="8" name="図 7">
            <a:extLst>
              <a:ext uri="{FF2B5EF4-FFF2-40B4-BE49-F238E27FC236}">
                <a16:creationId xmlns:a16="http://schemas.microsoft.com/office/drawing/2014/main" id="{26EACAA6-431B-42DB-BB6A-2A828DFE1B67}"/>
              </a:ext>
            </a:extLst>
          </p:cNvPr>
          <p:cNvPicPr>
            <a:picLocks noChangeAspect="1"/>
          </p:cNvPicPr>
          <p:nvPr/>
        </p:nvPicPr>
        <p:blipFill>
          <a:blip r:embed="rId2"/>
          <a:stretch>
            <a:fillRect/>
          </a:stretch>
        </p:blipFill>
        <p:spPr>
          <a:xfrm>
            <a:off x="5729193" y="235930"/>
            <a:ext cx="628501" cy="628501"/>
          </a:xfrm>
          <a:prstGeom prst="rect">
            <a:avLst/>
          </a:prstGeom>
          <a:ln>
            <a:solidFill>
              <a:schemeClr val="tx1"/>
            </a:solidFill>
          </a:ln>
        </p:spPr>
      </p:pic>
      <p:pic>
        <p:nvPicPr>
          <p:cNvPr id="10" name="図 9">
            <a:extLst>
              <a:ext uri="{FF2B5EF4-FFF2-40B4-BE49-F238E27FC236}">
                <a16:creationId xmlns:a16="http://schemas.microsoft.com/office/drawing/2014/main" id="{8AA410A1-CD74-4D4B-B005-B4EE924F4D7D}"/>
              </a:ext>
            </a:extLst>
          </p:cNvPr>
          <p:cNvPicPr>
            <a:picLocks noChangeAspect="1"/>
          </p:cNvPicPr>
          <p:nvPr/>
        </p:nvPicPr>
        <p:blipFill>
          <a:blip r:embed="rId3"/>
          <a:stretch>
            <a:fillRect/>
          </a:stretch>
        </p:blipFill>
        <p:spPr>
          <a:xfrm>
            <a:off x="5725855" y="3441665"/>
            <a:ext cx="628502" cy="628502"/>
          </a:xfrm>
          <a:prstGeom prst="rect">
            <a:avLst/>
          </a:prstGeom>
          <a:ln>
            <a:solidFill>
              <a:schemeClr val="tx1"/>
            </a:solidFill>
          </a:ln>
        </p:spPr>
      </p:pic>
      <p:grpSp>
        <p:nvGrpSpPr>
          <p:cNvPr id="13" name="グループ化 12">
            <a:extLst>
              <a:ext uri="{FF2B5EF4-FFF2-40B4-BE49-F238E27FC236}">
                <a16:creationId xmlns:a16="http://schemas.microsoft.com/office/drawing/2014/main" id="{C39DC3E8-A4B6-4054-A3BD-5A7D0CD2B212}"/>
              </a:ext>
            </a:extLst>
          </p:cNvPr>
          <p:cNvGrpSpPr/>
          <p:nvPr/>
        </p:nvGrpSpPr>
        <p:grpSpPr>
          <a:xfrm>
            <a:off x="73440" y="6593888"/>
            <a:ext cx="6780775" cy="3165471"/>
            <a:chOff x="73440" y="6593888"/>
            <a:chExt cx="6780775" cy="3165471"/>
          </a:xfrm>
        </p:grpSpPr>
        <p:grpSp>
          <p:nvGrpSpPr>
            <p:cNvPr id="106" name="グループ化 105">
              <a:extLst>
                <a:ext uri="{FF2B5EF4-FFF2-40B4-BE49-F238E27FC236}">
                  <a16:creationId xmlns:a16="http://schemas.microsoft.com/office/drawing/2014/main" id="{D5D8CCDA-EB97-4FF2-8130-C390E0BE4545}"/>
                </a:ext>
              </a:extLst>
            </p:cNvPr>
            <p:cNvGrpSpPr/>
            <p:nvPr/>
          </p:nvGrpSpPr>
          <p:grpSpPr>
            <a:xfrm>
              <a:off x="73440" y="6593888"/>
              <a:ext cx="6780775" cy="3165471"/>
              <a:chOff x="300789" y="369975"/>
              <a:chExt cx="6560006" cy="3165471"/>
            </a:xfrm>
          </p:grpSpPr>
          <p:grpSp>
            <p:nvGrpSpPr>
              <p:cNvPr id="108" name="グループ化 107">
                <a:extLst>
                  <a:ext uri="{FF2B5EF4-FFF2-40B4-BE49-F238E27FC236}">
                    <a16:creationId xmlns:a16="http://schemas.microsoft.com/office/drawing/2014/main" id="{E2567A9E-CC14-4757-B7ED-48367F9EBF50}"/>
                  </a:ext>
                </a:extLst>
              </p:cNvPr>
              <p:cNvGrpSpPr/>
              <p:nvPr/>
            </p:nvGrpSpPr>
            <p:grpSpPr>
              <a:xfrm>
                <a:off x="300791" y="369975"/>
                <a:ext cx="6560004" cy="3165471"/>
                <a:chOff x="300791" y="369975"/>
                <a:chExt cx="6560004" cy="3165471"/>
              </a:xfrm>
            </p:grpSpPr>
            <p:grpSp>
              <p:nvGrpSpPr>
                <p:cNvPr id="110" name="グループ化 109">
                  <a:extLst>
                    <a:ext uri="{FF2B5EF4-FFF2-40B4-BE49-F238E27FC236}">
                      <a16:creationId xmlns:a16="http://schemas.microsoft.com/office/drawing/2014/main" id="{0220838E-A33A-48AF-84FE-A436E1965FC0}"/>
                    </a:ext>
                  </a:extLst>
                </p:cNvPr>
                <p:cNvGrpSpPr/>
                <p:nvPr/>
              </p:nvGrpSpPr>
              <p:grpSpPr>
                <a:xfrm>
                  <a:off x="300791" y="401050"/>
                  <a:ext cx="6490704" cy="3132000"/>
                  <a:chOff x="332875" y="2462462"/>
                  <a:chExt cx="6085551" cy="2952976"/>
                </a:xfrm>
              </p:grpSpPr>
              <p:sp>
                <p:nvSpPr>
                  <p:cNvPr id="184" name="四角形: 角を丸くする 183">
                    <a:extLst>
                      <a:ext uri="{FF2B5EF4-FFF2-40B4-BE49-F238E27FC236}">
                        <a16:creationId xmlns:a16="http://schemas.microsoft.com/office/drawing/2014/main" id="{D991AF13-84CA-4162-BC5E-641F62D54470}"/>
                      </a:ext>
                    </a:extLst>
                  </p:cNvPr>
                  <p:cNvSpPr/>
                  <p:nvPr/>
                </p:nvSpPr>
                <p:spPr>
                  <a:xfrm>
                    <a:off x="332875" y="2462462"/>
                    <a:ext cx="6085551" cy="2952976"/>
                  </a:xfrm>
                  <a:prstGeom prst="roundRect">
                    <a:avLst>
                      <a:gd name="adj" fmla="val 42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フリーフォーム: 図形 184">
                    <a:extLst>
                      <a:ext uri="{FF2B5EF4-FFF2-40B4-BE49-F238E27FC236}">
                        <a16:creationId xmlns:a16="http://schemas.microsoft.com/office/drawing/2014/main" id="{876D4296-3563-4ADB-9AA6-B5A4546E175F}"/>
                      </a:ext>
                    </a:extLst>
                  </p:cNvPr>
                  <p:cNvSpPr/>
                  <p:nvPr/>
                </p:nvSpPr>
                <p:spPr>
                  <a:xfrm rot="5400000">
                    <a:off x="294859" y="2500482"/>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11" name="テキスト ボックス 110">
                  <a:extLst>
                    <a:ext uri="{FF2B5EF4-FFF2-40B4-BE49-F238E27FC236}">
                      <a16:creationId xmlns:a16="http://schemas.microsoft.com/office/drawing/2014/main" id="{9A7A7A3A-A6C0-48A7-A366-256DF36336B3}"/>
                    </a:ext>
                  </a:extLst>
                </p:cNvPr>
                <p:cNvSpPr txBox="1"/>
                <p:nvPr/>
              </p:nvSpPr>
              <p:spPr>
                <a:xfrm>
                  <a:off x="909771" y="369975"/>
                  <a:ext cx="5034154" cy="492443"/>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特定非営利活動法人キリンこども応援団</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フリースクール　キリンのとびら（本校）</a:t>
                  </a:r>
                </a:p>
              </p:txBody>
            </p:sp>
            <p:sp>
              <p:nvSpPr>
                <p:cNvPr id="112" name="四角形: 角を丸くする 111">
                  <a:extLst>
                    <a:ext uri="{FF2B5EF4-FFF2-40B4-BE49-F238E27FC236}">
                      <a16:creationId xmlns:a16="http://schemas.microsoft.com/office/drawing/2014/main" id="{DE53FDD6-B8DD-4C01-ABDF-2C53B72D9EC4}"/>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13" name="テキスト ボックス 112">
                  <a:extLst>
                    <a:ext uri="{FF2B5EF4-FFF2-40B4-BE49-F238E27FC236}">
                      <a16:creationId xmlns:a16="http://schemas.microsoft.com/office/drawing/2014/main" id="{1B116050-46F8-4E53-B578-5CAA5759EC75}"/>
                    </a:ext>
                  </a:extLst>
                </p:cNvPr>
                <p:cNvSpPr txBox="1"/>
                <p:nvPr/>
              </p:nvSpPr>
              <p:spPr>
                <a:xfrm>
                  <a:off x="1234092" y="1159838"/>
                  <a:ext cx="27918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泉佐野市鶴原</a:t>
                  </a:r>
                  <a:r>
                    <a:rPr kumimoji="1" lang="en-US" altLang="ja-JP" sz="1100" dirty="0">
                      <a:latin typeface="BIZ UDPゴシック" panose="020B0400000000000000" pitchFamily="50" charset="-128"/>
                      <a:ea typeface="BIZ UDPゴシック" panose="020B0400000000000000" pitchFamily="50" charset="-128"/>
                    </a:rPr>
                    <a:t>820-9</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14" name="四角形: 角を丸くする 113">
                  <a:extLst>
                    <a:ext uri="{FF2B5EF4-FFF2-40B4-BE49-F238E27FC236}">
                      <a16:creationId xmlns:a16="http://schemas.microsoft.com/office/drawing/2014/main" id="{D356C9C7-044E-4294-A3B0-27E02A369360}"/>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15" name="テキスト ボックス 114">
                  <a:extLst>
                    <a:ext uri="{FF2B5EF4-FFF2-40B4-BE49-F238E27FC236}">
                      <a16:creationId xmlns:a16="http://schemas.microsoft.com/office/drawing/2014/main" id="{4CCEE81F-13C0-4322-BC40-63E569E098BE}"/>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072-429-9511</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16" name="四角形: 角を丸くする 115">
                  <a:extLst>
                    <a:ext uri="{FF2B5EF4-FFF2-40B4-BE49-F238E27FC236}">
                      <a16:creationId xmlns:a16="http://schemas.microsoft.com/office/drawing/2014/main" id="{2DB595E3-BD25-4F37-BBF3-F665E764A9A7}"/>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7" name="テキスト ボックス 116">
                  <a:extLst>
                    <a:ext uri="{FF2B5EF4-FFF2-40B4-BE49-F238E27FC236}">
                      <a16:creationId xmlns:a16="http://schemas.microsoft.com/office/drawing/2014/main" id="{60876B8E-3366-4AF4-BD6F-8CBDA474F037}"/>
                    </a:ext>
                  </a:extLst>
                </p:cNvPr>
                <p:cNvSpPr txBox="1"/>
                <p:nvPr/>
              </p:nvSpPr>
              <p:spPr>
                <a:xfrm>
                  <a:off x="1234093"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令和３年</a:t>
                  </a:r>
                  <a:r>
                    <a:rPr kumimoji="1" lang="en-US" altLang="ja-JP" sz="1100" dirty="0">
                      <a:latin typeface="BIZ UDPゴシック" panose="020B0400000000000000" pitchFamily="50" charset="-128"/>
                      <a:ea typeface="BIZ UDPゴシック" panose="020B0400000000000000" pitchFamily="50" charset="-128"/>
                    </a:rPr>
                    <a:t>11</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118" name="四角形: 角を丸くする 117">
                  <a:extLst>
                    <a:ext uri="{FF2B5EF4-FFF2-40B4-BE49-F238E27FC236}">
                      <a16:creationId xmlns:a16="http://schemas.microsoft.com/office/drawing/2014/main" id="{70F00D84-6094-4BA1-A17D-F26DD9EE588C}"/>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9" name="テキスト ボックス 118">
                  <a:extLst>
                    <a:ext uri="{FF2B5EF4-FFF2-40B4-BE49-F238E27FC236}">
                      <a16:creationId xmlns:a16="http://schemas.microsoft.com/office/drawing/2014/main" id="{1BF56843-77B3-4CF5-A5E6-D8CD65026C07}"/>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水取　博隆</a:t>
                  </a:r>
                </a:p>
              </p:txBody>
            </p:sp>
            <p:sp>
              <p:nvSpPr>
                <p:cNvPr id="120" name="四角形: 角を丸くする 119">
                  <a:extLst>
                    <a:ext uri="{FF2B5EF4-FFF2-40B4-BE49-F238E27FC236}">
                      <a16:creationId xmlns:a16="http://schemas.microsoft.com/office/drawing/2014/main" id="{A8CF9247-3E27-45CE-9EB4-E8DAB8548DCC}"/>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1" name="テキスト ボックス 120">
                  <a:extLst>
                    <a:ext uri="{FF2B5EF4-FFF2-40B4-BE49-F238E27FC236}">
                      <a16:creationId xmlns:a16="http://schemas.microsoft.com/office/drawing/2014/main" id="{2E7A7D98-8BEF-4150-B7E8-0209B5045B8C}"/>
                    </a:ext>
                  </a:extLst>
                </p:cNvPr>
                <p:cNvSpPr txBox="1"/>
                <p:nvPr/>
              </p:nvSpPr>
              <p:spPr>
                <a:xfrm>
                  <a:off x="1234091" y="1854904"/>
                  <a:ext cx="2623746" cy="861774"/>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入学金：</a:t>
                  </a:r>
                  <a:r>
                    <a:rPr kumimoji="1" lang="en-US" altLang="ja-JP" sz="1000" dirty="0">
                      <a:latin typeface="BIZ UDPゴシック" panose="020B0400000000000000" pitchFamily="50" charset="-128"/>
                      <a:ea typeface="BIZ UDPゴシック" panose="020B0400000000000000" pitchFamily="50" charset="-128"/>
                    </a:rPr>
                    <a:t>55,000</a:t>
                  </a:r>
                  <a:r>
                    <a:rPr kumimoji="1" lang="ja-JP" altLang="en-US" sz="1000" dirty="0">
                      <a:latin typeface="BIZ UDPゴシック" panose="020B0400000000000000" pitchFamily="50" charset="-128"/>
                      <a:ea typeface="BIZ UDPゴシック" panose="020B0400000000000000" pitchFamily="50" charset="-128"/>
                    </a:rPr>
                    <a:t>円（税込）</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授業料：フルコース</a:t>
                  </a:r>
                  <a:r>
                    <a:rPr kumimoji="1" lang="en-US" altLang="ja-JP" sz="1000" dirty="0">
                      <a:latin typeface="BIZ UDPゴシック" panose="020B0400000000000000" pitchFamily="50" charset="-128"/>
                      <a:ea typeface="BIZ UDPゴシック" panose="020B0400000000000000" pitchFamily="50" charset="-128"/>
                    </a:rPr>
                    <a:t>33,000</a:t>
                  </a:r>
                  <a:r>
                    <a:rPr kumimoji="1" lang="ja-JP" altLang="en-US" sz="1000" dirty="0">
                      <a:latin typeface="BIZ UDPゴシック" panose="020B0400000000000000" pitchFamily="50" charset="-128"/>
                      <a:ea typeface="BIZ UDPゴシック" panose="020B0400000000000000" pitchFamily="50" charset="-128"/>
                    </a:rPr>
                    <a:t>円</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月（税込）</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ステップコース</a:t>
                  </a:r>
                  <a:r>
                    <a:rPr kumimoji="1" lang="en-US" altLang="ja-JP" sz="1000" dirty="0">
                      <a:latin typeface="BIZ UDPゴシック" panose="020B0400000000000000" pitchFamily="50" charset="-128"/>
                      <a:ea typeface="BIZ UDPゴシック" panose="020B0400000000000000" pitchFamily="50" charset="-128"/>
                    </a:rPr>
                    <a:t>11,000</a:t>
                  </a:r>
                  <a:r>
                    <a:rPr kumimoji="1" lang="ja-JP" altLang="en-US" sz="1000" dirty="0">
                      <a:latin typeface="BIZ UDPゴシック" panose="020B0400000000000000" pitchFamily="50" charset="-128"/>
                      <a:ea typeface="BIZ UDPゴシック" panose="020B0400000000000000" pitchFamily="50" charset="-128"/>
                    </a:rPr>
                    <a:t>円</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月（税込）</a:t>
                  </a:r>
                  <a:endParaRPr kumimoji="1" lang="en-US" altLang="ja-JP" sz="1000" dirty="0">
                    <a:latin typeface="BIZ UDPゴシック" panose="020B0400000000000000" pitchFamily="50" charset="-128"/>
                    <a:ea typeface="BIZ UDPゴシック" panose="020B0400000000000000" pitchFamily="50" charset="-128"/>
                  </a:endParaRPr>
                </a:p>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ステップコースは２カ月限定コース</a:t>
                  </a:r>
                  <a:endParaRPr kumimoji="1" lang="en-US" altLang="ja-JP" sz="1000" dirty="0">
                    <a:latin typeface="BIZ UDPゴシック" panose="020B0400000000000000" pitchFamily="50" charset="-128"/>
                    <a:ea typeface="BIZ UDPゴシック" panose="020B0400000000000000" pitchFamily="50" charset="-128"/>
                  </a:endParaRPr>
                </a:p>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イベント・宿泊体験は別途費用</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122" name="四角形: 角を丸くする 121">
                  <a:extLst>
                    <a:ext uri="{FF2B5EF4-FFF2-40B4-BE49-F238E27FC236}">
                      <a16:creationId xmlns:a16="http://schemas.microsoft.com/office/drawing/2014/main" id="{7604DAF6-5F87-4524-86AA-1C5A30E468E5}"/>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3" name="テキスト ボックス 122">
                  <a:extLst>
                    <a:ext uri="{FF2B5EF4-FFF2-40B4-BE49-F238E27FC236}">
                      <a16:creationId xmlns:a16="http://schemas.microsoft.com/office/drawing/2014/main" id="{8A85A7CE-7315-4998-BC17-95B97120EE77}"/>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小学校１年生～中学校３年生</a:t>
                  </a:r>
                </a:p>
              </p:txBody>
            </p:sp>
            <p:sp>
              <p:nvSpPr>
                <p:cNvPr id="124" name="四角形: 角を丸くする 123">
                  <a:extLst>
                    <a:ext uri="{FF2B5EF4-FFF2-40B4-BE49-F238E27FC236}">
                      <a16:creationId xmlns:a16="http://schemas.microsoft.com/office/drawing/2014/main" id="{F54BB31A-01A7-4861-BFF7-BB6CF88E9404}"/>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5" name="テキスト ボックス 124">
                  <a:extLst>
                    <a:ext uri="{FF2B5EF4-FFF2-40B4-BE49-F238E27FC236}">
                      <a16:creationId xmlns:a16="http://schemas.microsoft.com/office/drawing/2014/main" id="{AAC730EF-9306-435F-9B6F-208DF02ED3ED}"/>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16</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26" name="四角形: 角を丸くする 125">
                  <a:extLst>
                    <a:ext uri="{FF2B5EF4-FFF2-40B4-BE49-F238E27FC236}">
                      <a16:creationId xmlns:a16="http://schemas.microsoft.com/office/drawing/2014/main" id="{094AB26D-C9BD-43F9-A8C9-14DD1005118B}"/>
                    </a:ext>
                  </a:extLst>
                </p:cNvPr>
                <p:cNvSpPr/>
                <p:nvPr/>
              </p:nvSpPr>
              <p:spPr>
                <a:xfrm>
                  <a:off x="416471" y="278909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7" name="テキスト ボックス 126">
                  <a:extLst>
                    <a:ext uri="{FF2B5EF4-FFF2-40B4-BE49-F238E27FC236}">
                      <a16:creationId xmlns:a16="http://schemas.microsoft.com/office/drawing/2014/main" id="{04A0E5AE-4466-471B-8B9D-A287F8E5306F}"/>
                    </a:ext>
                  </a:extLst>
                </p:cNvPr>
                <p:cNvSpPr txBox="1"/>
                <p:nvPr/>
              </p:nvSpPr>
              <p:spPr>
                <a:xfrm>
                  <a:off x="1175750" y="2766005"/>
                  <a:ext cx="5034154" cy="769441"/>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・タブレット端末を用いた学習指導　　　　　・カウンセリング可能</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・学校連携可能　　　　　　　　　　　　　　　　　 ・社会体験授業</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・非認知能力の見える化、育成　　　　　　　  ・校外学習（遠足・宿泊）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・親の会開催</a:t>
                  </a:r>
                  <a:endParaRPr kumimoji="1" lang="en-US" altLang="ja-JP" sz="1100" dirty="0">
                    <a:latin typeface="BIZ UDPゴシック" panose="020B0400000000000000" pitchFamily="50" charset="-128"/>
                    <a:ea typeface="BIZ UDPゴシック" panose="020B0400000000000000" pitchFamily="50" charset="-128"/>
                  </a:endParaRPr>
                </a:p>
              </p:txBody>
            </p:sp>
            <p:grpSp>
              <p:nvGrpSpPr>
                <p:cNvPr id="128" name="グループ化 127">
                  <a:extLst>
                    <a:ext uri="{FF2B5EF4-FFF2-40B4-BE49-F238E27FC236}">
                      <a16:creationId xmlns:a16="http://schemas.microsoft.com/office/drawing/2014/main" id="{17DAF9C9-429C-4CA0-A6C6-CFE59CA48B08}"/>
                    </a:ext>
                  </a:extLst>
                </p:cNvPr>
                <p:cNvGrpSpPr/>
                <p:nvPr/>
              </p:nvGrpSpPr>
              <p:grpSpPr>
                <a:xfrm>
                  <a:off x="883029" y="835007"/>
                  <a:ext cx="3629664" cy="239644"/>
                  <a:chOff x="883029" y="865610"/>
                  <a:chExt cx="3629664" cy="239644"/>
                </a:xfrm>
              </p:grpSpPr>
              <p:sp>
                <p:nvSpPr>
                  <p:cNvPr id="129" name="四角形: 角を丸くする 128">
                    <a:extLst>
                      <a:ext uri="{FF2B5EF4-FFF2-40B4-BE49-F238E27FC236}">
                        <a16:creationId xmlns:a16="http://schemas.microsoft.com/office/drawing/2014/main" id="{724EF633-5C0E-404E-BA12-4B641E5379E3}"/>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130" name="四角形: 角を丸くする 129">
                    <a:extLst>
                      <a:ext uri="{FF2B5EF4-FFF2-40B4-BE49-F238E27FC236}">
                        <a16:creationId xmlns:a16="http://schemas.microsoft.com/office/drawing/2014/main" id="{B5B19EE2-F506-4A35-BF3C-A43B99994426}"/>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131" name="四角形: 角を丸くする 130">
                    <a:extLst>
                      <a:ext uri="{FF2B5EF4-FFF2-40B4-BE49-F238E27FC236}">
                        <a16:creationId xmlns:a16="http://schemas.microsoft.com/office/drawing/2014/main" id="{82CDA57B-5715-4BDA-BF3A-150EF5414D28}"/>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137" name="四角形: 角を丸くする 136">
                    <a:extLst>
                      <a:ext uri="{FF2B5EF4-FFF2-40B4-BE49-F238E27FC236}">
                        <a16:creationId xmlns:a16="http://schemas.microsoft.com/office/drawing/2014/main" id="{3872F8DE-FE12-4103-834F-A5CB70EB4C67}"/>
                      </a:ext>
                    </a:extLst>
                  </p:cNvPr>
                  <p:cNvSpPr/>
                  <p:nvPr/>
                </p:nvSpPr>
                <p:spPr>
                  <a:xfrm>
                    <a:off x="3632236" y="865610"/>
                    <a:ext cx="880457" cy="234780"/>
                  </a:xfrm>
                  <a:prstGeom prst="roundRect">
                    <a:avLst>
                      <a:gd name="adj" fmla="val 500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訪問支援</a:t>
                    </a:r>
                  </a:p>
                </p:txBody>
              </p:sp>
            </p:grpSp>
          </p:grpSp>
          <p:sp>
            <p:nvSpPr>
              <p:cNvPr id="109" name="テキスト ボックス 108">
                <a:extLst>
                  <a:ext uri="{FF2B5EF4-FFF2-40B4-BE49-F238E27FC236}">
                    <a16:creationId xmlns:a16="http://schemas.microsoft.com/office/drawing/2014/main" id="{525DB059-A87A-455D-A5E0-500C28A0E329}"/>
                  </a:ext>
                </a:extLst>
              </p:cNvPr>
              <p:cNvSpPr txBox="1"/>
              <p:nvPr/>
            </p:nvSpPr>
            <p:spPr>
              <a:xfrm>
                <a:off x="300789" y="437838"/>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㊽</a:t>
                </a:r>
              </a:p>
            </p:txBody>
          </p:sp>
        </p:grpSp>
        <p:pic>
          <p:nvPicPr>
            <p:cNvPr id="12" name="図 11">
              <a:extLst>
                <a:ext uri="{FF2B5EF4-FFF2-40B4-BE49-F238E27FC236}">
                  <a16:creationId xmlns:a16="http://schemas.microsoft.com/office/drawing/2014/main" id="{F242096D-AF71-4526-B403-1DA5B1E86E75}"/>
                </a:ext>
              </a:extLst>
            </p:cNvPr>
            <p:cNvPicPr>
              <a:picLocks noChangeAspect="1"/>
            </p:cNvPicPr>
            <p:nvPr/>
          </p:nvPicPr>
          <p:blipFill>
            <a:blip r:embed="rId4"/>
            <a:stretch>
              <a:fillRect/>
            </a:stretch>
          </p:blipFill>
          <p:spPr>
            <a:xfrm>
              <a:off x="5658861" y="6741094"/>
              <a:ext cx="632271" cy="632271"/>
            </a:xfrm>
            <a:prstGeom prst="rect">
              <a:avLst/>
            </a:prstGeom>
            <a:ln>
              <a:solidFill>
                <a:schemeClr val="tx1"/>
              </a:solidFill>
            </a:ln>
          </p:spPr>
        </p:pic>
      </p:grpSp>
    </p:spTree>
    <p:extLst>
      <p:ext uri="{BB962C8B-B14F-4D97-AF65-F5344CB8AC3E}">
        <p14:creationId xmlns:p14="http://schemas.microsoft.com/office/powerpoint/2010/main" val="2445698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1239042F-374B-4980-9807-DBD38B874518}"/>
              </a:ext>
            </a:extLst>
          </p:cNvPr>
          <p:cNvGrpSpPr/>
          <p:nvPr/>
        </p:nvGrpSpPr>
        <p:grpSpPr>
          <a:xfrm>
            <a:off x="91787" y="3711723"/>
            <a:ext cx="6780775" cy="2908981"/>
            <a:chOff x="91787" y="3711723"/>
            <a:chExt cx="6780775" cy="2908981"/>
          </a:xfrm>
        </p:grpSpPr>
        <p:grpSp>
          <p:nvGrpSpPr>
            <p:cNvPr id="91" name="グループ化 90">
              <a:extLst>
                <a:ext uri="{FF2B5EF4-FFF2-40B4-BE49-F238E27FC236}">
                  <a16:creationId xmlns:a16="http://schemas.microsoft.com/office/drawing/2014/main" id="{C917BAD8-D624-48C4-BF2A-6451EC0F3571}"/>
                </a:ext>
              </a:extLst>
            </p:cNvPr>
            <p:cNvGrpSpPr/>
            <p:nvPr/>
          </p:nvGrpSpPr>
          <p:grpSpPr>
            <a:xfrm>
              <a:off x="91787" y="3711723"/>
              <a:ext cx="6780775" cy="2908981"/>
              <a:chOff x="300789" y="369975"/>
              <a:chExt cx="6560006" cy="2908981"/>
            </a:xfrm>
          </p:grpSpPr>
          <p:grpSp>
            <p:nvGrpSpPr>
              <p:cNvPr id="93" name="グループ化 92">
                <a:extLst>
                  <a:ext uri="{FF2B5EF4-FFF2-40B4-BE49-F238E27FC236}">
                    <a16:creationId xmlns:a16="http://schemas.microsoft.com/office/drawing/2014/main" id="{FE6DA722-FCDD-4366-9520-1FCBD446A640}"/>
                  </a:ext>
                </a:extLst>
              </p:cNvPr>
              <p:cNvGrpSpPr/>
              <p:nvPr/>
            </p:nvGrpSpPr>
            <p:grpSpPr>
              <a:xfrm>
                <a:off x="300791" y="369975"/>
                <a:ext cx="6560004" cy="2908981"/>
                <a:chOff x="300791" y="369975"/>
                <a:chExt cx="6560004" cy="2908981"/>
              </a:xfrm>
            </p:grpSpPr>
            <p:grpSp>
              <p:nvGrpSpPr>
                <p:cNvPr id="95" name="グループ化 94">
                  <a:extLst>
                    <a:ext uri="{FF2B5EF4-FFF2-40B4-BE49-F238E27FC236}">
                      <a16:creationId xmlns:a16="http://schemas.microsoft.com/office/drawing/2014/main" id="{7B7EFE76-3962-42C7-B14E-EF7984A7476D}"/>
                    </a:ext>
                  </a:extLst>
                </p:cNvPr>
                <p:cNvGrpSpPr/>
                <p:nvPr/>
              </p:nvGrpSpPr>
              <p:grpSpPr>
                <a:xfrm>
                  <a:off x="300791" y="401050"/>
                  <a:ext cx="6490704" cy="2877906"/>
                  <a:chOff x="332875" y="2462462"/>
                  <a:chExt cx="6085551" cy="2713406"/>
                </a:xfrm>
              </p:grpSpPr>
              <p:sp>
                <p:nvSpPr>
                  <p:cNvPr id="171" name="四角形: 角を丸くする 170">
                    <a:extLst>
                      <a:ext uri="{FF2B5EF4-FFF2-40B4-BE49-F238E27FC236}">
                        <a16:creationId xmlns:a16="http://schemas.microsoft.com/office/drawing/2014/main" id="{7F7410C1-231C-48ED-94E5-097F23B137C4}"/>
                      </a:ext>
                    </a:extLst>
                  </p:cNvPr>
                  <p:cNvSpPr/>
                  <p:nvPr/>
                </p:nvSpPr>
                <p:spPr>
                  <a:xfrm>
                    <a:off x="332875" y="2462462"/>
                    <a:ext cx="6085551" cy="2713406"/>
                  </a:xfrm>
                  <a:prstGeom prst="roundRect">
                    <a:avLst>
                      <a:gd name="adj" fmla="val 42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フリーフォーム: 図形 171">
                    <a:extLst>
                      <a:ext uri="{FF2B5EF4-FFF2-40B4-BE49-F238E27FC236}">
                        <a16:creationId xmlns:a16="http://schemas.microsoft.com/office/drawing/2014/main" id="{EE381BB0-C826-4249-8371-F868E32237BB}"/>
                      </a:ext>
                    </a:extLst>
                  </p:cNvPr>
                  <p:cNvSpPr/>
                  <p:nvPr/>
                </p:nvSpPr>
                <p:spPr>
                  <a:xfrm rot="5400000">
                    <a:off x="294859" y="2500482"/>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96" name="テキスト ボックス 95">
                  <a:extLst>
                    <a:ext uri="{FF2B5EF4-FFF2-40B4-BE49-F238E27FC236}">
                      <a16:creationId xmlns:a16="http://schemas.microsoft.com/office/drawing/2014/main" id="{34B4341A-E4BA-404C-B49A-BDC9C80A00E0}"/>
                    </a:ext>
                  </a:extLst>
                </p:cNvPr>
                <p:cNvSpPr txBox="1"/>
                <p:nvPr/>
              </p:nvSpPr>
              <p:spPr>
                <a:xfrm>
                  <a:off x="909771" y="369975"/>
                  <a:ext cx="5034154"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オンラインフリースクールフォレスト</a:t>
                  </a:r>
                </a:p>
              </p:txBody>
            </p:sp>
            <p:sp>
              <p:nvSpPr>
                <p:cNvPr id="97" name="四角形: 角を丸くする 96">
                  <a:extLst>
                    <a:ext uri="{FF2B5EF4-FFF2-40B4-BE49-F238E27FC236}">
                      <a16:creationId xmlns:a16="http://schemas.microsoft.com/office/drawing/2014/main" id="{85599DA9-A67D-46EF-8A9D-9AD6558C72BA}"/>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98" name="テキスト ボックス 97">
                  <a:extLst>
                    <a:ext uri="{FF2B5EF4-FFF2-40B4-BE49-F238E27FC236}">
                      <a16:creationId xmlns:a16="http://schemas.microsoft.com/office/drawing/2014/main" id="{E710021A-FEC7-407B-BC09-9328C897F2E4}"/>
                    </a:ext>
                  </a:extLst>
                </p:cNvPr>
                <p:cNvSpPr txBox="1"/>
                <p:nvPr/>
              </p:nvSpPr>
              <p:spPr>
                <a:xfrm>
                  <a:off x="1234092" y="1159838"/>
                  <a:ext cx="27918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枚方市星丘２丁目</a:t>
                  </a:r>
                  <a:r>
                    <a:rPr kumimoji="1" lang="en-US" altLang="ja-JP" sz="1100" dirty="0">
                      <a:latin typeface="BIZ UDPゴシック" panose="020B0400000000000000" pitchFamily="50" charset="-128"/>
                      <a:ea typeface="BIZ UDPゴシック" panose="020B0400000000000000" pitchFamily="50" charset="-128"/>
                    </a:rPr>
                    <a:t>21-54-3</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99" name="四角形: 角を丸くする 98">
                  <a:extLst>
                    <a:ext uri="{FF2B5EF4-FFF2-40B4-BE49-F238E27FC236}">
                      <a16:creationId xmlns:a16="http://schemas.microsoft.com/office/drawing/2014/main" id="{463F92DF-A4CB-46EE-A2A2-41FD4FFB4A6C}"/>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01" name="四角形: 角を丸くする 100">
                  <a:extLst>
                    <a:ext uri="{FF2B5EF4-FFF2-40B4-BE49-F238E27FC236}">
                      <a16:creationId xmlns:a16="http://schemas.microsoft.com/office/drawing/2014/main" id="{468B149E-E5A1-49A1-B011-BDB146883AEB}"/>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02" name="テキスト ボックス 101">
                  <a:extLst>
                    <a:ext uri="{FF2B5EF4-FFF2-40B4-BE49-F238E27FC236}">
                      <a16:creationId xmlns:a16="http://schemas.microsoft.com/office/drawing/2014/main" id="{826B57BE-E766-4549-9EB3-EA6487313E3A}"/>
                    </a:ext>
                  </a:extLst>
                </p:cNvPr>
                <p:cNvSpPr txBox="1"/>
                <p:nvPr/>
              </p:nvSpPr>
              <p:spPr>
                <a:xfrm>
                  <a:off x="1234093" y="1495347"/>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2021</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103" name="四角形: 角を丸くする 102">
                  <a:extLst>
                    <a:ext uri="{FF2B5EF4-FFF2-40B4-BE49-F238E27FC236}">
                      <a16:creationId xmlns:a16="http://schemas.microsoft.com/office/drawing/2014/main" id="{97D12282-121D-4F92-B3CF-5714B21BE9F3}"/>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04" name="テキスト ボックス 103">
                  <a:extLst>
                    <a:ext uri="{FF2B5EF4-FFF2-40B4-BE49-F238E27FC236}">
                      <a16:creationId xmlns:a16="http://schemas.microsoft.com/office/drawing/2014/main" id="{B58226DA-5B1A-4328-A7FA-259CC692B4E3}"/>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浜　直也</a:t>
                  </a:r>
                </a:p>
              </p:txBody>
            </p:sp>
            <p:sp>
              <p:nvSpPr>
                <p:cNvPr id="105" name="四角形: 角を丸くする 104">
                  <a:extLst>
                    <a:ext uri="{FF2B5EF4-FFF2-40B4-BE49-F238E27FC236}">
                      <a16:creationId xmlns:a16="http://schemas.microsoft.com/office/drawing/2014/main" id="{17F847E5-88EA-4478-97A8-D53598B93509}"/>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07" name="テキスト ボックス 106">
                  <a:extLst>
                    <a:ext uri="{FF2B5EF4-FFF2-40B4-BE49-F238E27FC236}">
                      <a16:creationId xmlns:a16="http://schemas.microsoft.com/office/drawing/2014/main" id="{C826E055-21BA-4115-A47A-11A2D859283C}"/>
                    </a:ext>
                  </a:extLst>
                </p:cNvPr>
                <p:cNvSpPr txBox="1"/>
                <p:nvPr/>
              </p:nvSpPr>
              <p:spPr>
                <a:xfrm>
                  <a:off x="1234091" y="1854904"/>
                  <a:ext cx="2623746"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月額</a:t>
                  </a:r>
                  <a:r>
                    <a:rPr kumimoji="1" lang="en-US" altLang="ja-JP" sz="1000" dirty="0">
                      <a:latin typeface="BIZ UDPゴシック" panose="020B0400000000000000" pitchFamily="50" charset="-128"/>
                      <a:ea typeface="BIZ UDPゴシック" panose="020B0400000000000000" pitchFamily="50" charset="-128"/>
                    </a:rPr>
                    <a:t>15,000</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132" name="四角形: 角を丸くする 131">
                  <a:extLst>
                    <a:ext uri="{FF2B5EF4-FFF2-40B4-BE49-F238E27FC236}">
                      <a16:creationId xmlns:a16="http://schemas.microsoft.com/office/drawing/2014/main" id="{7389655F-755D-4F8D-8B0E-A43C5AFE2035}"/>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33" name="テキスト ボックス 132">
                  <a:extLst>
                    <a:ext uri="{FF2B5EF4-FFF2-40B4-BE49-F238E27FC236}">
                      <a16:creationId xmlns:a16="http://schemas.microsoft.com/office/drawing/2014/main" id="{ED94B7C3-A752-498A-BABF-F41AD0C95896}"/>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小学生・中学生</a:t>
                  </a:r>
                </a:p>
              </p:txBody>
            </p:sp>
            <p:sp>
              <p:nvSpPr>
                <p:cNvPr id="134" name="四角形: 角を丸くする 133">
                  <a:extLst>
                    <a:ext uri="{FF2B5EF4-FFF2-40B4-BE49-F238E27FC236}">
                      <a16:creationId xmlns:a16="http://schemas.microsoft.com/office/drawing/2014/main" id="{7D187701-9ABD-4E7E-86F0-54413F6DFE0B}"/>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36" name="テキスト ボックス 135">
                  <a:extLst>
                    <a:ext uri="{FF2B5EF4-FFF2-40B4-BE49-F238E27FC236}">
                      <a16:creationId xmlns:a16="http://schemas.microsoft.com/office/drawing/2014/main" id="{9C99EE01-3C98-4E34-B43D-00E1650C352A}"/>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月・水・木・金曜日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９時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12</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64" name="四角形: 角を丸くする 163">
                  <a:extLst>
                    <a:ext uri="{FF2B5EF4-FFF2-40B4-BE49-F238E27FC236}">
                      <a16:creationId xmlns:a16="http://schemas.microsoft.com/office/drawing/2014/main" id="{F9E1F044-E0D3-43C3-A992-269A84B1209A}"/>
                    </a:ext>
                  </a:extLst>
                </p:cNvPr>
                <p:cNvSpPr/>
                <p:nvPr/>
              </p:nvSpPr>
              <p:spPr>
                <a:xfrm>
                  <a:off x="416471" y="278909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65" name="テキスト ボックス 164">
                  <a:extLst>
                    <a:ext uri="{FF2B5EF4-FFF2-40B4-BE49-F238E27FC236}">
                      <a16:creationId xmlns:a16="http://schemas.microsoft.com/office/drawing/2014/main" id="{97701197-C5A3-4AB2-A2C7-B5D9ABC30ED4}"/>
                    </a:ext>
                  </a:extLst>
                </p:cNvPr>
                <p:cNvSpPr txBox="1"/>
                <p:nvPr/>
              </p:nvSpPr>
              <p:spPr>
                <a:xfrm>
                  <a:off x="1175750" y="2766005"/>
                  <a:ext cx="5034154" cy="44627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Minecraft</a:t>
                  </a:r>
                  <a:r>
                    <a:rPr kumimoji="1" lang="ja-JP" altLang="en-US" sz="1100" dirty="0">
                      <a:latin typeface="BIZ UDPゴシック" panose="020B0400000000000000" pitchFamily="50" charset="-128"/>
                      <a:ea typeface="BIZ UDPゴシック" panose="020B0400000000000000" pitchFamily="50" charset="-128"/>
                    </a:rPr>
                    <a:t>の共同作業を通じて、自己肯定感を育む</a:t>
                  </a:r>
                  <a:endParaRPr kumimoji="1" lang="en-US" altLang="ja-JP" sz="1100" dirty="0">
                    <a:latin typeface="BIZ UDPゴシック" panose="020B0400000000000000" pitchFamily="50" charset="-128"/>
                    <a:ea typeface="BIZ UDPゴシック" panose="020B0400000000000000" pitchFamily="50" charset="-128"/>
                  </a:endParaRPr>
                </a:p>
                <a:p>
                  <a:r>
                    <a:rPr lang="ja-JP" altLang="en-US"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枚方市教育支援センターでの取組における講師（</a:t>
                  </a:r>
                  <a:r>
                    <a:rPr lang="en-US" alt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2023</a:t>
                  </a:r>
                  <a:r>
                    <a:rPr lang="ja-JP" alt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2024</a:t>
                  </a:r>
                  <a:r>
                    <a:rPr lang="ja-JP" altLang="ja-JP" sz="1100" dirty="0">
                      <a:effectLst/>
                      <a:latin typeface="BIZ UDPゴシック" panose="020B0400000000000000" pitchFamily="50" charset="-128"/>
                      <a:ea typeface="BIZ UDPゴシック" panose="020B0400000000000000" pitchFamily="50" charset="-128"/>
                      <a:cs typeface="Times New Roman" panose="02020603050405020304" pitchFamily="18" charset="0"/>
                    </a:rPr>
                    <a:t>年度</a:t>
                  </a:r>
                  <a:r>
                    <a:rPr lang="ja-JP" altLang="ja-JP" sz="12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en-US" altLang="ja-JP" sz="900" dirty="0">
                    <a:latin typeface="BIZ UDPゴシック" panose="020B0400000000000000" pitchFamily="50" charset="-128"/>
                    <a:ea typeface="BIZ UDPゴシック" panose="020B0400000000000000" pitchFamily="50" charset="-128"/>
                  </a:endParaRPr>
                </a:p>
              </p:txBody>
            </p:sp>
            <p:grpSp>
              <p:nvGrpSpPr>
                <p:cNvPr id="166" name="グループ化 165">
                  <a:extLst>
                    <a:ext uri="{FF2B5EF4-FFF2-40B4-BE49-F238E27FC236}">
                      <a16:creationId xmlns:a16="http://schemas.microsoft.com/office/drawing/2014/main" id="{7E122F96-061A-4237-AA8A-9373D159FBF2}"/>
                    </a:ext>
                  </a:extLst>
                </p:cNvPr>
                <p:cNvGrpSpPr/>
                <p:nvPr/>
              </p:nvGrpSpPr>
              <p:grpSpPr>
                <a:xfrm>
                  <a:off x="883029" y="835007"/>
                  <a:ext cx="3629664" cy="239644"/>
                  <a:chOff x="883029" y="865610"/>
                  <a:chExt cx="3629664" cy="239644"/>
                </a:xfrm>
              </p:grpSpPr>
              <p:sp>
                <p:nvSpPr>
                  <p:cNvPr id="167" name="四角形: 角を丸くする 166">
                    <a:extLst>
                      <a:ext uri="{FF2B5EF4-FFF2-40B4-BE49-F238E27FC236}">
                        <a16:creationId xmlns:a16="http://schemas.microsoft.com/office/drawing/2014/main" id="{BA8433CF-768C-4ABD-BE21-EA7ED84BD720}"/>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168" name="四角形: 角を丸くする 167">
                    <a:extLst>
                      <a:ext uri="{FF2B5EF4-FFF2-40B4-BE49-F238E27FC236}">
                        <a16:creationId xmlns:a16="http://schemas.microsoft.com/office/drawing/2014/main" id="{B8AAD5BC-64F8-4CFE-ACC7-4F67520CA86C}"/>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169" name="四角形: 角を丸くする 168">
                    <a:extLst>
                      <a:ext uri="{FF2B5EF4-FFF2-40B4-BE49-F238E27FC236}">
                        <a16:creationId xmlns:a16="http://schemas.microsoft.com/office/drawing/2014/main" id="{3710408C-CDAD-41BE-B9C6-680AD44A925B}"/>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170" name="四角形: 角を丸くする 169">
                    <a:extLst>
                      <a:ext uri="{FF2B5EF4-FFF2-40B4-BE49-F238E27FC236}">
                        <a16:creationId xmlns:a16="http://schemas.microsoft.com/office/drawing/2014/main" id="{AD5E18C2-8629-4368-9549-2B10100FFBE5}"/>
                      </a:ext>
                    </a:extLst>
                  </p:cNvPr>
                  <p:cNvSpPr/>
                  <p:nvPr/>
                </p:nvSpPr>
                <p:spPr>
                  <a:xfrm>
                    <a:off x="3632236" y="865610"/>
                    <a:ext cx="880457" cy="234780"/>
                  </a:xfrm>
                  <a:prstGeom prst="roundRect">
                    <a:avLst>
                      <a:gd name="adj" fmla="val 500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訪問支援</a:t>
                    </a:r>
                  </a:p>
                </p:txBody>
              </p:sp>
            </p:grpSp>
          </p:grpSp>
          <p:sp>
            <p:nvSpPr>
              <p:cNvPr id="94" name="テキスト ボックス 93">
                <a:extLst>
                  <a:ext uri="{FF2B5EF4-FFF2-40B4-BE49-F238E27FC236}">
                    <a16:creationId xmlns:a16="http://schemas.microsoft.com/office/drawing/2014/main" id="{029964E4-DBBC-451C-BE7E-21BED97D8845}"/>
                  </a:ext>
                </a:extLst>
              </p:cNvPr>
              <p:cNvSpPr txBox="1"/>
              <p:nvPr/>
            </p:nvSpPr>
            <p:spPr>
              <a:xfrm>
                <a:off x="300789" y="437838"/>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㊿</a:t>
                </a:r>
              </a:p>
            </p:txBody>
          </p:sp>
        </p:grpSp>
        <p:pic>
          <p:nvPicPr>
            <p:cNvPr id="6" name="図 5">
              <a:extLst>
                <a:ext uri="{FF2B5EF4-FFF2-40B4-BE49-F238E27FC236}">
                  <a16:creationId xmlns:a16="http://schemas.microsoft.com/office/drawing/2014/main" id="{8F009B4C-914E-491B-807C-4C823356CF06}"/>
                </a:ext>
              </a:extLst>
            </p:cNvPr>
            <p:cNvPicPr>
              <a:picLocks noChangeAspect="1"/>
            </p:cNvPicPr>
            <p:nvPr/>
          </p:nvPicPr>
          <p:blipFill>
            <a:blip r:embed="rId2"/>
            <a:stretch>
              <a:fillRect/>
            </a:stretch>
          </p:blipFill>
          <p:spPr>
            <a:xfrm>
              <a:off x="5801501" y="3895657"/>
              <a:ext cx="628606" cy="628606"/>
            </a:xfrm>
            <a:prstGeom prst="rect">
              <a:avLst/>
            </a:prstGeom>
            <a:ln>
              <a:solidFill>
                <a:schemeClr val="tx1"/>
              </a:solidFill>
            </a:ln>
          </p:spPr>
        </p:pic>
      </p:grpSp>
      <p:grpSp>
        <p:nvGrpSpPr>
          <p:cNvPr id="106" name="グループ化 105">
            <a:extLst>
              <a:ext uri="{FF2B5EF4-FFF2-40B4-BE49-F238E27FC236}">
                <a16:creationId xmlns:a16="http://schemas.microsoft.com/office/drawing/2014/main" id="{D5D8CCDA-EB97-4FF2-8130-C390E0BE4545}"/>
              </a:ext>
            </a:extLst>
          </p:cNvPr>
          <p:cNvGrpSpPr/>
          <p:nvPr/>
        </p:nvGrpSpPr>
        <p:grpSpPr>
          <a:xfrm>
            <a:off x="38612" y="88916"/>
            <a:ext cx="6780775" cy="3165471"/>
            <a:chOff x="300789" y="369975"/>
            <a:chExt cx="6560006" cy="3165471"/>
          </a:xfrm>
        </p:grpSpPr>
        <p:grpSp>
          <p:nvGrpSpPr>
            <p:cNvPr id="108" name="グループ化 107">
              <a:extLst>
                <a:ext uri="{FF2B5EF4-FFF2-40B4-BE49-F238E27FC236}">
                  <a16:creationId xmlns:a16="http://schemas.microsoft.com/office/drawing/2014/main" id="{E2567A9E-CC14-4757-B7ED-48367F9EBF50}"/>
                </a:ext>
              </a:extLst>
            </p:cNvPr>
            <p:cNvGrpSpPr/>
            <p:nvPr/>
          </p:nvGrpSpPr>
          <p:grpSpPr>
            <a:xfrm>
              <a:off x="300791" y="369975"/>
              <a:ext cx="6560004" cy="3165471"/>
              <a:chOff x="300791" y="369975"/>
              <a:chExt cx="6560004" cy="3165471"/>
            </a:xfrm>
          </p:grpSpPr>
          <p:grpSp>
            <p:nvGrpSpPr>
              <p:cNvPr id="110" name="グループ化 109">
                <a:extLst>
                  <a:ext uri="{FF2B5EF4-FFF2-40B4-BE49-F238E27FC236}">
                    <a16:creationId xmlns:a16="http://schemas.microsoft.com/office/drawing/2014/main" id="{0220838E-A33A-48AF-84FE-A436E1965FC0}"/>
                  </a:ext>
                </a:extLst>
              </p:cNvPr>
              <p:cNvGrpSpPr/>
              <p:nvPr/>
            </p:nvGrpSpPr>
            <p:grpSpPr>
              <a:xfrm>
                <a:off x="300791" y="401050"/>
                <a:ext cx="6490704" cy="3132000"/>
                <a:chOff x="332875" y="2462462"/>
                <a:chExt cx="6085551" cy="2952976"/>
              </a:xfrm>
            </p:grpSpPr>
            <p:sp>
              <p:nvSpPr>
                <p:cNvPr id="184" name="四角形: 角を丸くする 183">
                  <a:extLst>
                    <a:ext uri="{FF2B5EF4-FFF2-40B4-BE49-F238E27FC236}">
                      <a16:creationId xmlns:a16="http://schemas.microsoft.com/office/drawing/2014/main" id="{D991AF13-84CA-4162-BC5E-641F62D54470}"/>
                    </a:ext>
                  </a:extLst>
                </p:cNvPr>
                <p:cNvSpPr/>
                <p:nvPr/>
              </p:nvSpPr>
              <p:spPr>
                <a:xfrm>
                  <a:off x="332875" y="2462462"/>
                  <a:ext cx="6085551" cy="2952976"/>
                </a:xfrm>
                <a:prstGeom prst="roundRect">
                  <a:avLst>
                    <a:gd name="adj" fmla="val 42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 name="フリーフォーム: 図形 184">
                  <a:extLst>
                    <a:ext uri="{FF2B5EF4-FFF2-40B4-BE49-F238E27FC236}">
                      <a16:creationId xmlns:a16="http://schemas.microsoft.com/office/drawing/2014/main" id="{876D4296-3563-4ADB-9AA6-B5A4546E175F}"/>
                    </a:ext>
                  </a:extLst>
                </p:cNvPr>
                <p:cNvSpPr/>
                <p:nvPr/>
              </p:nvSpPr>
              <p:spPr>
                <a:xfrm rot="5400000">
                  <a:off x="294859" y="2500482"/>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11" name="テキスト ボックス 110">
                <a:extLst>
                  <a:ext uri="{FF2B5EF4-FFF2-40B4-BE49-F238E27FC236}">
                    <a16:creationId xmlns:a16="http://schemas.microsoft.com/office/drawing/2014/main" id="{9A7A7A3A-A6C0-48A7-A366-256DF36336B3}"/>
                  </a:ext>
                </a:extLst>
              </p:cNvPr>
              <p:cNvSpPr txBox="1"/>
              <p:nvPr/>
            </p:nvSpPr>
            <p:spPr>
              <a:xfrm>
                <a:off x="909771" y="369975"/>
                <a:ext cx="5034154" cy="492443"/>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特定非営利活動法人キリンこども応援団</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フリースクール　キリンのとびら（まちば校）</a:t>
                </a:r>
              </a:p>
            </p:txBody>
          </p:sp>
          <p:sp>
            <p:nvSpPr>
              <p:cNvPr id="112" name="四角形: 角を丸くする 111">
                <a:extLst>
                  <a:ext uri="{FF2B5EF4-FFF2-40B4-BE49-F238E27FC236}">
                    <a16:creationId xmlns:a16="http://schemas.microsoft.com/office/drawing/2014/main" id="{DE53FDD6-B8DD-4C01-ABDF-2C53B72D9EC4}"/>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13" name="テキスト ボックス 112">
                <a:extLst>
                  <a:ext uri="{FF2B5EF4-FFF2-40B4-BE49-F238E27FC236}">
                    <a16:creationId xmlns:a16="http://schemas.microsoft.com/office/drawing/2014/main" id="{1B116050-46F8-4E53-B578-5CAA5759EC75}"/>
                  </a:ext>
                </a:extLst>
              </p:cNvPr>
              <p:cNvSpPr txBox="1"/>
              <p:nvPr/>
            </p:nvSpPr>
            <p:spPr>
              <a:xfrm>
                <a:off x="1234092" y="1159838"/>
                <a:ext cx="27918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泉佐野市若宮町</a:t>
                </a:r>
                <a:r>
                  <a:rPr kumimoji="1" lang="en-US" altLang="ja-JP" sz="1100" dirty="0">
                    <a:latin typeface="BIZ UDPゴシック" panose="020B0400000000000000" pitchFamily="50" charset="-128"/>
                    <a:ea typeface="BIZ UDPゴシック" panose="020B0400000000000000" pitchFamily="50" charset="-128"/>
                  </a:rPr>
                  <a:t>9-3</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14" name="四角形: 角を丸くする 113">
                <a:extLst>
                  <a:ext uri="{FF2B5EF4-FFF2-40B4-BE49-F238E27FC236}">
                    <a16:creationId xmlns:a16="http://schemas.microsoft.com/office/drawing/2014/main" id="{D356C9C7-044E-4294-A3B0-27E02A369360}"/>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15" name="テキスト ボックス 114">
                <a:extLst>
                  <a:ext uri="{FF2B5EF4-FFF2-40B4-BE49-F238E27FC236}">
                    <a16:creationId xmlns:a16="http://schemas.microsoft.com/office/drawing/2014/main" id="{4CCEE81F-13C0-4322-BC40-63E569E098BE}"/>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072-429-9511</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16" name="四角形: 角を丸くする 115">
                <a:extLst>
                  <a:ext uri="{FF2B5EF4-FFF2-40B4-BE49-F238E27FC236}">
                    <a16:creationId xmlns:a16="http://schemas.microsoft.com/office/drawing/2014/main" id="{2DB595E3-BD25-4F37-BBF3-F665E764A9A7}"/>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7" name="テキスト ボックス 116">
                <a:extLst>
                  <a:ext uri="{FF2B5EF4-FFF2-40B4-BE49-F238E27FC236}">
                    <a16:creationId xmlns:a16="http://schemas.microsoft.com/office/drawing/2014/main" id="{60876B8E-3366-4AF4-BD6F-8CBDA474F037}"/>
                  </a:ext>
                </a:extLst>
              </p:cNvPr>
              <p:cNvSpPr txBox="1"/>
              <p:nvPr/>
            </p:nvSpPr>
            <p:spPr>
              <a:xfrm>
                <a:off x="1234093"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令和５年</a:t>
                </a:r>
                <a:r>
                  <a:rPr kumimoji="1" lang="en-US" altLang="ja-JP" sz="1100" dirty="0">
                    <a:latin typeface="BIZ UDPゴシック" panose="020B0400000000000000" pitchFamily="50" charset="-128"/>
                    <a:ea typeface="BIZ UDPゴシック" panose="020B0400000000000000" pitchFamily="50" charset="-128"/>
                  </a:rPr>
                  <a:t>11</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118" name="四角形: 角を丸くする 117">
                <a:extLst>
                  <a:ext uri="{FF2B5EF4-FFF2-40B4-BE49-F238E27FC236}">
                    <a16:creationId xmlns:a16="http://schemas.microsoft.com/office/drawing/2014/main" id="{70F00D84-6094-4BA1-A17D-F26DD9EE588C}"/>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9" name="テキスト ボックス 118">
                <a:extLst>
                  <a:ext uri="{FF2B5EF4-FFF2-40B4-BE49-F238E27FC236}">
                    <a16:creationId xmlns:a16="http://schemas.microsoft.com/office/drawing/2014/main" id="{1BF56843-77B3-4CF5-A5E6-D8CD65026C07}"/>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水取　博隆</a:t>
                </a:r>
              </a:p>
            </p:txBody>
          </p:sp>
          <p:sp>
            <p:nvSpPr>
              <p:cNvPr id="120" name="四角形: 角を丸くする 119">
                <a:extLst>
                  <a:ext uri="{FF2B5EF4-FFF2-40B4-BE49-F238E27FC236}">
                    <a16:creationId xmlns:a16="http://schemas.microsoft.com/office/drawing/2014/main" id="{A8CF9247-3E27-45CE-9EB4-E8DAB8548DCC}"/>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1" name="テキスト ボックス 120">
                <a:extLst>
                  <a:ext uri="{FF2B5EF4-FFF2-40B4-BE49-F238E27FC236}">
                    <a16:creationId xmlns:a16="http://schemas.microsoft.com/office/drawing/2014/main" id="{2E7A7D98-8BEF-4150-B7E8-0209B5045B8C}"/>
                  </a:ext>
                </a:extLst>
              </p:cNvPr>
              <p:cNvSpPr txBox="1"/>
              <p:nvPr/>
            </p:nvSpPr>
            <p:spPr>
              <a:xfrm>
                <a:off x="1234091" y="1854904"/>
                <a:ext cx="2623746" cy="861774"/>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入学金：</a:t>
                </a:r>
                <a:r>
                  <a:rPr kumimoji="1" lang="en-US" altLang="ja-JP" sz="1000" dirty="0">
                    <a:latin typeface="BIZ UDPゴシック" panose="020B0400000000000000" pitchFamily="50" charset="-128"/>
                    <a:ea typeface="BIZ UDPゴシック" panose="020B0400000000000000" pitchFamily="50" charset="-128"/>
                  </a:rPr>
                  <a:t>55,000</a:t>
                </a:r>
                <a:r>
                  <a:rPr kumimoji="1" lang="ja-JP" altLang="en-US" sz="1000" dirty="0">
                    <a:latin typeface="BIZ UDPゴシック" panose="020B0400000000000000" pitchFamily="50" charset="-128"/>
                    <a:ea typeface="BIZ UDPゴシック" panose="020B0400000000000000" pitchFamily="50" charset="-128"/>
                  </a:rPr>
                  <a:t>円（税込）</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授業料：フルコース</a:t>
                </a:r>
                <a:r>
                  <a:rPr kumimoji="1" lang="en-US" altLang="ja-JP" sz="1000" dirty="0">
                    <a:latin typeface="BIZ UDPゴシック" panose="020B0400000000000000" pitchFamily="50" charset="-128"/>
                    <a:ea typeface="BIZ UDPゴシック" panose="020B0400000000000000" pitchFamily="50" charset="-128"/>
                  </a:rPr>
                  <a:t>33,000</a:t>
                </a:r>
                <a:r>
                  <a:rPr kumimoji="1" lang="ja-JP" altLang="en-US" sz="1000" dirty="0">
                    <a:latin typeface="BIZ UDPゴシック" panose="020B0400000000000000" pitchFamily="50" charset="-128"/>
                    <a:ea typeface="BIZ UDPゴシック" panose="020B0400000000000000" pitchFamily="50" charset="-128"/>
                  </a:rPr>
                  <a:t>円</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月（税込）</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1000" dirty="0">
                    <a:latin typeface="BIZ UDPゴシック" panose="020B0400000000000000" pitchFamily="50" charset="-128"/>
                    <a:ea typeface="BIZ UDPゴシック" panose="020B0400000000000000" pitchFamily="50" charset="-128"/>
                  </a:rPr>
                  <a:t>ステップコース</a:t>
                </a:r>
                <a:r>
                  <a:rPr kumimoji="1" lang="en-US" altLang="ja-JP" sz="1000" dirty="0">
                    <a:latin typeface="BIZ UDPゴシック" panose="020B0400000000000000" pitchFamily="50" charset="-128"/>
                    <a:ea typeface="BIZ UDPゴシック" panose="020B0400000000000000" pitchFamily="50" charset="-128"/>
                  </a:rPr>
                  <a:t>11,000</a:t>
                </a:r>
                <a:r>
                  <a:rPr kumimoji="1" lang="ja-JP" altLang="en-US" sz="1000" dirty="0">
                    <a:latin typeface="BIZ UDPゴシック" panose="020B0400000000000000" pitchFamily="50" charset="-128"/>
                    <a:ea typeface="BIZ UDPゴシック" panose="020B0400000000000000" pitchFamily="50" charset="-128"/>
                  </a:rPr>
                  <a:t>円</a:t>
                </a:r>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月（税込）</a:t>
                </a:r>
                <a:endParaRPr kumimoji="1" lang="en-US" altLang="ja-JP" sz="1000" dirty="0">
                  <a:latin typeface="BIZ UDPゴシック" panose="020B0400000000000000" pitchFamily="50" charset="-128"/>
                  <a:ea typeface="BIZ UDPゴシック" panose="020B0400000000000000" pitchFamily="50" charset="-128"/>
                </a:endParaRPr>
              </a:p>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ステップコースは２カ月限定コース</a:t>
                </a:r>
                <a:endParaRPr kumimoji="1" lang="en-US" altLang="ja-JP" sz="1000" dirty="0">
                  <a:latin typeface="BIZ UDPゴシック" panose="020B0400000000000000" pitchFamily="50" charset="-128"/>
                  <a:ea typeface="BIZ UDPゴシック" panose="020B0400000000000000" pitchFamily="50" charset="-128"/>
                </a:endParaRPr>
              </a:p>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イベント・宿泊体験は別途費用</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122" name="四角形: 角を丸くする 121">
                <a:extLst>
                  <a:ext uri="{FF2B5EF4-FFF2-40B4-BE49-F238E27FC236}">
                    <a16:creationId xmlns:a16="http://schemas.microsoft.com/office/drawing/2014/main" id="{7604DAF6-5F87-4524-86AA-1C5A30E468E5}"/>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3" name="テキスト ボックス 122">
                <a:extLst>
                  <a:ext uri="{FF2B5EF4-FFF2-40B4-BE49-F238E27FC236}">
                    <a16:creationId xmlns:a16="http://schemas.microsoft.com/office/drawing/2014/main" id="{8A85A7CE-7315-4998-BC17-95B97120EE77}"/>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小学校１年生～中学校３年生</a:t>
                </a:r>
              </a:p>
            </p:txBody>
          </p:sp>
          <p:sp>
            <p:nvSpPr>
              <p:cNvPr id="124" name="四角形: 角を丸くする 123">
                <a:extLst>
                  <a:ext uri="{FF2B5EF4-FFF2-40B4-BE49-F238E27FC236}">
                    <a16:creationId xmlns:a16="http://schemas.microsoft.com/office/drawing/2014/main" id="{F54BB31A-01A7-4861-BFF7-BB6CF88E9404}"/>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5" name="テキスト ボックス 124">
                <a:extLst>
                  <a:ext uri="{FF2B5EF4-FFF2-40B4-BE49-F238E27FC236}">
                    <a16:creationId xmlns:a16="http://schemas.microsoft.com/office/drawing/2014/main" id="{AAC730EF-9306-435F-9B6F-208DF02ED3ED}"/>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16</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26" name="四角形: 角を丸くする 125">
                <a:extLst>
                  <a:ext uri="{FF2B5EF4-FFF2-40B4-BE49-F238E27FC236}">
                    <a16:creationId xmlns:a16="http://schemas.microsoft.com/office/drawing/2014/main" id="{094AB26D-C9BD-43F9-A8C9-14DD1005118B}"/>
                  </a:ext>
                </a:extLst>
              </p:cNvPr>
              <p:cNvSpPr/>
              <p:nvPr/>
            </p:nvSpPr>
            <p:spPr>
              <a:xfrm>
                <a:off x="416471" y="278909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7" name="テキスト ボックス 126">
                <a:extLst>
                  <a:ext uri="{FF2B5EF4-FFF2-40B4-BE49-F238E27FC236}">
                    <a16:creationId xmlns:a16="http://schemas.microsoft.com/office/drawing/2014/main" id="{04A0E5AE-4466-471B-8B9D-A287F8E5306F}"/>
                  </a:ext>
                </a:extLst>
              </p:cNvPr>
              <p:cNvSpPr txBox="1"/>
              <p:nvPr/>
            </p:nvSpPr>
            <p:spPr>
              <a:xfrm>
                <a:off x="1175750" y="2766005"/>
                <a:ext cx="5034154" cy="769441"/>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・タブレット端末を用いた学習指導　　　　　・カウンセリング可能</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・学校連携可能　　　　　　　　　　　　　　　　　 ・社会体験授業</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・非認知能力の見える化、育成　　　　　　　  ・校外学習（遠足・宿泊）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・親の会開催</a:t>
                </a:r>
                <a:endParaRPr kumimoji="1" lang="en-US" altLang="ja-JP" sz="1100" dirty="0">
                  <a:latin typeface="BIZ UDPゴシック" panose="020B0400000000000000" pitchFamily="50" charset="-128"/>
                  <a:ea typeface="BIZ UDPゴシック" panose="020B0400000000000000" pitchFamily="50" charset="-128"/>
                </a:endParaRPr>
              </a:p>
            </p:txBody>
          </p:sp>
          <p:grpSp>
            <p:nvGrpSpPr>
              <p:cNvPr id="128" name="グループ化 127">
                <a:extLst>
                  <a:ext uri="{FF2B5EF4-FFF2-40B4-BE49-F238E27FC236}">
                    <a16:creationId xmlns:a16="http://schemas.microsoft.com/office/drawing/2014/main" id="{17DAF9C9-429C-4CA0-A6C6-CFE59CA48B08}"/>
                  </a:ext>
                </a:extLst>
              </p:cNvPr>
              <p:cNvGrpSpPr/>
              <p:nvPr/>
            </p:nvGrpSpPr>
            <p:grpSpPr>
              <a:xfrm>
                <a:off x="883029" y="835007"/>
                <a:ext cx="3629664" cy="239644"/>
                <a:chOff x="883029" y="865610"/>
                <a:chExt cx="3629664" cy="239644"/>
              </a:xfrm>
            </p:grpSpPr>
            <p:sp>
              <p:nvSpPr>
                <p:cNvPr id="129" name="四角形: 角を丸くする 128">
                  <a:extLst>
                    <a:ext uri="{FF2B5EF4-FFF2-40B4-BE49-F238E27FC236}">
                      <a16:creationId xmlns:a16="http://schemas.microsoft.com/office/drawing/2014/main" id="{724EF633-5C0E-404E-BA12-4B641E5379E3}"/>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130" name="四角形: 角を丸くする 129">
                  <a:extLst>
                    <a:ext uri="{FF2B5EF4-FFF2-40B4-BE49-F238E27FC236}">
                      <a16:creationId xmlns:a16="http://schemas.microsoft.com/office/drawing/2014/main" id="{B5B19EE2-F506-4A35-BF3C-A43B99994426}"/>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131" name="四角形: 角を丸くする 130">
                  <a:extLst>
                    <a:ext uri="{FF2B5EF4-FFF2-40B4-BE49-F238E27FC236}">
                      <a16:creationId xmlns:a16="http://schemas.microsoft.com/office/drawing/2014/main" id="{82CDA57B-5715-4BDA-BF3A-150EF5414D28}"/>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137" name="四角形: 角を丸くする 136">
                  <a:extLst>
                    <a:ext uri="{FF2B5EF4-FFF2-40B4-BE49-F238E27FC236}">
                      <a16:creationId xmlns:a16="http://schemas.microsoft.com/office/drawing/2014/main" id="{3872F8DE-FE12-4103-834F-A5CB70EB4C67}"/>
                    </a:ext>
                  </a:extLst>
                </p:cNvPr>
                <p:cNvSpPr/>
                <p:nvPr/>
              </p:nvSpPr>
              <p:spPr>
                <a:xfrm>
                  <a:off x="3632236" y="865610"/>
                  <a:ext cx="880457" cy="234780"/>
                </a:xfrm>
                <a:prstGeom prst="roundRect">
                  <a:avLst>
                    <a:gd name="adj" fmla="val 500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訪問支援</a:t>
                  </a:r>
                </a:p>
              </p:txBody>
            </p:sp>
          </p:grpSp>
        </p:grpSp>
        <p:sp>
          <p:nvSpPr>
            <p:cNvPr id="109" name="テキスト ボックス 108">
              <a:extLst>
                <a:ext uri="{FF2B5EF4-FFF2-40B4-BE49-F238E27FC236}">
                  <a16:creationId xmlns:a16="http://schemas.microsoft.com/office/drawing/2014/main" id="{525DB059-A87A-455D-A5E0-500C28A0E329}"/>
                </a:ext>
              </a:extLst>
            </p:cNvPr>
            <p:cNvSpPr txBox="1"/>
            <p:nvPr/>
          </p:nvSpPr>
          <p:spPr>
            <a:xfrm>
              <a:off x="300789" y="437838"/>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㊾</a:t>
              </a:r>
            </a:p>
          </p:txBody>
        </p:sp>
      </p:grpSp>
      <p:sp>
        <p:nvSpPr>
          <p:cNvPr id="2" name="テキスト ボックス 1">
            <a:extLst>
              <a:ext uri="{FF2B5EF4-FFF2-40B4-BE49-F238E27FC236}">
                <a16:creationId xmlns:a16="http://schemas.microsoft.com/office/drawing/2014/main" id="{62653DE2-B144-4B3C-9801-6E462B3D9A93}"/>
              </a:ext>
            </a:extLst>
          </p:cNvPr>
          <p:cNvSpPr txBox="1"/>
          <p:nvPr/>
        </p:nvSpPr>
        <p:spPr>
          <a:xfrm>
            <a:off x="-43803" y="3382294"/>
            <a:ext cx="2384938" cy="369332"/>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オンライン</a:t>
            </a: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sp>
        <p:nvSpPr>
          <p:cNvPr id="173" name="テキスト ボックス 172">
            <a:extLst>
              <a:ext uri="{FF2B5EF4-FFF2-40B4-BE49-F238E27FC236}">
                <a16:creationId xmlns:a16="http://schemas.microsoft.com/office/drawing/2014/main" id="{9EDE982A-EDF8-4FB0-869C-56197B098011}"/>
              </a:ext>
            </a:extLst>
          </p:cNvPr>
          <p:cNvSpPr txBox="1"/>
          <p:nvPr/>
        </p:nvSpPr>
        <p:spPr>
          <a:xfrm>
            <a:off x="4494215" y="4498936"/>
            <a:ext cx="1611858"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080-5365-3387</a:t>
            </a:r>
            <a:endParaRPr kumimoji="1" lang="ja-JP" altLang="en-US" sz="1100" dirty="0">
              <a:latin typeface="BIZ UDPゴシック" panose="020B0400000000000000" pitchFamily="50" charset="-128"/>
              <a:ea typeface="BIZ UDPゴシック" panose="020B0400000000000000" pitchFamily="50" charset="-128"/>
            </a:endParaRPr>
          </a:p>
        </p:txBody>
      </p:sp>
      <p:pic>
        <p:nvPicPr>
          <p:cNvPr id="174" name="図 173">
            <a:extLst>
              <a:ext uri="{FF2B5EF4-FFF2-40B4-BE49-F238E27FC236}">
                <a16:creationId xmlns:a16="http://schemas.microsoft.com/office/drawing/2014/main" id="{CDC13DE7-10D3-4563-B994-F98E6D8ED4AF}"/>
              </a:ext>
            </a:extLst>
          </p:cNvPr>
          <p:cNvPicPr>
            <a:picLocks noChangeAspect="1"/>
          </p:cNvPicPr>
          <p:nvPr/>
        </p:nvPicPr>
        <p:blipFill>
          <a:blip r:embed="rId3"/>
          <a:stretch>
            <a:fillRect/>
          </a:stretch>
        </p:blipFill>
        <p:spPr>
          <a:xfrm>
            <a:off x="5806974" y="250168"/>
            <a:ext cx="632271" cy="632271"/>
          </a:xfrm>
          <a:prstGeom prst="rect">
            <a:avLst/>
          </a:prstGeom>
          <a:ln>
            <a:solidFill>
              <a:schemeClr val="tx1"/>
            </a:solidFill>
          </a:ln>
        </p:spPr>
      </p:pic>
      <p:grpSp>
        <p:nvGrpSpPr>
          <p:cNvPr id="235" name="グループ化 234">
            <a:extLst>
              <a:ext uri="{FF2B5EF4-FFF2-40B4-BE49-F238E27FC236}">
                <a16:creationId xmlns:a16="http://schemas.microsoft.com/office/drawing/2014/main" id="{0D4F27F5-ABFE-45F9-90C2-276DBC77B936}"/>
              </a:ext>
            </a:extLst>
          </p:cNvPr>
          <p:cNvGrpSpPr/>
          <p:nvPr/>
        </p:nvGrpSpPr>
        <p:grpSpPr>
          <a:xfrm>
            <a:off x="100539" y="6694603"/>
            <a:ext cx="7996223" cy="3159142"/>
            <a:chOff x="66342" y="120215"/>
            <a:chExt cx="7996223" cy="3159142"/>
          </a:xfrm>
        </p:grpSpPr>
        <p:grpSp>
          <p:nvGrpSpPr>
            <p:cNvPr id="236" name="グループ化 235">
              <a:extLst>
                <a:ext uri="{FF2B5EF4-FFF2-40B4-BE49-F238E27FC236}">
                  <a16:creationId xmlns:a16="http://schemas.microsoft.com/office/drawing/2014/main" id="{A662A1AE-ADD0-460A-850E-7073B5DE20A7}"/>
                </a:ext>
              </a:extLst>
            </p:cNvPr>
            <p:cNvGrpSpPr/>
            <p:nvPr/>
          </p:nvGrpSpPr>
          <p:grpSpPr>
            <a:xfrm>
              <a:off x="66342" y="120215"/>
              <a:ext cx="6791658" cy="3159142"/>
              <a:chOff x="66342" y="120215"/>
              <a:chExt cx="6791658" cy="3159142"/>
            </a:xfrm>
          </p:grpSpPr>
          <p:grpSp>
            <p:nvGrpSpPr>
              <p:cNvPr id="241" name="グループ化 240">
                <a:extLst>
                  <a:ext uri="{FF2B5EF4-FFF2-40B4-BE49-F238E27FC236}">
                    <a16:creationId xmlns:a16="http://schemas.microsoft.com/office/drawing/2014/main" id="{F69C6CEE-D737-4CAB-8AC1-5C1E7D26DA2F}"/>
                  </a:ext>
                </a:extLst>
              </p:cNvPr>
              <p:cNvGrpSpPr/>
              <p:nvPr/>
            </p:nvGrpSpPr>
            <p:grpSpPr>
              <a:xfrm>
                <a:off x="66342" y="120215"/>
                <a:ext cx="6791658" cy="3159142"/>
                <a:chOff x="247450" y="395491"/>
                <a:chExt cx="6613345" cy="3159142"/>
              </a:xfrm>
            </p:grpSpPr>
            <p:grpSp>
              <p:nvGrpSpPr>
                <p:cNvPr id="243" name="グループ化 242">
                  <a:extLst>
                    <a:ext uri="{FF2B5EF4-FFF2-40B4-BE49-F238E27FC236}">
                      <a16:creationId xmlns:a16="http://schemas.microsoft.com/office/drawing/2014/main" id="{2EDED2C4-3300-42BE-9571-6C593E1C2511}"/>
                    </a:ext>
                  </a:extLst>
                </p:cNvPr>
                <p:cNvGrpSpPr/>
                <p:nvPr/>
              </p:nvGrpSpPr>
              <p:grpSpPr>
                <a:xfrm>
                  <a:off x="247450" y="410079"/>
                  <a:ext cx="6515951" cy="3132000"/>
                  <a:chOff x="282864" y="2470975"/>
                  <a:chExt cx="6109222" cy="2952978"/>
                </a:xfrm>
              </p:grpSpPr>
              <p:sp>
                <p:nvSpPr>
                  <p:cNvPr id="266" name="四角形: 角を丸くする 265">
                    <a:extLst>
                      <a:ext uri="{FF2B5EF4-FFF2-40B4-BE49-F238E27FC236}">
                        <a16:creationId xmlns:a16="http://schemas.microsoft.com/office/drawing/2014/main" id="{23ADDE20-E044-42FB-88B0-25266717E44E}"/>
                      </a:ext>
                    </a:extLst>
                  </p:cNvPr>
                  <p:cNvSpPr/>
                  <p:nvPr/>
                </p:nvSpPr>
                <p:spPr>
                  <a:xfrm>
                    <a:off x="282864" y="2470975"/>
                    <a:ext cx="6109222" cy="2952978"/>
                  </a:xfrm>
                  <a:prstGeom prst="roundRect">
                    <a:avLst>
                      <a:gd name="adj" fmla="val 4259"/>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フリーフォーム: 図形 266">
                    <a:extLst>
                      <a:ext uri="{FF2B5EF4-FFF2-40B4-BE49-F238E27FC236}">
                        <a16:creationId xmlns:a16="http://schemas.microsoft.com/office/drawing/2014/main" id="{E885E2E4-CBEB-4BA7-9500-9ED0757F1DC0}"/>
                      </a:ext>
                    </a:extLst>
                  </p:cNvPr>
                  <p:cNvSpPr/>
                  <p:nvPr/>
                </p:nvSpPr>
                <p:spPr>
                  <a:xfrm rot="5400000">
                    <a:off x="246980" y="2512603"/>
                    <a:ext cx="637283" cy="56551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244" name="テキスト ボックス 243">
                  <a:extLst>
                    <a:ext uri="{FF2B5EF4-FFF2-40B4-BE49-F238E27FC236}">
                      <a16:creationId xmlns:a16="http://schemas.microsoft.com/office/drawing/2014/main" id="{4EE244CB-0AC0-4180-98C1-DD1D5AA98CC2}"/>
                    </a:ext>
                  </a:extLst>
                </p:cNvPr>
                <p:cNvSpPr txBox="1"/>
                <p:nvPr/>
              </p:nvSpPr>
              <p:spPr>
                <a:xfrm>
                  <a:off x="839750" y="395491"/>
                  <a:ext cx="3690257" cy="461665"/>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学校法人角川ドワンゴ学園</a:t>
                  </a:r>
                  <a:r>
                    <a:rPr kumimoji="1" lang="en-US" altLang="ja-JP" sz="1200" dirty="0">
                      <a:latin typeface="BIZ UDPゴシック" panose="020B0400000000000000" pitchFamily="50" charset="-128"/>
                      <a:ea typeface="BIZ UDPゴシック" panose="020B0400000000000000" pitchFamily="50" charset="-128"/>
                    </a:rPr>
                    <a:t>N</a:t>
                  </a:r>
                  <a:r>
                    <a:rPr kumimoji="1" lang="ja-JP" altLang="en-US" sz="1200" dirty="0">
                      <a:latin typeface="BIZ UDPゴシック" panose="020B0400000000000000" pitchFamily="50" charset="-128"/>
                      <a:ea typeface="BIZ UDPゴシック" panose="020B0400000000000000" pitchFamily="50" charset="-128"/>
                    </a:rPr>
                    <a:t>中等部</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ネットコース</a:t>
                  </a:r>
                </a:p>
              </p:txBody>
            </p:sp>
            <p:sp>
              <p:nvSpPr>
                <p:cNvPr id="245" name="四角形: 角を丸くする 244">
                  <a:extLst>
                    <a:ext uri="{FF2B5EF4-FFF2-40B4-BE49-F238E27FC236}">
                      <a16:creationId xmlns:a16="http://schemas.microsoft.com/office/drawing/2014/main" id="{B90D57DD-AF3F-471B-B487-D1BCD0B2A69E}"/>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246" name="テキスト ボックス 245">
                  <a:extLst>
                    <a:ext uri="{FF2B5EF4-FFF2-40B4-BE49-F238E27FC236}">
                      <a16:creationId xmlns:a16="http://schemas.microsoft.com/office/drawing/2014/main" id="{96BB9AED-3D92-4C03-992A-F1C7D61802B5}"/>
                    </a:ext>
                  </a:extLst>
                </p:cNvPr>
                <p:cNvSpPr txBox="1"/>
                <p:nvPr/>
              </p:nvSpPr>
              <p:spPr>
                <a:xfrm>
                  <a:off x="1209546" y="1124775"/>
                  <a:ext cx="249180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東京都中央区銀座４丁目</a:t>
                  </a:r>
                  <a:r>
                    <a:rPr kumimoji="1" lang="en-US" altLang="ja-JP" sz="1100" dirty="0">
                      <a:latin typeface="BIZ UDPゴシック" panose="020B0400000000000000" pitchFamily="50" charset="-128"/>
                      <a:ea typeface="BIZ UDPゴシック" panose="020B0400000000000000" pitchFamily="50" charset="-128"/>
                    </a:rPr>
                    <a:t>12</a:t>
                  </a:r>
                  <a:r>
                    <a:rPr kumimoji="1" lang="ja-JP" altLang="en-US" sz="1100" dirty="0">
                      <a:latin typeface="BIZ UDPゴシック" panose="020B0400000000000000" pitchFamily="50" charset="-128"/>
                      <a:ea typeface="BIZ UDPゴシック" panose="020B0400000000000000" pitchFamily="50" charset="-128"/>
                    </a:rPr>
                    <a:t>番</a:t>
                  </a:r>
                  <a:r>
                    <a:rPr kumimoji="1" lang="en-US" altLang="ja-JP" sz="1100" dirty="0">
                      <a:latin typeface="BIZ UDPゴシック" panose="020B0400000000000000" pitchFamily="50" charset="-128"/>
                      <a:ea typeface="BIZ UDPゴシック" panose="020B0400000000000000" pitchFamily="50" charset="-128"/>
                    </a:rPr>
                    <a:t>15</a:t>
                  </a:r>
                  <a:r>
                    <a:rPr kumimoji="1" lang="ja-JP" altLang="en-US" sz="1100" dirty="0">
                      <a:latin typeface="BIZ UDPゴシック" panose="020B0400000000000000" pitchFamily="50" charset="-128"/>
                      <a:ea typeface="BIZ UDPゴシック" panose="020B0400000000000000" pitchFamily="50" charset="-128"/>
                    </a:rPr>
                    <a:t>号</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歌舞伎座タワー</a:t>
                  </a:r>
                  <a:r>
                    <a:rPr kumimoji="1" lang="en-US" altLang="ja-JP" sz="1100" dirty="0">
                      <a:latin typeface="BIZ UDPゴシック" panose="020B0400000000000000" pitchFamily="50" charset="-128"/>
                      <a:ea typeface="BIZ UDPゴシック" panose="020B0400000000000000" pitchFamily="50" charset="-128"/>
                    </a:rPr>
                    <a:t>14</a:t>
                  </a:r>
                  <a:r>
                    <a:rPr kumimoji="1" lang="ja-JP" altLang="en-US" sz="1100" dirty="0">
                      <a:latin typeface="BIZ UDPゴシック" panose="020B0400000000000000" pitchFamily="50" charset="-128"/>
                      <a:ea typeface="BIZ UDPゴシック" panose="020B0400000000000000" pitchFamily="50" charset="-128"/>
                    </a:rPr>
                    <a:t>階</a:t>
                  </a:r>
                </a:p>
              </p:txBody>
            </p:sp>
            <p:sp>
              <p:nvSpPr>
                <p:cNvPr id="247" name="四角形: 角を丸くする 246">
                  <a:extLst>
                    <a:ext uri="{FF2B5EF4-FFF2-40B4-BE49-F238E27FC236}">
                      <a16:creationId xmlns:a16="http://schemas.microsoft.com/office/drawing/2014/main" id="{95B4CD7F-8566-4A57-90C1-94221999A730}"/>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248" name="テキスト ボックス 247">
                  <a:extLst>
                    <a:ext uri="{FF2B5EF4-FFF2-40B4-BE49-F238E27FC236}">
                      <a16:creationId xmlns:a16="http://schemas.microsoft.com/office/drawing/2014/main" id="{B3CC889F-49B4-4F9C-BEB6-137C8843AA11}"/>
                    </a:ext>
                  </a:extLst>
                </p:cNvPr>
                <p:cNvSpPr txBox="1"/>
                <p:nvPr/>
              </p:nvSpPr>
              <p:spPr>
                <a:xfrm>
                  <a:off x="4526863" y="1090955"/>
                  <a:ext cx="2294468" cy="4001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0120-0252-15</a:t>
                  </a:r>
                </a:p>
                <a:p>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受付時間：平日</a:t>
                  </a:r>
                  <a:r>
                    <a:rPr kumimoji="1" lang="en-US" altLang="ja-JP" sz="900" dirty="0">
                      <a:latin typeface="BIZ UDPゴシック" panose="020B0400000000000000" pitchFamily="50" charset="-128"/>
                      <a:ea typeface="BIZ UDPゴシック" panose="020B0400000000000000" pitchFamily="50" charset="-128"/>
                    </a:rPr>
                    <a:t>10</a:t>
                  </a:r>
                  <a:r>
                    <a:rPr kumimoji="1" lang="ja-JP" altLang="en-US" sz="900" dirty="0">
                      <a:latin typeface="BIZ UDPゴシック" panose="020B0400000000000000" pitchFamily="50" charset="-128"/>
                      <a:ea typeface="BIZ UDPゴシック" panose="020B0400000000000000" pitchFamily="50" charset="-128"/>
                    </a:rPr>
                    <a:t>時</a:t>
                  </a:r>
                  <a:r>
                    <a:rPr kumimoji="1" lang="en-US" altLang="ja-JP" sz="900" dirty="0">
                      <a:latin typeface="BIZ UDPゴシック" panose="020B0400000000000000" pitchFamily="50" charset="-128"/>
                      <a:ea typeface="BIZ UDPゴシック" panose="020B0400000000000000" pitchFamily="50" charset="-128"/>
                    </a:rPr>
                    <a:t>00</a:t>
                  </a:r>
                  <a:r>
                    <a:rPr kumimoji="1" lang="ja-JP" altLang="en-US" sz="900" dirty="0">
                      <a:latin typeface="BIZ UDPゴシック" panose="020B0400000000000000" pitchFamily="50" charset="-128"/>
                      <a:ea typeface="BIZ UDPゴシック" panose="020B0400000000000000" pitchFamily="50" charset="-128"/>
                    </a:rPr>
                    <a:t>分～</a:t>
                  </a:r>
                  <a:r>
                    <a:rPr kumimoji="1" lang="en-US" altLang="ja-JP" sz="900" dirty="0">
                      <a:latin typeface="BIZ UDPゴシック" panose="020B0400000000000000" pitchFamily="50" charset="-128"/>
                      <a:ea typeface="BIZ UDPゴシック" panose="020B0400000000000000" pitchFamily="50" charset="-128"/>
                    </a:rPr>
                    <a:t>18</a:t>
                  </a:r>
                  <a:r>
                    <a:rPr kumimoji="1" lang="ja-JP" altLang="en-US" sz="900" dirty="0">
                      <a:latin typeface="BIZ UDPゴシック" panose="020B0400000000000000" pitchFamily="50" charset="-128"/>
                      <a:ea typeface="BIZ UDPゴシック" panose="020B0400000000000000" pitchFamily="50" charset="-128"/>
                    </a:rPr>
                    <a:t>時</a:t>
                  </a:r>
                  <a:r>
                    <a:rPr kumimoji="1" lang="en-US" altLang="ja-JP" sz="900" dirty="0">
                      <a:latin typeface="BIZ UDPゴシック" panose="020B0400000000000000" pitchFamily="50" charset="-128"/>
                      <a:ea typeface="BIZ UDPゴシック" panose="020B0400000000000000" pitchFamily="50" charset="-128"/>
                    </a:rPr>
                    <a:t>30</a:t>
                  </a:r>
                  <a:r>
                    <a:rPr kumimoji="1" lang="ja-JP" altLang="en-US" sz="900" dirty="0">
                      <a:latin typeface="BIZ UDPゴシック" panose="020B0400000000000000" pitchFamily="50" charset="-128"/>
                      <a:ea typeface="BIZ UDPゴシック" panose="020B0400000000000000" pitchFamily="50" charset="-128"/>
                    </a:rPr>
                    <a:t>分</a:t>
                  </a:r>
                  <a:r>
                    <a:rPr kumimoji="1" lang="en-US" altLang="ja-JP" sz="900" dirty="0">
                      <a:latin typeface="BIZ UDPゴシック" panose="020B0400000000000000" pitchFamily="50" charset="-128"/>
                      <a:ea typeface="BIZ UDPゴシック" panose="020B0400000000000000" pitchFamily="50" charset="-128"/>
                    </a:rPr>
                    <a:t>)</a:t>
                  </a:r>
                </a:p>
              </p:txBody>
            </p:sp>
            <p:sp>
              <p:nvSpPr>
                <p:cNvPr id="249" name="四角形: 角を丸くする 248">
                  <a:extLst>
                    <a:ext uri="{FF2B5EF4-FFF2-40B4-BE49-F238E27FC236}">
                      <a16:creationId xmlns:a16="http://schemas.microsoft.com/office/drawing/2014/main" id="{E8C5CFE8-B40C-473E-9E8C-F6041A23CE53}"/>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50" name="テキスト ボックス 249">
                  <a:extLst>
                    <a:ext uri="{FF2B5EF4-FFF2-40B4-BE49-F238E27FC236}">
                      <a16:creationId xmlns:a16="http://schemas.microsoft.com/office/drawing/2014/main" id="{F52A5441-9809-4C93-ABA3-4C01A3A5423B}"/>
                    </a:ext>
                  </a:extLst>
                </p:cNvPr>
                <p:cNvSpPr txBox="1"/>
                <p:nvPr/>
              </p:nvSpPr>
              <p:spPr>
                <a:xfrm>
                  <a:off x="1225656" y="1518054"/>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2020</a:t>
                  </a:r>
                  <a:r>
                    <a:rPr kumimoji="1" lang="ja-JP" altLang="en-US" sz="1100" dirty="0">
                      <a:latin typeface="BIZ UDPゴシック" panose="020B0400000000000000" pitchFamily="50" charset="-128"/>
                      <a:ea typeface="BIZ UDPゴシック" panose="020B0400000000000000" pitchFamily="50" charset="-128"/>
                    </a:rPr>
                    <a:t>年４月</a:t>
                  </a:r>
                </a:p>
              </p:txBody>
            </p:sp>
            <p:sp>
              <p:nvSpPr>
                <p:cNvPr id="251" name="四角形: 角を丸くする 250">
                  <a:extLst>
                    <a:ext uri="{FF2B5EF4-FFF2-40B4-BE49-F238E27FC236}">
                      <a16:creationId xmlns:a16="http://schemas.microsoft.com/office/drawing/2014/main" id="{382F7CCB-E9B3-46CB-9F88-BBAA3A766BF3}"/>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52" name="テキスト ボックス 251">
                  <a:extLst>
                    <a:ext uri="{FF2B5EF4-FFF2-40B4-BE49-F238E27FC236}">
                      <a16:creationId xmlns:a16="http://schemas.microsoft.com/office/drawing/2014/main" id="{D8243687-E04E-44E9-82BD-8AC47A2A9CB4}"/>
                    </a:ext>
                  </a:extLst>
                </p:cNvPr>
                <p:cNvSpPr txBox="1"/>
                <p:nvPr/>
              </p:nvSpPr>
              <p:spPr>
                <a:xfrm>
                  <a:off x="4573287" y="1495347"/>
                  <a:ext cx="2284713" cy="261610"/>
                </a:xfrm>
                <a:prstGeom prst="rect">
                  <a:avLst/>
                </a:prstGeom>
                <a:noFill/>
              </p:spPr>
              <p:txBody>
                <a:bodyPr wrap="square" rtlCol="0">
                  <a:spAutoFit/>
                </a:bodyPr>
                <a:lstStyle/>
                <a:p>
                  <a:endParaRPr kumimoji="1" lang="ja-JP" altLang="en-US" sz="1100" dirty="0">
                    <a:latin typeface="BIZ UDPゴシック" panose="020B0400000000000000" pitchFamily="50" charset="-128"/>
                    <a:ea typeface="BIZ UDPゴシック" panose="020B0400000000000000" pitchFamily="50" charset="-128"/>
                  </a:endParaRPr>
                </a:p>
              </p:txBody>
            </p:sp>
            <p:sp>
              <p:nvSpPr>
                <p:cNvPr id="253" name="四角形: 角を丸くする 252">
                  <a:extLst>
                    <a:ext uri="{FF2B5EF4-FFF2-40B4-BE49-F238E27FC236}">
                      <a16:creationId xmlns:a16="http://schemas.microsoft.com/office/drawing/2014/main" id="{0701AB34-3B4C-4E23-B18A-FFEFA2B98972}"/>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54" name="テキスト ボックス 253">
                  <a:extLst>
                    <a:ext uri="{FF2B5EF4-FFF2-40B4-BE49-F238E27FC236}">
                      <a16:creationId xmlns:a16="http://schemas.microsoft.com/office/drawing/2014/main" id="{AADE1D46-D1D5-450C-8285-FDAA9F81D079}"/>
                    </a:ext>
                  </a:extLst>
                </p:cNvPr>
                <p:cNvSpPr txBox="1"/>
                <p:nvPr/>
              </p:nvSpPr>
              <p:spPr>
                <a:xfrm>
                  <a:off x="1234091" y="1843659"/>
                  <a:ext cx="2458736" cy="261610"/>
                </a:xfrm>
                <a:prstGeom prst="rect">
                  <a:avLst/>
                </a:prstGeom>
                <a:noFill/>
              </p:spPr>
              <p:txBody>
                <a:bodyPr wrap="square" rtlCol="0">
                  <a:spAutoFit/>
                </a:bodyPr>
                <a:lstStyle/>
                <a:p>
                  <a:endParaRPr kumimoji="1" lang="ja-JP" altLang="en-US" sz="1100" dirty="0">
                    <a:latin typeface="BIZ UDPゴシック" panose="020B0400000000000000" pitchFamily="50" charset="-128"/>
                    <a:ea typeface="BIZ UDPゴシック" panose="020B0400000000000000" pitchFamily="50" charset="-128"/>
                  </a:endParaRPr>
                </a:p>
              </p:txBody>
            </p:sp>
            <p:sp>
              <p:nvSpPr>
                <p:cNvPr id="255" name="四角形: 角を丸くする 254">
                  <a:extLst>
                    <a:ext uri="{FF2B5EF4-FFF2-40B4-BE49-F238E27FC236}">
                      <a16:creationId xmlns:a16="http://schemas.microsoft.com/office/drawing/2014/main" id="{E623121F-0A14-4036-984A-34307B7BF4C6}"/>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56" name="テキスト ボックス 255">
                  <a:extLst>
                    <a:ext uri="{FF2B5EF4-FFF2-40B4-BE49-F238E27FC236}">
                      <a16:creationId xmlns:a16="http://schemas.microsoft.com/office/drawing/2014/main" id="{06475C97-E019-4574-BF7B-F6F354E1158B}"/>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中学校１年生～中学校３年生</a:t>
                  </a:r>
                </a:p>
              </p:txBody>
            </p:sp>
            <p:sp>
              <p:nvSpPr>
                <p:cNvPr id="257" name="四角形: 角を丸くする 256">
                  <a:extLst>
                    <a:ext uri="{FF2B5EF4-FFF2-40B4-BE49-F238E27FC236}">
                      <a16:creationId xmlns:a16="http://schemas.microsoft.com/office/drawing/2014/main" id="{8FE73BA1-60B9-47EA-91A1-1B89C9427BFB}"/>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58" name="テキスト ボックス 257">
                  <a:extLst>
                    <a:ext uri="{FF2B5EF4-FFF2-40B4-BE49-F238E27FC236}">
                      <a16:creationId xmlns:a16="http://schemas.microsoft.com/office/drawing/2014/main" id="{802DAC7A-9886-457D-9F3F-CB3455BCE226}"/>
                    </a:ext>
                  </a:extLst>
                </p:cNvPr>
                <p:cNvSpPr txBox="1"/>
                <p:nvPr/>
              </p:nvSpPr>
              <p:spPr>
                <a:xfrm>
                  <a:off x="4573287" y="2186848"/>
                  <a:ext cx="2015958" cy="830997"/>
                </a:xfrm>
                <a:prstGeom prst="rect">
                  <a:avLst/>
                </a:prstGeom>
                <a:noFill/>
              </p:spPr>
              <p:txBody>
                <a:bodyPr wrap="square" rtlCol="0">
                  <a:spAutoFit/>
                </a:bodyPr>
                <a:lstStyle/>
                <a:p>
                  <a:r>
                    <a:rPr kumimoji="1" lang="ja-JP" altLang="en-US" sz="800" dirty="0">
                      <a:latin typeface="BIZ UDPゴシック" panose="020B0400000000000000" pitchFamily="50" charset="-128"/>
                      <a:ea typeface="BIZ UDPゴシック" panose="020B0400000000000000" pitchFamily="50" charset="-128"/>
                    </a:rPr>
                    <a:t>①月・水曜日</a:t>
                  </a:r>
                  <a:r>
                    <a:rPr kumimoji="1" lang="en-US" altLang="ja-JP" sz="800" dirty="0">
                      <a:latin typeface="BIZ UDPゴシック" panose="020B0400000000000000" pitchFamily="50" charset="-128"/>
                      <a:ea typeface="BIZ UDPゴシック" panose="020B0400000000000000" pitchFamily="50" charset="-128"/>
                    </a:rPr>
                    <a:t>13</a:t>
                  </a:r>
                  <a:r>
                    <a:rPr kumimoji="1" lang="ja-JP" altLang="en-US" sz="800" dirty="0">
                      <a:latin typeface="BIZ UDPゴシック" panose="020B0400000000000000" pitchFamily="50" charset="-128"/>
                      <a:ea typeface="BIZ UDPゴシック" panose="020B0400000000000000" pitchFamily="50" charset="-128"/>
                    </a:rPr>
                    <a:t>時</a:t>
                  </a:r>
                  <a:r>
                    <a:rPr kumimoji="1" lang="en-US" altLang="ja-JP" sz="800" dirty="0">
                      <a:latin typeface="BIZ UDPゴシック" panose="020B0400000000000000" pitchFamily="50" charset="-128"/>
                      <a:ea typeface="BIZ UDPゴシック" panose="020B0400000000000000" pitchFamily="50" charset="-128"/>
                    </a:rPr>
                    <a:t>00</a:t>
                  </a:r>
                  <a:r>
                    <a:rPr kumimoji="1" lang="ja-JP" altLang="en-US" sz="800" dirty="0">
                      <a:latin typeface="BIZ UDPゴシック" panose="020B0400000000000000" pitchFamily="50" charset="-128"/>
                      <a:ea typeface="BIZ UDPゴシック" panose="020B0400000000000000" pitchFamily="50" charset="-128"/>
                    </a:rPr>
                    <a:t>分～</a:t>
                  </a:r>
                  <a:r>
                    <a:rPr kumimoji="1" lang="en-US" altLang="ja-JP" sz="800" dirty="0">
                      <a:latin typeface="BIZ UDPゴシック" panose="020B0400000000000000" pitchFamily="50" charset="-128"/>
                      <a:ea typeface="BIZ UDPゴシック" panose="020B0400000000000000" pitchFamily="50" charset="-128"/>
                    </a:rPr>
                    <a:t>16</a:t>
                  </a:r>
                  <a:r>
                    <a:rPr kumimoji="1" lang="ja-JP" altLang="en-US" sz="800" dirty="0">
                      <a:latin typeface="BIZ UDPゴシック" panose="020B0400000000000000" pitchFamily="50" charset="-128"/>
                      <a:ea typeface="BIZ UDPゴシック" panose="020B0400000000000000" pitchFamily="50" charset="-128"/>
                    </a:rPr>
                    <a:t>時</a:t>
                  </a:r>
                  <a:r>
                    <a:rPr kumimoji="1" lang="en-US" altLang="ja-JP" sz="800" dirty="0">
                      <a:latin typeface="BIZ UDPゴシック" panose="020B0400000000000000" pitchFamily="50" charset="-128"/>
                      <a:ea typeface="BIZ UDPゴシック" panose="020B0400000000000000" pitchFamily="50" charset="-128"/>
                    </a:rPr>
                    <a:t>00</a:t>
                  </a:r>
                  <a:r>
                    <a:rPr kumimoji="1" lang="ja-JP" altLang="en-US" sz="800" dirty="0">
                      <a:latin typeface="BIZ UDPゴシック" panose="020B0400000000000000" pitchFamily="50" charset="-128"/>
                      <a:ea typeface="BIZ UDPゴシック" panose="020B0400000000000000" pitchFamily="50" charset="-128"/>
                    </a:rPr>
                    <a:t>分</a:t>
                  </a:r>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②月・水曜日</a:t>
                  </a:r>
                  <a:r>
                    <a:rPr kumimoji="1" lang="en-US" altLang="ja-JP" sz="800" dirty="0">
                      <a:latin typeface="BIZ UDPゴシック" panose="020B0400000000000000" pitchFamily="50" charset="-128"/>
                      <a:ea typeface="BIZ UDPゴシック" panose="020B0400000000000000" pitchFamily="50" charset="-128"/>
                    </a:rPr>
                    <a:t>17</a:t>
                  </a:r>
                  <a:r>
                    <a:rPr kumimoji="1" lang="ja-JP" altLang="en-US" sz="800" dirty="0">
                      <a:latin typeface="BIZ UDPゴシック" panose="020B0400000000000000" pitchFamily="50" charset="-128"/>
                      <a:ea typeface="BIZ UDPゴシック" panose="020B0400000000000000" pitchFamily="50" charset="-128"/>
                    </a:rPr>
                    <a:t>時</a:t>
                  </a:r>
                  <a:r>
                    <a:rPr kumimoji="1" lang="en-US" altLang="ja-JP" sz="800" dirty="0">
                      <a:latin typeface="BIZ UDPゴシック" panose="020B0400000000000000" pitchFamily="50" charset="-128"/>
                      <a:ea typeface="BIZ UDPゴシック" panose="020B0400000000000000" pitchFamily="50" charset="-128"/>
                    </a:rPr>
                    <a:t>00</a:t>
                  </a:r>
                  <a:r>
                    <a:rPr kumimoji="1" lang="ja-JP" altLang="en-US" sz="800" dirty="0">
                      <a:latin typeface="BIZ UDPゴシック" panose="020B0400000000000000" pitchFamily="50" charset="-128"/>
                      <a:ea typeface="BIZ UDPゴシック" panose="020B0400000000000000" pitchFamily="50" charset="-128"/>
                    </a:rPr>
                    <a:t>分～</a:t>
                  </a:r>
                  <a:r>
                    <a:rPr kumimoji="1" lang="en-US" altLang="ja-JP" sz="800" dirty="0">
                      <a:latin typeface="BIZ UDPゴシック" panose="020B0400000000000000" pitchFamily="50" charset="-128"/>
                      <a:ea typeface="BIZ UDPゴシック" panose="020B0400000000000000" pitchFamily="50" charset="-128"/>
                    </a:rPr>
                    <a:t>19</a:t>
                  </a:r>
                  <a:r>
                    <a:rPr kumimoji="1" lang="ja-JP" altLang="en-US" sz="800" dirty="0">
                      <a:latin typeface="BIZ UDPゴシック" panose="020B0400000000000000" pitchFamily="50" charset="-128"/>
                      <a:ea typeface="BIZ UDPゴシック" panose="020B0400000000000000" pitchFamily="50" charset="-128"/>
                    </a:rPr>
                    <a:t>時</a:t>
                  </a: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分</a:t>
                  </a:r>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③火・木曜日</a:t>
                  </a:r>
                  <a:r>
                    <a:rPr kumimoji="1" lang="en-US" altLang="ja-JP" sz="800" dirty="0">
                      <a:latin typeface="BIZ UDPゴシック" panose="020B0400000000000000" pitchFamily="50" charset="-128"/>
                      <a:ea typeface="BIZ UDPゴシック" panose="020B0400000000000000" pitchFamily="50" charset="-128"/>
                    </a:rPr>
                    <a:t>13</a:t>
                  </a:r>
                  <a:r>
                    <a:rPr kumimoji="1" lang="ja-JP" altLang="en-US" sz="800" dirty="0">
                      <a:latin typeface="BIZ UDPゴシック" panose="020B0400000000000000" pitchFamily="50" charset="-128"/>
                      <a:ea typeface="BIZ UDPゴシック" panose="020B0400000000000000" pitchFamily="50" charset="-128"/>
                    </a:rPr>
                    <a:t>時</a:t>
                  </a: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分～</a:t>
                  </a:r>
                  <a:r>
                    <a:rPr kumimoji="1" lang="en-US" altLang="ja-JP" sz="800" dirty="0">
                      <a:latin typeface="BIZ UDPゴシック" panose="020B0400000000000000" pitchFamily="50" charset="-128"/>
                      <a:ea typeface="BIZ UDPゴシック" panose="020B0400000000000000" pitchFamily="50" charset="-128"/>
                    </a:rPr>
                    <a:t>16</a:t>
                  </a:r>
                  <a:r>
                    <a:rPr kumimoji="1" lang="ja-JP" altLang="en-US" sz="800" dirty="0">
                      <a:latin typeface="BIZ UDPゴシック" panose="020B0400000000000000" pitchFamily="50" charset="-128"/>
                      <a:ea typeface="BIZ UDPゴシック" panose="020B0400000000000000" pitchFamily="50" charset="-128"/>
                    </a:rPr>
                    <a:t>時</a:t>
                  </a:r>
                  <a:r>
                    <a:rPr kumimoji="1" lang="en-US" altLang="ja-JP" sz="800" dirty="0">
                      <a:latin typeface="BIZ UDPゴシック" panose="020B0400000000000000" pitchFamily="50" charset="-128"/>
                      <a:ea typeface="BIZ UDPゴシック" panose="020B0400000000000000" pitchFamily="50" charset="-128"/>
                    </a:rPr>
                    <a:t>00</a:t>
                  </a:r>
                  <a:r>
                    <a:rPr kumimoji="1" lang="ja-JP" altLang="en-US" sz="800" dirty="0">
                      <a:latin typeface="BIZ UDPゴシック" panose="020B0400000000000000" pitchFamily="50" charset="-128"/>
                      <a:ea typeface="BIZ UDPゴシック" panose="020B0400000000000000" pitchFamily="50" charset="-128"/>
                    </a:rPr>
                    <a:t>分</a:t>
                  </a:r>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④火・木曜日</a:t>
                  </a:r>
                  <a:r>
                    <a:rPr kumimoji="1" lang="en-US" altLang="ja-JP" sz="800" dirty="0">
                      <a:latin typeface="BIZ UDPゴシック" panose="020B0400000000000000" pitchFamily="50" charset="-128"/>
                      <a:ea typeface="BIZ UDPゴシック" panose="020B0400000000000000" pitchFamily="50" charset="-128"/>
                    </a:rPr>
                    <a:t>17</a:t>
                  </a:r>
                  <a:r>
                    <a:rPr kumimoji="1" lang="ja-JP" altLang="en-US" sz="800" dirty="0">
                      <a:latin typeface="BIZ UDPゴシック" panose="020B0400000000000000" pitchFamily="50" charset="-128"/>
                      <a:ea typeface="BIZ UDPゴシック" panose="020B0400000000000000" pitchFamily="50" charset="-128"/>
                    </a:rPr>
                    <a:t>時</a:t>
                  </a:r>
                  <a:r>
                    <a:rPr kumimoji="1" lang="en-US" altLang="ja-JP" sz="800" dirty="0">
                      <a:latin typeface="BIZ UDPゴシック" panose="020B0400000000000000" pitchFamily="50" charset="-128"/>
                      <a:ea typeface="BIZ UDPゴシック" panose="020B0400000000000000" pitchFamily="50" charset="-128"/>
                    </a:rPr>
                    <a:t>00</a:t>
                  </a:r>
                  <a:r>
                    <a:rPr kumimoji="1" lang="ja-JP" altLang="en-US" sz="800" dirty="0">
                      <a:latin typeface="BIZ UDPゴシック" panose="020B0400000000000000" pitchFamily="50" charset="-128"/>
                      <a:ea typeface="BIZ UDPゴシック" panose="020B0400000000000000" pitchFamily="50" charset="-128"/>
                    </a:rPr>
                    <a:t>分～</a:t>
                  </a:r>
                  <a:r>
                    <a:rPr kumimoji="1" lang="en-US" altLang="ja-JP" sz="800" dirty="0">
                      <a:latin typeface="BIZ UDPゴシック" panose="020B0400000000000000" pitchFamily="50" charset="-128"/>
                      <a:ea typeface="BIZ UDPゴシック" panose="020B0400000000000000" pitchFamily="50" charset="-128"/>
                    </a:rPr>
                    <a:t>19</a:t>
                  </a:r>
                  <a:r>
                    <a:rPr kumimoji="1" lang="ja-JP" altLang="en-US" sz="800" dirty="0">
                      <a:latin typeface="BIZ UDPゴシック" panose="020B0400000000000000" pitchFamily="50" charset="-128"/>
                      <a:ea typeface="BIZ UDPゴシック" panose="020B0400000000000000" pitchFamily="50" charset="-128"/>
                    </a:rPr>
                    <a:t>時</a:t>
                  </a:r>
                  <a:r>
                    <a:rPr kumimoji="1" lang="en-US" altLang="ja-JP" sz="800" dirty="0">
                      <a:latin typeface="BIZ UDPゴシック" panose="020B0400000000000000" pitchFamily="50" charset="-128"/>
                      <a:ea typeface="BIZ UDPゴシック" panose="020B0400000000000000" pitchFamily="50" charset="-128"/>
                    </a:rPr>
                    <a:t>30</a:t>
                  </a:r>
                  <a:r>
                    <a:rPr kumimoji="1" lang="ja-JP" altLang="en-US" sz="800" dirty="0">
                      <a:latin typeface="BIZ UDPゴシック" panose="020B0400000000000000" pitchFamily="50" charset="-128"/>
                      <a:ea typeface="BIZ UDPゴシック" panose="020B0400000000000000" pitchFamily="50" charset="-128"/>
                    </a:rPr>
                    <a:t>分</a:t>
                  </a:r>
                  <a:endParaRPr kumimoji="1" lang="en-US" altLang="ja-JP" sz="800" dirty="0">
                    <a:latin typeface="BIZ UDPゴシック" panose="020B0400000000000000" pitchFamily="50" charset="-128"/>
                    <a:ea typeface="BIZ UDPゴシック" panose="020B0400000000000000" pitchFamily="50" charset="-128"/>
                  </a:endParaRPr>
                </a:p>
                <a:p>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①～④のいずれか　他平日はオンライン自習室を開設（任意希望者が参加）</a:t>
                  </a:r>
                </a:p>
              </p:txBody>
            </p:sp>
            <p:sp>
              <p:nvSpPr>
                <p:cNvPr id="259" name="四角形: 角を丸くする 258">
                  <a:extLst>
                    <a:ext uri="{FF2B5EF4-FFF2-40B4-BE49-F238E27FC236}">
                      <a16:creationId xmlns:a16="http://schemas.microsoft.com/office/drawing/2014/main" id="{2760111A-3813-4E56-9C1C-AF3E06DE39B3}"/>
                    </a:ext>
                  </a:extLst>
                </p:cNvPr>
                <p:cNvSpPr/>
                <p:nvPr/>
              </p:nvSpPr>
              <p:spPr>
                <a:xfrm>
                  <a:off x="387802" y="276047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60" name="テキスト ボックス 259">
                  <a:extLst>
                    <a:ext uri="{FF2B5EF4-FFF2-40B4-BE49-F238E27FC236}">
                      <a16:creationId xmlns:a16="http://schemas.microsoft.com/office/drawing/2014/main" id="{85216005-C06A-4266-8C46-8B7A13ACE7DF}"/>
                    </a:ext>
                  </a:extLst>
                </p:cNvPr>
                <p:cNvSpPr txBox="1"/>
                <p:nvPr/>
              </p:nvSpPr>
              <p:spPr>
                <a:xfrm>
                  <a:off x="1137705" y="2654387"/>
                  <a:ext cx="5508762" cy="900246"/>
                </a:xfrm>
                <a:prstGeom prst="rect">
                  <a:avLst/>
                </a:prstGeom>
                <a:noFill/>
              </p:spPr>
              <p:txBody>
                <a:bodyPr wrap="square" rtlCol="0">
                  <a:spAutoFit/>
                </a:bodyPr>
                <a:lstStyle/>
                <a:p>
                  <a:r>
                    <a:rPr kumimoji="1" lang="en-US" altLang="ja-JP" sz="1050" dirty="0">
                      <a:latin typeface="BIZ UDPゴシック" panose="020B0400000000000000" pitchFamily="50" charset="-128"/>
                      <a:ea typeface="BIZ UDPゴシック" panose="020B0400000000000000" pitchFamily="50" charset="-128"/>
                    </a:rPr>
                    <a:t>※</a:t>
                  </a:r>
                  <a:r>
                    <a:rPr kumimoji="1" lang="ja-JP" altLang="en-US" sz="1050" dirty="0">
                      <a:latin typeface="BIZ UDPゴシック" panose="020B0400000000000000" pitchFamily="50" charset="-128"/>
                      <a:ea typeface="BIZ UDPゴシック" panose="020B0400000000000000" pitchFamily="50" charset="-128"/>
                    </a:rPr>
                    <a:t>上記　社会体験～宿泊体験に任意参加</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　（体験により追加費用・抽選による参加者選出の場合あり）</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N</a:t>
                  </a:r>
                  <a:r>
                    <a:rPr kumimoji="1" lang="ja-JP" altLang="en-US" sz="1050" dirty="0">
                      <a:latin typeface="BIZ UDPゴシック" panose="020B0400000000000000" pitchFamily="50" charset="-128"/>
                      <a:ea typeface="BIZ UDPゴシック" panose="020B0400000000000000" pitchFamily="50" charset="-128"/>
                    </a:rPr>
                    <a:t>高グループと連携した部活動</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・訪問ではなく保護者会を年２回実施</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Zoom</a:t>
                  </a:r>
                  <a:r>
                    <a:rPr kumimoji="1" lang="ja-JP" altLang="en-US" sz="1050" dirty="0">
                      <a:latin typeface="BIZ UDPゴシック" panose="020B0400000000000000" pitchFamily="50" charset="-128"/>
                      <a:ea typeface="BIZ UDPゴシック" panose="020B0400000000000000" pitchFamily="50" charset="-128"/>
                    </a:rPr>
                    <a:t>を活用した三者面談や保護者会の実施）</a:t>
                  </a:r>
                </a:p>
              </p:txBody>
            </p:sp>
            <p:grpSp>
              <p:nvGrpSpPr>
                <p:cNvPr id="261" name="グループ化 260">
                  <a:extLst>
                    <a:ext uri="{FF2B5EF4-FFF2-40B4-BE49-F238E27FC236}">
                      <a16:creationId xmlns:a16="http://schemas.microsoft.com/office/drawing/2014/main" id="{CFAA6A5C-9182-4AFB-B5DF-7E51C034814B}"/>
                    </a:ext>
                  </a:extLst>
                </p:cNvPr>
                <p:cNvGrpSpPr/>
                <p:nvPr/>
              </p:nvGrpSpPr>
              <p:grpSpPr>
                <a:xfrm>
                  <a:off x="883029" y="835007"/>
                  <a:ext cx="3629664" cy="239644"/>
                  <a:chOff x="883029" y="865610"/>
                  <a:chExt cx="3629664" cy="239644"/>
                </a:xfrm>
              </p:grpSpPr>
              <p:sp>
                <p:nvSpPr>
                  <p:cNvPr id="262" name="四角形: 角を丸くする 261">
                    <a:extLst>
                      <a:ext uri="{FF2B5EF4-FFF2-40B4-BE49-F238E27FC236}">
                        <a16:creationId xmlns:a16="http://schemas.microsoft.com/office/drawing/2014/main" id="{7D0BFF39-F19A-4C0E-9CEF-7219F04D253D}"/>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263" name="四角形: 角を丸くする 262">
                    <a:extLst>
                      <a:ext uri="{FF2B5EF4-FFF2-40B4-BE49-F238E27FC236}">
                        <a16:creationId xmlns:a16="http://schemas.microsoft.com/office/drawing/2014/main" id="{3AAA08F9-DE71-4A72-89B8-C5E3736A6044}"/>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264" name="四角形: 角を丸くする 263">
                    <a:extLst>
                      <a:ext uri="{FF2B5EF4-FFF2-40B4-BE49-F238E27FC236}">
                        <a16:creationId xmlns:a16="http://schemas.microsoft.com/office/drawing/2014/main" id="{EA63AD2D-21FA-47D0-9E74-289759D1272C}"/>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265" name="四角形: 角を丸くする 264">
                    <a:extLst>
                      <a:ext uri="{FF2B5EF4-FFF2-40B4-BE49-F238E27FC236}">
                        <a16:creationId xmlns:a16="http://schemas.microsoft.com/office/drawing/2014/main" id="{EF70BEDD-6901-4FAD-866A-2B320C874F82}"/>
                      </a:ext>
                    </a:extLst>
                  </p:cNvPr>
                  <p:cNvSpPr/>
                  <p:nvPr/>
                </p:nvSpPr>
                <p:spPr>
                  <a:xfrm>
                    <a:off x="3632236" y="865610"/>
                    <a:ext cx="880457" cy="234780"/>
                  </a:xfrm>
                  <a:prstGeom prst="roundRect">
                    <a:avLst>
                      <a:gd name="adj" fmla="val 50000"/>
                    </a:avLst>
                  </a:prstGeom>
                  <a:solidFill>
                    <a:srgbClr val="CC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訪問支援</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grpSp>
          </p:grpSp>
          <p:pic>
            <p:nvPicPr>
              <p:cNvPr id="240" name="図 239">
                <a:extLst>
                  <a:ext uri="{FF2B5EF4-FFF2-40B4-BE49-F238E27FC236}">
                    <a16:creationId xmlns:a16="http://schemas.microsoft.com/office/drawing/2014/main" id="{A6789C44-E021-431D-9B3A-A913300C5D0C}"/>
                  </a:ext>
                </a:extLst>
              </p:cNvPr>
              <p:cNvPicPr>
                <a:picLocks noChangeAspect="1"/>
              </p:cNvPicPr>
              <p:nvPr/>
            </p:nvPicPr>
            <p:blipFill>
              <a:blip r:embed="rId4"/>
              <a:stretch>
                <a:fillRect/>
              </a:stretch>
            </p:blipFill>
            <p:spPr>
              <a:xfrm>
                <a:off x="5737896" y="225278"/>
                <a:ext cx="628501" cy="628501"/>
              </a:xfrm>
              <a:prstGeom prst="rect">
                <a:avLst/>
              </a:prstGeom>
              <a:ln>
                <a:solidFill>
                  <a:schemeClr val="tx1"/>
                </a:solidFill>
              </a:ln>
            </p:spPr>
          </p:pic>
        </p:grpSp>
        <p:sp>
          <p:nvSpPr>
            <p:cNvPr id="237" name="テキスト ボックス 236">
              <a:extLst>
                <a:ext uri="{FF2B5EF4-FFF2-40B4-BE49-F238E27FC236}">
                  <a16:creationId xmlns:a16="http://schemas.microsoft.com/office/drawing/2014/main" id="{0E4E503A-1731-4279-939A-07D73EDDAA5C}"/>
                </a:ext>
              </a:extLst>
            </p:cNvPr>
            <p:cNvSpPr txBox="1"/>
            <p:nvPr/>
          </p:nvSpPr>
          <p:spPr>
            <a:xfrm>
              <a:off x="4483025" y="1184411"/>
              <a:ext cx="3579540" cy="430887"/>
            </a:xfrm>
            <a:prstGeom prst="rect">
              <a:avLst/>
            </a:prstGeom>
            <a:noFill/>
          </p:spPr>
          <p:txBody>
            <a:bodyPr wrap="square">
              <a:spAutoFit/>
            </a:bodyPr>
            <a:lstStyle/>
            <a:p>
              <a:r>
                <a:rPr lang="en-US" altLang="ja-JP" sz="1050" dirty="0">
                  <a:latin typeface="BIZ UDPゴシック" panose="020B0400000000000000" pitchFamily="50" charset="-128"/>
                  <a:ea typeface="BIZ UDPゴシック" panose="020B0400000000000000" pitchFamily="50" charset="-128"/>
                </a:rPr>
                <a:t>N</a:t>
              </a:r>
              <a:r>
                <a:rPr lang="ja-JP" altLang="en-US" sz="1050" dirty="0">
                  <a:latin typeface="BIZ UDPゴシック" panose="020B0400000000000000" pitchFamily="50" charset="-128"/>
                  <a:ea typeface="BIZ UDPゴシック" panose="020B0400000000000000" pitchFamily="50" charset="-128"/>
                </a:rPr>
                <a:t>中等部名誉スクールプレジデント</a:t>
              </a:r>
            </a:p>
            <a:p>
              <a:r>
                <a:rPr lang="ja-JP" altLang="en-US" sz="1050" dirty="0">
                  <a:latin typeface="BIZ UDPゴシック" panose="020B0400000000000000" pitchFamily="50" charset="-128"/>
                  <a:ea typeface="BIZ UDPゴシック" panose="020B0400000000000000" pitchFamily="50" charset="-128"/>
                </a:rPr>
                <a:t>奥平 博一</a:t>
              </a:r>
            </a:p>
          </p:txBody>
        </p:sp>
        <p:sp>
          <p:nvSpPr>
            <p:cNvPr id="238" name="テキスト ボックス 237">
              <a:extLst>
                <a:ext uri="{FF2B5EF4-FFF2-40B4-BE49-F238E27FC236}">
                  <a16:creationId xmlns:a16="http://schemas.microsoft.com/office/drawing/2014/main" id="{4236CD13-B7B8-4754-B974-23015A00CAA2}"/>
                </a:ext>
              </a:extLst>
            </p:cNvPr>
            <p:cNvSpPr txBox="1"/>
            <p:nvPr/>
          </p:nvSpPr>
          <p:spPr>
            <a:xfrm>
              <a:off x="1033854" y="1500364"/>
              <a:ext cx="4092496" cy="230832"/>
            </a:xfrm>
            <a:prstGeom prst="rect">
              <a:avLst/>
            </a:prstGeom>
            <a:noFill/>
          </p:spPr>
          <p:txBody>
            <a:bodyPr wrap="square">
              <a:spAutoFit/>
            </a:bodyPr>
            <a:lstStyle/>
            <a:p>
              <a:endParaRPr lang="ja-JP" altLang="en-US" sz="900" dirty="0">
                <a:latin typeface="BIZ UDPゴシック" panose="020B0400000000000000" pitchFamily="50" charset="-128"/>
                <a:ea typeface="BIZ UDPゴシック" panose="020B0400000000000000" pitchFamily="50" charset="-128"/>
              </a:endParaRPr>
            </a:p>
          </p:txBody>
        </p:sp>
      </p:grpSp>
      <p:sp>
        <p:nvSpPr>
          <p:cNvPr id="268" name="テキスト ボックス 267">
            <a:extLst>
              <a:ext uri="{FF2B5EF4-FFF2-40B4-BE49-F238E27FC236}">
                <a16:creationId xmlns:a16="http://schemas.microsoft.com/office/drawing/2014/main" id="{C87568D0-C6E9-4C04-A980-114D744B04AC}"/>
              </a:ext>
            </a:extLst>
          </p:cNvPr>
          <p:cNvSpPr txBox="1"/>
          <p:nvPr/>
        </p:nvSpPr>
        <p:spPr>
          <a:xfrm>
            <a:off x="1104790" y="8101239"/>
            <a:ext cx="2663753" cy="769441"/>
          </a:xfrm>
          <a:prstGeom prst="rect">
            <a:avLst/>
          </a:prstGeom>
          <a:noFill/>
        </p:spPr>
        <p:txBody>
          <a:bodyPr wrap="square">
            <a:spAutoFit/>
          </a:bodyPr>
          <a:lstStyle/>
          <a:p>
            <a:r>
              <a:rPr lang="ja-JP" altLang="en-US" sz="1100" dirty="0">
                <a:latin typeface="BIZ UDPゴシック" panose="020B0400000000000000" pitchFamily="50" charset="-128"/>
                <a:ea typeface="BIZ UDPゴシック" panose="020B0400000000000000" pitchFamily="50" charset="-128"/>
              </a:rPr>
              <a:t>入学金：</a:t>
            </a:r>
            <a:r>
              <a:rPr lang="en-US" altLang="ja-JP" sz="1100" dirty="0">
                <a:latin typeface="BIZ UDPゴシック" panose="020B0400000000000000" pitchFamily="50" charset="-128"/>
                <a:ea typeface="BIZ UDPゴシック" panose="020B0400000000000000" pitchFamily="50" charset="-128"/>
              </a:rPr>
              <a:t>22,000</a:t>
            </a:r>
            <a:r>
              <a:rPr lang="ja-JP" altLang="en-US" sz="1100" dirty="0">
                <a:latin typeface="BIZ UDPゴシック" panose="020B0400000000000000" pitchFamily="50" charset="-128"/>
                <a:ea typeface="BIZ UDPゴシック" panose="020B0400000000000000" pitchFamily="50" charset="-128"/>
              </a:rPr>
              <a:t>円（税込）</a:t>
            </a:r>
            <a:endParaRPr lang="en-US" altLang="ja-JP" sz="1100" dirty="0">
              <a:latin typeface="BIZ UDPゴシック" panose="020B0400000000000000" pitchFamily="50" charset="-128"/>
              <a:ea typeface="BIZ UDPゴシック" panose="020B0400000000000000" pitchFamily="50" charset="-128"/>
            </a:endParaRPr>
          </a:p>
          <a:p>
            <a:r>
              <a:rPr lang="ja-JP" altLang="en-US" sz="1100" dirty="0">
                <a:latin typeface="BIZ UDPゴシック" panose="020B0400000000000000" pitchFamily="50" charset="-128"/>
                <a:ea typeface="BIZ UDPゴシック" panose="020B0400000000000000" pitchFamily="50" charset="-128"/>
              </a:rPr>
              <a:t>学費：</a:t>
            </a:r>
            <a:r>
              <a:rPr lang="en-US" altLang="ja-JP" sz="1100" dirty="0">
                <a:latin typeface="BIZ UDPゴシック" panose="020B0400000000000000" pitchFamily="50" charset="-128"/>
                <a:ea typeface="BIZ UDPゴシック" panose="020B0400000000000000" pitchFamily="50" charset="-128"/>
              </a:rPr>
              <a:t>40,700</a:t>
            </a:r>
            <a:r>
              <a:rPr lang="ja-JP" altLang="en-US" sz="1100" dirty="0">
                <a:latin typeface="BIZ UDPゴシック" panose="020B0400000000000000" pitchFamily="50" charset="-128"/>
                <a:ea typeface="BIZ UDPゴシック" panose="020B0400000000000000" pitchFamily="50" charset="-128"/>
              </a:rPr>
              <a:t>円（税込）</a:t>
            </a:r>
            <a:r>
              <a:rPr lang="en-US" altLang="ja-JP" sz="1100" dirty="0">
                <a:latin typeface="BIZ UDPゴシック" panose="020B0400000000000000" pitchFamily="50" charset="-128"/>
                <a:ea typeface="BIZ UDPゴシック" panose="020B0400000000000000" pitchFamily="50" charset="-128"/>
              </a:rPr>
              <a:t>/</a:t>
            </a:r>
            <a:r>
              <a:rPr lang="ja-JP" altLang="en-US" sz="1100" dirty="0">
                <a:latin typeface="BIZ UDPゴシック" panose="020B0400000000000000" pitchFamily="50" charset="-128"/>
                <a:ea typeface="BIZ UDPゴシック" panose="020B0400000000000000" pitchFamily="50" charset="-128"/>
              </a:rPr>
              <a:t>期</a:t>
            </a:r>
          </a:p>
          <a:p>
            <a:r>
              <a:rPr lang="en-US" altLang="ja-JP" sz="1100" dirty="0">
                <a:latin typeface="BIZ UDPゴシック" panose="020B0400000000000000" pitchFamily="50" charset="-128"/>
                <a:ea typeface="BIZ UDPゴシック" panose="020B0400000000000000" pitchFamily="50" charset="-128"/>
              </a:rPr>
              <a:t>※N</a:t>
            </a:r>
            <a:r>
              <a:rPr lang="ja-JP" altLang="en-US" sz="1100" dirty="0">
                <a:latin typeface="BIZ UDPゴシック" panose="020B0400000000000000" pitchFamily="50" charset="-128"/>
                <a:ea typeface="BIZ UDPゴシック" panose="020B0400000000000000" pitchFamily="50" charset="-128"/>
              </a:rPr>
              <a:t>中等部では</a:t>
            </a:r>
            <a:r>
              <a:rPr lang="en-US" altLang="ja-JP" sz="1100" dirty="0">
                <a:latin typeface="BIZ UDPゴシック" panose="020B0400000000000000" pitchFamily="50" charset="-128"/>
                <a:ea typeface="BIZ UDPゴシック" panose="020B0400000000000000" pitchFamily="50" charset="-128"/>
              </a:rPr>
              <a:t>1</a:t>
            </a:r>
            <a:r>
              <a:rPr lang="ja-JP" altLang="en-US" sz="1100" dirty="0">
                <a:latin typeface="BIZ UDPゴシック" panose="020B0400000000000000" pitchFamily="50" charset="-128"/>
                <a:ea typeface="BIZ UDPゴシック" panose="020B0400000000000000" pitchFamily="50" charset="-128"/>
              </a:rPr>
              <a:t>年間の開校日を</a:t>
            </a:r>
            <a:endParaRPr lang="en-US" altLang="ja-JP" sz="1100" dirty="0">
              <a:latin typeface="BIZ UDPゴシック" panose="020B0400000000000000" pitchFamily="50" charset="-128"/>
              <a:ea typeface="BIZ UDPゴシック" panose="020B0400000000000000" pitchFamily="50" charset="-128"/>
            </a:endParaRPr>
          </a:p>
          <a:p>
            <a:r>
              <a:rPr lang="en-US" altLang="ja-JP" sz="1100" dirty="0">
                <a:latin typeface="BIZ UDPゴシック" panose="020B0400000000000000" pitchFamily="50" charset="-128"/>
                <a:ea typeface="BIZ UDPゴシック" panose="020B0400000000000000" pitchFamily="50" charset="-128"/>
              </a:rPr>
              <a:t>12</a:t>
            </a:r>
            <a:r>
              <a:rPr lang="ja-JP" altLang="en-US" sz="1100" dirty="0">
                <a:latin typeface="BIZ UDPゴシック" panose="020B0400000000000000" pitchFamily="50" charset="-128"/>
                <a:ea typeface="BIZ UDPゴシック" panose="020B0400000000000000" pitchFamily="50" charset="-128"/>
              </a:rPr>
              <a:t>分割した</a:t>
            </a:r>
            <a:r>
              <a:rPr lang="en-US" altLang="ja-JP" sz="1100" dirty="0">
                <a:latin typeface="BIZ UDPゴシック" panose="020B0400000000000000" pitchFamily="50" charset="-128"/>
                <a:ea typeface="BIZ UDPゴシック" panose="020B0400000000000000" pitchFamily="50" charset="-128"/>
              </a:rPr>
              <a:t>12</a:t>
            </a:r>
            <a:r>
              <a:rPr lang="ja-JP" altLang="en-US" sz="1100" dirty="0">
                <a:latin typeface="BIZ UDPゴシック" panose="020B0400000000000000" pitchFamily="50" charset="-128"/>
                <a:ea typeface="BIZ UDPゴシック" panose="020B0400000000000000" pitchFamily="50" charset="-128"/>
              </a:rPr>
              <a:t>期制を導入しています</a:t>
            </a:r>
          </a:p>
        </p:txBody>
      </p:sp>
      <p:grpSp>
        <p:nvGrpSpPr>
          <p:cNvPr id="100" name="グループ化 99">
            <a:extLst>
              <a:ext uri="{FF2B5EF4-FFF2-40B4-BE49-F238E27FC236}">
                <a16:creationId xmlns:a16="http://schemas.microsoft.com/office/drawing/2014/main" id="{CD815C94-58CC-454D-9759-841036359897}"/>
              </a:ext>
            </a:extLst>
          </p:cNvPr>
          <p:cNvGrpSpPr/>
          <p:nvPr/>
        </p:nvGrpSpPr>
        <p:grpSpPr>
          <a:xfrm>
            <a:off x="107319" y="6759713"/>
            <a:ext cx="538960" cy="276999"/>
            <a:chOff x="57698" y="8116411"/>
            <a:chExt cx="538960" cy="276999"/>
          </a:xfrm>
        </p:grpSpPr>
        <p:sp>
          <p:nvSpPr>
            <p:cNvPr id="135" name="テキスト ボックス 134">
              <a:extLst>
                <a:ext uri="{FF2B5EF4-FFF2-40B4-BE49-F238E27FC236}">
                  <a16:creationId xmlns:a16="http://schemas.microsoft.com/office/drawing/2014/main" id="{49FAF865-8EF9-40A3-86EC-CF1EBF44E576}"/>
                </a:ext>
              </a:extLst>
            </p:cNvPr>
            <p:cNvSpPr txBox="1"/>
            <p:nvPr/>
          </p:nvSpPr>
          <p:spPr>
            <a:xfrm>
              <a:off x="57698" y="8116411"/>
              <a:ext cx="538960" cy="276999"/>
            </a:xfrm>
            <a:prstGeom prst="rect">
              <a:avLst/>
            </a:prstGeom>
            <a:noFill/>
          </p:spPr>
          <p:txBody>
            <a:bodyPr wrap="square" rtlCol="0">
              <a:spAutoFit/>
            </a:bodyPr>
            <a:lstStyle/>
            <a:p>
              <a:r>
                <a:rPr lang="en-US" altLang="ja-JP" sz="1200" b="1" spc="-150" dirty="0">
                  <a:effectLst/>
                  <a:latin typeface="BIZ UDPゴシック" panose="020B0400000000000000" pitchFamily="50" charset="-128"/>
                  <a:cs typeface="Times New Roman" panose="02020603050405020304" pitchFamily="18" charset="0"/>
                </a:rPr>
                <a:t>51</a:t>
              </a:r>
              <a:endParaRPr kumimoji="1" lang="ja-JP" altLang="en-US" sz="1200" b="1" spc="-150" dirty="0"/>
            </a:p>
          </p:txBody>
        </p:sp>
        <p:sp>
          <p:nvSpPr>
            <p:cNvPr id="138" name="楕円 137">
              <a:extLst>
                <a:ext uri="{FF2B5EF4-FFF2-40B4-BE49-F238E27FC236}">
                  <a16:creationId xmlns:a16="http://schemas.microsoft.com/office/drawing/2014/main" id="{2D5E7226-DD5D-4712-9D92-4C2DC630E8D8}"/>
                </a:ext>
              </a:extLst>
            </p:cNvPr>
            <p:cNvSpPr/>
            <p:nvPr/>
          </p:nvSpPr>
          <p:spPr>
            <a:xfrm>
              <a:off x="125348" y="8124297"/>
              <a:ext cx="244131" cy="242801"/>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p>
          </p:txBody>
        </p:sp>
      </p:grpSp>
    </p:spTree>
    <p:extLst>
      <p:ext uri="{BB962C8B-B14F-4D97-AF65-F5344CB8AC3E}">
        <p14:creationId xmlns:p14="http://schemas.microsoft.com/office/powerpoint/2010/main" val="187789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グループ化 70">
            <a:extLst>
              <a:ext uri="{FF2B5EF4-FFF2-40B4-BE49-F238E27FC236}">
                <a16:creationId xmlns:a16="http://schemas.microsoft.com/office/drawing/2014/main" id="{93D30FF5-BD28-4B01-AC39-1FBCA15204C3}"/>
              </a:ext>
            </a:extLst>
          </p:cNvPr>
          <p:cNvGrpSpPr/>
          <p:nvPr/>
        </p:nvGrpSpPr>
        <p:grpSpPr>
          <a:xfrm>
            <a:off x="74428" y="95770"/>
            <a:ext cx="6780775" cy="3163415"/>
            <a:chOff x="300789" y="369635"/>
            <a:chExt cx="6560006" cy="3163415"/>
          </a:xfrm>
        </p:grpSpPr>
        <p:grpSp>
          <p:nvGrpSpPr>
            <p:cNvPr id="41" name="グループ化 40">
              <a:extLst>
                <a:ext uri="{FF2B5EF4-FFF2-40B4-BE49-F238E27FC236}">
                  <a16:creationId xmlns:a16="http://schemas.microsoft.com/office/drawing/2014/main" id="{D0447D49-A98D-4753-BE7A-240BBB039B49}"/>
                </a:ext>
              </a:extLst>
            </p:cNvPr>
            <p:cNvGrpSpPr/>
            <p:nvPr/>
          </p:nvGrpSpPr>
          <p:grpSpPr>
            <a:xfrm>
              <a:off x="300791" y="369635"/>
              <a:ext cx="6560004" cy="3163415"/>
              <a:chOff x="300791" y="369635"/>
              <a:chExt cx="6560004" cy="3163415"/>
            </a:xfrm>
          </p:grpSpPr>
          <p:grpSp>
            <p:nvGrpSpPr>
              <p:cNvPr id="13" name="グループ化 12">
                <a:extLst>
                  <a:ext uri="{FF2B5EF4-FFF2-40B4-BE49-F238E27FC236}">
                    <a16:creationId xmlns:a16="http://schemas.microsoft.com/office/drawing/2014/main" id="{5688849B-8C13-435B-B1FD-9A5A1685363C}"/>
                  </a:ext>
                </a:extLst>
              </p:cNvPr>
              <p:cNvGrpSpPr/>
              <p:nvPr/>
            </p:nvGrpSpPr>
            <p:grpSpPr>
              <a:xfrm>
                <a:off x="300791" y="401050"/>
                <a:ext cx="6490704" cy="3132000"/>
                <a:chOff x="332875" y="2462462"/>
                <a:chExt cx="6085551" cy="2952976"/>
              </a:xfrm>
            </p:grpSpPr>
            <p:sp>
              <p:nvSpPr>
                <p:cNvPr id="11" name="四角形: 角を丸くする 10">
                  <a:extLst>
                    <a:ext uri="{FF2B5EF4-FFF2-40B4-BE49-F238E27FC236}">
                      <a16:creationId xmlns:a16="http://schemas.microsoft.com/office/drawing/2014/main" id="{AA68AE01-B699-4620-B57C-9A3E29187DDF}"/>
                    </a:ext>
                  </a:extLst>
                </p:cNvPr>
                <p:cNvSpPr/>
                <p:nvPr/>
              </p:nvSpPr>
              <p:spPr>
                <a:xfrm>
                  <a:off x="332875" y="2462462"/>
                  <a:ext cx="6085551" cy="2952976"/>
                </a:xfrm>
                <a:prstGeom prst="roundRect">
                  <a:avLst>
                    <a:gd name="adj" fmla="val 42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D030DFBE-7995-4A4A-885C-892B2D95D868}"/>
                    </a:ext>
                  </a:extLst>
                </p:cNvPr>
                <p:cNvSpPr/>
                <p:nvPr/>
              </p:nvSpPr>
              <p:spPr>
                <a:xfrm rot="5400000">
                  <a:off x="294859" y="2500482"/>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5" name="テキスト ボックス 14">
                <a:extLst>
                  <a:ext uri="{FF2B5EF4-FFF2-40B4-BE49-F238E27FC236}">
                    <a16:creationId xmlns:a16="http://schemas.microsoft.com/office/drawing/2014/main" id="{D747B0E7-4170-4B04-B203-A8BE09A8765E}"/>
                  </a:ext>
                </a:extLst>
              </p:cNvPr>
              <p:cNvSpPr txBox="1"/>
              <p:nvPr/>
            </p:nvSpPr>
            <p:spPr>
              <a:xfrm>
                <a:off x="874970" y="369635"/>
                <a:ext cx="3690257" cy="492443"/>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特定非営利活動法人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志塾フリースクール　クロッキオ教室</a:t>
                </a:r>
              </a:p>
            </p:txBody>
          </p:sp>
          <p:sp>
            <p:nvSpPr>
              <p:cNvPr id="16" name="四角形: 角を丸くする 15">
                <a:extLst>
                  <a:ext uri="{FF2B5EF4-FFF2-40B4-BE49-F238E27FC236}">
                    <a16:creationId xmlns:a16="http://schemas.microsoft.com/office/drawing/2014/main" id="{4397BC01-1FD2-41C3-9831-795D4665AEE3}"/>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7" name="テキスト ボックス 16">
                <a:extLst>
                  <a:ext uri="{FF2B5EF4-FFF2-40B4-BE49-F238E27FC236}">
                    <a16:creationId xmlns:a16="http://schemas.microsoft.com/office/drawing/2014/main" id="{5D0D237B-3B7C-47A2-A546-4353F2F22442}"/>
                  </a:ext>
                </a:extLst>
              </p:cNvPr>
              <p:cNvSpPr txBox="1"/>
              <p:nvPr/>
            </p:nvSpPr>
            <p:spPr>
              <a:xfrm>
                <a:off x="1234094" y="1157189"/>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大阪市旭区高殿</a:t>
                </a:r>
                <a:r>
                  <a:rPr kumimoji="1" lang="en-US" altLang="ja-JP" sz="1100" dirty="0">
                    <a:latin typeface="BIZ UDPゴシック" panose="020B0400000000000000" pitchFamily="50" charset="-128"/>
                    <a:ea typeface="BIZ UDPゴシック" panose="020B0400000000000000" pitchFamily="50" charset="-128"/>
                  </a:rPr>
                  <a:t>7-18-7</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7313BD9B-ECDF-4D38-B441-47DDDBFEDF44}"/>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9" name="テキスト ボックス 18">
                <a:extLst>
                  <a:ext uri="{FF2B5EF4-FFF2-40B4-BE49-F238E27FC236}">
                    <a16:creationId xmlns:a16="http://schemas.microsoft.com/office/drawing/2014/main" id="{61C48864-0C5B-41AB-A0F0-12B4DDE68854}"/>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06-4392-4109</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6B5C2B58-0E89-4BC3-8314-08BC138A02B2}"/>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C9E6D3B9-E9CA-436B-AAF4-8FB024E7045F}"/>
                  </a:ext>
                </a:extLst>
              </p:cNvPr>
              <p:cNvSpPr txBox="1"/>
              <p:nvPr/>
            </p:nvSpPr>
            <p:spPr>
              <a:xfrm>
                <a:off x="1234093" y="1495347"/>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1997</a:t>
                </a:r>
                <a:r>
                  <a:rPr kumimoji="1" lang="ja-JP" altLang="en-US" sz="1100" dirty="0">
                    <a:latin typeface="BIZ UDPゴシック" panose="020B0400000000000000" pitchFamily="50" charset="-128"/>
                    <a:ea typeface="BIZ UDPゴシック" panose="020B0400000000000000" pitchFamily="50" charset="-128"/>
                  </a:rPr>
                  <a:t>年４月</a:t>
                </a:r>
              </a:p>
            </p:txBody>
          </p:sp>
          <p:sp>
            <p:nvSpPr>
              <p:cNvPr id="24" name="四角形: 角を丸くする 23">
                <a:extLst>
                  <a:ext uri="{FF2B5EF4-FFF2-40B4-BE49-F238E27FC236}">
                    <a16:creationId xmlns:a16="http://schemas.microsoft.com/office/drawing/2014/main" id="{C016D8E0-64F0-40B1-8364-A0B62B3DF92A}"/>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23617DDE-D84A-4B3A-B91F-E6E69F5F90F4}"/>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丸山　括哉</a:t>
                </a:r>
              </a:p>
            </p:txBody>
          </p:sp>
          <p:sp>
            <p:nvSpPr>
              <p:cNvPr id="26" name="四角形: 角を丸くする 25">
                <a:extLst>
                  <a:ext uri="{FF2B5EF4-FFF2-40B4-BE49-F238E27FC236}">
                    <a16:creationId xmlns:a16="http://schemas.microsoft.com/office/drawing/2014/main" id="{8120460C-2807-4E23-B2C7-8967E3F9ADC2}"/>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BE976873-1704-449B-9A8D-C1F85B7A38F6}"/>
                  </a:ext>
                </a:extLst>
              </p:cNvPr>
              <p:cNvSpPr txBox="1"/>
              <p:nvPr/>
            </p:nvSpPr>
            <p:spPr>
              <a:xfrm>
                <a:off x="1234093" y="1811744"/>
                <a:ext cx="2458736" cy="784830"/>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入学金：</a:t>
                </a:r>
                <a:r>
                  <a:rPr kumimoji="1" lang="en-US" altLang="ja-JP" sz="900" dirty="0">
                    <a:latin typeface="BIZ UDPゴシック" panose="020B0400000000000000" pitchFamily="50" charset="-128"/>
                    <a:ea typeface="BIZ UDPゴシック" panose="020B0400000000000000" pitchFamily="50" charset="-128"/>
                  </a:rPr>
                  <a:t>10,000</a:t>
                </a:r>
                <a:r>
                  <a:rPr kumimoji="1" lang="ja-JP" altLang="en-US" sz="900" dirty="0">
                    <a:latin typeface="BIZ UDPゴシック" panose="020B0400000000000000" pitchFamily="50" charset="-128"/>
                    <a:ea typeface="BIZ UDPゴシック" panose="020B0400000000000000" pitchFamily="50" charset="-128"/>
                  </a:rPr>
                  <a:t>円</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（ご兄弟が在籍される場合は</a:t>
                </a:r>
                <a:r>
                  <a:rPr kumimoji="1" lang="en-US" altLang="ja-JP" sz="900" dirty="0">
                    <a:latin typeface="BIZ UDPゴシック" panose="020B0400000000000000" pitchFamily="50" charset="-128"/>
                    <a:ea typeface="BIZ UDPゴシック" panose="020B0400000000000000" pitchFamily="50" charset="-128"/>
                  </a:rPr>
                  <a:t>5,000</a:t>
                </a:r>
                <a:r>
                  <a:rPr kumimoji="1" lang="ja-JP" altLang="en-US" sz="900" dirty="0">
                    <a:latin typeface="BIZ UDPゴシック" panose="020B0400000000000000" pitchFamily="50" charset="-128"/>
                    <a:ea typeface="BIZ UDPゴシック" panose="020B0400000000000000" pitchFamily="50" charset="-128"/>
                  </a:rPr>
                  <a:t>円）</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保険料：</a:t>
                </a:r>
                <a:r>
                  <a:rPr kumimoji="1" lang="en-US" altLang="ja-JP" sz="900" dirty="0">
                    <a:latin typeface="BIZ UDPゴシック" panose="020B0400000000000000" pitchFamily="50" charset="-128"/>
                    <a:ea typeface="BIZ UDPゴシック" panose="020B0400000000000000" pitchFamily="50" charset="-128"/>
                  </a:rPr>
                  <a:t>650</a:t>
                </a:r>
                <a:r>
                  <a:rPr kumimoji="1" lang="ja-JP" altLang="en-US" sz="900" dirty="0">
                    <a:latin typeface="BIZ UDPゴシック" panose="020B0400000000000000" pitchFamily="50" charset="-128"/>
                    <a:ea typeface="BIZ UDPゴシック" panose="020B0400000000000000" pitchFamily="50" charset="-128"/>
                  </a:rPr>
                  <a:t>円</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年</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月謝：</a:t>
                </a:r>
                <a:r>
                  <a:rPr kumimoji="1" lang="en-US" altLang="ja-JP" sz="900" dirty="0">
                    <a:latin typeface="BIZ UDPゴシック" panose="020B0400000000000000" pitchFamily="50" charset="-128"/>
                    <a:ea typeface="BIZ UDPゴシック" panose="020B0400000000000000" pitchFamily="50" charset="-128"/>
                  </a:rPr>
                  <a:t>29,000/</a:t>
                </a:r>
                <a:r>
                  <a:rPr kumimoji="1" lang="ja-JP" altLang="en-US" sz="900" dirty="0">
                    <a:latin typeface="BIZ UDPゴシック" panose="020B0400000000000000" pitchFamily="50" charset="-128"/>
                    <a:ea typeface="BIZ UDPゴシック" panose="020B0400000000000000" pitchFamily="50" charset="-128"/>
                  </a:rPr>
                  <a:t>月</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空調費（夏期・冬期のみ）：</a:t>
                </a:r>
                <a:r>
                  <a:rPr kumimoji="1" lang="en-US" altLang="ja-JP" sz="900" dirty="0">
                    <a:latin typeface="BIZ UDPゴシック" panose="020B0400000000000000" pitchFamily="50" charset="-128"/>
                    <a:ea typeface="BIZ UDPゴシック" panose="020B0400000000000000" pitchFamily="50" charset="-128"/>
                  </a:rPr>
                  <a:t>500</a:t>
                </a:r>
                <a:r>
                  <a:rPr kumimoji="1" lang="ja-JP" altLang="en-US" sz="900" dirty="0">
                    <a:latin typeface="BIZ UDPゴシック" panose="020B0400000000000000" pitchFamily="50" charset="-128"/>
                    <a:ea typeface="BIZ UDPゴシック" panose="020B0400000000000000" pitchFamily="50" charset="-128"/>
                  </a:rPr>
                  <a:t>円</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月</a:t>
                </a:r>
              </a:p>
            </p:txBody>
          </p:sp>
          <p:sp>
            <p:nvSpPr>
              <p:cNvPr id="28" name="四角形: 角を丸くする 27">
                <a:extLst>
                  <a:ext uri="{FF2B5EF4-FFF2-40B4-BE49-F238E27FC236}">
                    <a16:creationId xmlns:a16="http://schemas.microsoft.com/office/drawing/2014/main" id="{72EB63E4-8950-48DB-9391-DCF8B4B37724}"/>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E155029D-0EA3-409B-9FCB-27DE2A24A57E}"/>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小学生～概ね</a:t>
                </a:r>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歳</a:t>
                </a:r>
              </a:p>
            </p:txBody>
          </p:sp>
          <p:sp>
            <p:nvSpPr>
              <p:cNvPr id="30" name="四角形: 角を丸くする 29">
                <a:extLst>
                  <a:ext uri="{FF2B5EF4-FFF2-40B4-BE49-F238E27FC236}">
                    <a16:creationId xmlns:a16="http://schemas.microsoft.com/office/drawing/2014/main" id="{37F8A8B6-8D5F-405F-A28E-374CCCC5070E}"/>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4A3DB430-12B3-40F5-92AC-A147CA09D6B6}"/>
                  </a:ext>
                </a:extLst>
              </p:cNvPr>
              <p:cNvSpPr txBox="1"/>
              <p:nvPr/>
            </p:nvSpPr>
            <p:spPr>
              <a:xfrm>
                <a:off x="4573287" y="2186848"/>
                <a:ext cx="2284713" cy="938719"/>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月・火・水・金曜日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16</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木曜日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13</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16</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（毎月最終木曜日はお休み）</a:t>
                </a:r>
              </a:p>
            </p:txBody>
          </p:sp>
          <p:sp>
            <p:nvSpPr>
              <p:cNvPr id="34" name="四角形: 角を丸くする 33">
                <a:extLst>
                  <a:ext uri="{FF2B5EF4-FFF2-40B4-BE49-F238E27FC236}">
                    <a16:creationId xmlns:a16="http://schemas.microsoft.com/office/drawing/2014/main" id="{7C8AE229-9773-4DA2-BAA4-52DE3D9E4628}"/>
                  </a:ext>
                </a:extLst>
              </p:cNvPr>
              <p:cNvSpPr/>
              <p:nvPr/>
            </p:nvSpPr>
            <p:spPr>
              <a:xfrm>
                <a:off x="416471" y="278909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64DEFB3B-AC32-4CE3-9B28-E10499283662}"/>
                  </a:ext>
                </a:extLst>
              </p:cNvPr>
              <p:cNvSpPr txBox="1"/>
              <p:nvPr/>
            </p:nvSpPr>
            <p:spPr>
              <a:xfrm>
                <a:off x="1175750" y="2766005"/>
                <a:ext cx="503415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・オンラインでのサポートも実施可能</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・塾代助成カードの利用可能</a:t>
                </a:r>
              </a:p>
            </p:txBody>
          </p:sp>
          <p:grpSp>
            <p:nvGrpSpPr>
              <p:cNvPr id="40" name="グループ化 39">
                <a:extLst>
                  <a:ext uri="{FF2B5EF4-FFF2-40B4-BE49-F238E27FC236}">
                    <a16:creationId xmlns:a16="http://schemas.microsoft.com/office/drawing/2014/main" id="{211B97A7-BA03-4C79-9836-78C935FD4E42}"/>
                  </a:ext>
                </a:extLst>
              </p:cNvPr>
              <p:cNvGrpSpPr/>
              <p:nvPr/>
            </p:nvGrpSpPr>
            <p:grpSpPr>
              <a:xfrm>
                <a:off x="883029" y="835007"/>
                <a:ext cx="3629664" cy="239644"/>
                <a:chOff x="883029" y="865610"/>
                <a:chExt cx="3629664" cy="239644"/>
              </a:xfrm>
            </p:grpSpPr>
            <p:sp>
              <p:nvSpPr>
                <p:cNvPr id="36" name="四角形: 角を丸くする 35">
                  <a:extLst>
                    <a:ext uri="{FF2B5EF4-FFF2-40B4-BE49-F238E27FC236}">
                      <a16:creationId xmlns:a16="http://schemas.microsoft.com/office/drawing/2014/main" id="{56A7E432-B832-4779-8C41-C5F786F5962F}"/>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37" name="四角形: 角を丸くする 36">
                  <a:extLst>
                    <a:ext uri="{FF2B5EF4-FFF2-40B4-BE49-F238E27FC236}">
                      <a16:creationId xmlns:a16="http://schemas.microsoft.com/office/drawing/2014/main" id="{C025EFED-3798-4B9B-B561-20916DEB9768}"/>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38" name="四角形: 角を丸くする 37">
                  <a:extLst>
                    <a:ext uri="{FF2B5EF4-FFF2-40B4-BE49-F238E27FC236}">
                      <a16:creationId xmlns:a16="http://schemas.microsoft.com/office/drawing/2014/main" id="{6B1F30D9-FAA6-4875-BBAE-C11BBC41A720}"/>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39" name="四角形: 角を丸くする 38">
                  <a:extLst>
                    <a:ext uri="{FF2B5EF4-FFF2-40B4-BE49-F238E27FC236}">
                      <a16:creationId xmlns:a16="http://schemas.microsoft.com/office/drawing/2014/main" id="{C516201B-FDF2-4A22-8F37-E801430454B0}"/>
                    </a:ext>
                  </a:extLst>
                </p:cNvPr>
                <p:cNvSpPr/>
                <p:nvPr/>
              </p:nvSpPr>
              <p:spPr>
                <a:xfrm>
                  <a:off x="3632236" y="865610"/>
                  <a:ext cx="880457" cy="234780"/>
                </a:xfrm>
                <a:prstGeom prst="roundRect">
                  <a:avLst>
                    <a:gd name="adj" fmla="val 50000"/>
                  </a:avLst>
                </a:prstGeom>
                <a:solidFill>
                  <a:srgbClr val="CC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訪問支援</a:t>
                  </a:r>
                </a:p>
              </p:txBody>
            </p:sp>
          </p:grpSp>
        </p:grpSp>
        <p:sp>
          <p:nvSpPr>
            <p:cNvPr id="14" name="テキスト ボックス 13">
              <a:extLst>
                <a:ext uri="{FF2B5EF4-FFF2-40B4-BE49-F238E27FC236}">
                  <a16:creationId xmlns:a16="http://schemas.microsoft.com/office/drawing/2014/main" id="{57EB0A09-0C80-4971-8EDC-4AB928EB22E3}"/>
                </a:ext>
              </a:extLst>
            </p:cNvPr>
            <p:cNvSpPr txBox="1"/>
            <p:nvPr/>
          </p:nvSpPr>
          <p:spPr>
            <a:xfrm>
              <a:off x="300789" y="437838"/>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④</a:t>
              </a:r>
            </a:p>
          </p:txBody>
        </p:sp>
      </p:grpSp>
      <p:grpSp>
        <p:nvGrpSpPr>
          <p:cNvPr id="135" name="グループ化 134">
            <a:extLst>
              <a:ext uri="{FF2B5EF4-FFF2-40B4-BE49-F238E27FC236}">
                <a16:creationId xmlns:a16="http://schemas.microsoft.com/office/drawing/2014/main" id="{73C6B198-884B-44EB-B2A2-736C6CDF0171}"/>
              </a:ext>
            </a:extLst>
          </p:cNvPr>
          <p:cNvGrpSpPr/>
          <p:nvPr/>
        </p:nvGrpSpPr>
        <p:grpSpPr>
          <a:xfrm>
            <a:off x="74428" y="6531872"/>
            <a:ext cx="6820141" cy="3163054"/>
            <a:chOff x="238928" y="379025"/>
            <a:chExt cx="6621867" cy="3163054"/>
          </a:xfrm>
        </p:grpSpPr>
        <p:grpSp>
          <p:nvGrpSpPr>
            <p:cNvPr id="137" name="グループ化 136">
              <a:extLst>
                <a:ext uri="{FF2B5EF4-FFF2-40B4-BE49-F238E27FC236}">
                  <a16:creationId xmlns:a16="http://schemas.microsoft.com/office/drawing/2014/main" id="{F5B22AA0-6D1A-4366-8057-BE82AA8E5D0F}"/>
                </a:ext>
              </a:extLst>
            </p:cNvPr>
            <p:cNvGrpSpPr/>
            <p:nvPr/>
          </p:nvGrpSpPr>
          <p:grpSpPr>
            <a:xfrm>
              <a:off x="238929" y="379025"/>
              <a:ext cx="6621866" cy="3163054"/>
              <a:chOff x="238929" y="379025"/>
              <a:chExt cx="6621866" cy="3163054"/>
            </a:xfrm>
          </p:grpSpPr>
          <p:grpSp>
            <p:nvGrpSpPr>
              <p:cNvPr id="139" name="グループ化 138">
                <a:extLst>
                  <a:ext uri="{FF2B5EF4-FFF2-40B4-BE49-F238E27FC236}">
                    <a16:creationId xmlns:a16="http://schemas.microsoft.com/office/drawing/2014/main" id="{AB4E3C69-218D-4881-91B3-9CF0203B66E9}"/>
                  </a:ext>
                </a:extLst>
              </p:cNvPr>
              <p:cNvGrpSpPr/>
              <p:nvPr/>
            </p:nvGrpSpPr>
            <p:grpSpPr>
              <a:xfrm>
                <a:off x="238929" y="410079"/>
                <a:ext cx="6505597" cy="3132000"/>
                <a:chOff x="274875" y="2470975"/>
                <a:chExt cx="6099514" cy="2952978"/>
              </a:xfrm>
            </p:grpSpPr>
            <p:sp>
              <p:nvSpPr>
                <p:cNvPr id="162" name="四角形: 角を丸くする 161">
                  <a:extLst>
                    <a:ext uri="{FF2B5EF4-FFF2-40B4-BE49-F238E27FC236}">
                      <a16:creationId xmlns:a16="http://schemas.microsoft.com/office/drawing/2014/main" id="{BEFE1D18-0428-42BF-8F34-218DE09EA82D}"/>
                    </a:ext>
                  </a:extLst>
                </p:cNvPr>
                <p:cNvSpPr/>
                <p:nvPr/>
              </p:nvSpPr>
              <p:spPr>
                <a:xfrm>
                  <a:off x="282864" y="2470975"/>
                  <a:ext cx="6091525" cy="2952978"/>
                </a:xfrm>
                <a:prstGeom prst="roundRect">
                  <a:avLst>
                    <a:gd name="adj" fmla="val 392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フリーフォーム: 図形 162">
                  <a:extLst>
                    <a:ext uri="{FF2B5EF4-FFF2-40B4-BE49-F238E27FC236}">
                      <a16:creationId xmlns:a16="http://schemas.microsoft.com/office/drawing/2014/main" id="{D7454E58-63FE-4FAF-81CB-E35228995618}"/>
                    </a:ext>
                  </a:extLst>
                </p:cNvPr>
                <p:cNvSpPr/>
                <p:nvPr/>
              </p:nvSpPr>
              <p:spPr>
                <a:xfrm rot="5400000">
                  <a:off x="236859" y="2508991"/>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40" name="テキスト ボックス 139">
                <a:extLst>
                  <a:ext uri="{FF2B5EF4-FFF2-40B4-BE49-F238E27FC236}">
                    <a16:creationId xmlns:a16="http://schemas.microsoft.com/office/drawing/2014/main" id="{3B2E81A0-CDBA-4E75-AC66-711DBA40C0AA}"/>
                  </a:ext>
                </a:extLst>
              </p:cNvPr>
              <p:cNvSpPr txBox="1"/>
              <p:nvPr/>
            </p:nvSpPr>
            <p:spPr>
              <a:xfrm>
                <a:off x="888575" y="379025"/>
                <a:ext cx="5204126" cy="47705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学研のサポート校</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学研</a:t>
                </a:r>
                <a:r>
                  <a:rPr kumimoji="1" lang="en-US" altLang="ja-JP" sz="1400" dirty="0">
                    <a:latin typeface="BIZ UDPゴシック" panose="020B0400000000000000" pitchFamily="50" charset="-128"/>
                    <a:ea typeface="BIZ UDPゴシック" panose="020B0400000000000000" pitchFamily="50" charset="-128"/>
                  </a:rPr>
                  <a:t>WILL</a:t>
                </a:r>
                <a:r>
                  <a:rPr kumimoji="1" lang="ja-JP" altLang="en-US" sz="1400" dirty="0">
                    <a:latin typeface="BIZ UDPゴシック" panose="020B0400000000000000" pitchFamily="50" charset="-128"/>
                    <a:ea typeface="BIZ UDPゴシック" panose="020B0400000000000000" pitchFamily="50" charset="-128"/>
                  </a:rPr>
                  <a:t>学園（大阪梅田キャンパス）</a:t>
                </a:r>
              </a:p>
            </p:txBody>
          </p:sp>
          <p:sp>
            <p:nvSpPr>
              <p:cNvPr id="141" name="四角形: 角を丸くする 140">
                <a:extLst>
                  <a:ext uri="{FF2B5EF4-FFF2-40B4-BE49-F238E27FC236}">
                    <a16:creationId xmlns:a16="http://schemas.microsoft.com/office/drawing/2014/main" id="{E62C5A0E-9642-4078-B7D2-FF9CB56D91E0}"/>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42" name="テキスト ボックス 141">
                <a:extLst>
                  <a:ext uri="{FF2B5EF4-FFF2-40B4-BE49-F238E27FC236}">
                    <a16:creationId xmlns:a16="http://schemas.microsoft.com/office/drawing/2014/main" id="{790D2E6C-E27E-4C1E-893E-40CDFA972CA5}"/>
                  </a:ext>
                </a:extLst>
              </p:cNvPr>
              <p:cNvSpPr txBox="1"/>
              <p:nvPr/>
            </p:nvSpPr>
            <p:spPr>
              <a:xfrm>
                <a:off x="1213980" y="1115729"/>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大阪市北区中崎西１ー２ー１３</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サプライズビル３</a:t>
                </a:r>
                <a:r>
                  <a:rPr kumimoji="1" lang="en-US" altLang="ja-JP" sz="1100" dirty="0">
                    <a:latin typeface="BIZ UDPゴシック" panose="020B0400000000000000" pitchFamily="50" charset="-128"/>
                    <a:ea typeface="BIZ UDPゴシック" panose="020B0400000000000000" pitchFamily="50" charset="-128"/>
                  </a:rPr>
                  <a:t>F</a:t>
                </a:r>
                <a:r>
                  <a:rPr kumimoji="1" lang="ja-JP" altLang="en-US" sz="1100" dirty="0">
                    <a:latin typeface="BIZ UDPゴシック" panose="020B0400000000000000" pitchFamily="50" charset="-128"/>
                    <a:ea typeface="BIZ UDPゴシック" panose="020B0400000000000000" pitchFamily="50" charset="-128"/>
                  </a:rPr>
                  <a:t>・４</a:t>
                </a:r>
                <a:r>
                  <a:rPr kumimoji="1" lang="en-US" altLang="ja-JP" sz="1100" dirty="0">
                    <a:latin typeface="BIZ UDPゴシック" panose="020B0400000000000000" pitchFamily="50" charset="-128"/>
                    <a:ea typeface="BIZ UDPゴシック" panose="020B0400000000000000" pitchFamily="50" charset="-128"/>
                  </a:rPr>
                  <a:t>F</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43" name="四角形: 角を丸くする 142">
                <a:extLst>
                  <a:ext uri="{FF2B5EF4-FFF2-40B4-BE49-F238E27FC236}">
                    <a16:creationId xmlns:a16="http://schemas.microsoft.com/office/drawing/2014/main" id="{AA0C1C31-9384-4BD2-8C68-6C86DB01E3C0}"/>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44" name="テキスト ボックス 143">
                <a:extLst>
                  <a:ext uri="{FF2B5EF4-FFF2-40B4-BE49-F238E27FC236}">
                    <a16:creationId xmlns:a16="http://schemas.microsoft.com/office/drawing/2014/main" id="{6AF250C1-6D31-41A0-9654-62D783D63C5A}"/>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06-6292-8230</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45" name="四角形: 角を丸くする 144">
                <a:extLst>
                  <a:ext uri="{FF2B5EF4-FFF2-40B4-BE49-F238E27FC236}">
                    <a16:creationId xmlns:a16="http://schemas.microsoft.com/office/drawing/2014/main" id="{CD1A1BF4-C2C8-4AEF-BCE7-5855764B4FB7}"/>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46" name="テキスト ボックス 145">
                <a:extLst>
                  <a:ext uri="{FF2B5EF4-FFF2-40B4-BE49-F238E27FC236}">
                    <a16:creationId xmlns:a16="http://schemas.microsoft.com/office/drawing/2014/main" id="{43346E73-0C82-4C53-A74E-F973819EB48B}"/>
                  </a:ext>
                </a:extLst>
              </p:cNvPr>
              <p:cNvSpPr txBox="1"/>
              <p:nvPr/>
            </p:nvSpPr>
            <p:spPr>
              <a:xfrm>
                <a:off x="1225656" y="1518054"/>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２０１</a:t>
                </a:r>
                <a:r>
                  <a:rPr kumimoji="1" lang="en-US" altLang="ja-JP" sz="1100" dirty="0">
                    <a:latin typeface="BIZ UDPゴシック" panose="020B0400000000000000" pitchFamily="50" charset="-128"/>
                    <a:ea typeface="BIZ UDPゴシック" panose="020B0400000000000000" pitchFamily="50" charset="-128"/>
                  </a:rPr>
                  <a:t>5</a:t>
                </a:r>
                <a:r>
                  <a:rPr kumimoji="1" lang="ja-JP" altLang="en-US" sz="1100" dirty="0">
                    <a:latin typeface="BIZ UDPゴシック" panose="020B0400000000000000" pitchFamily="50" charset="-128"/>
                    <a:ea typeface="BIZ UDPゴシック" panose="020B0400000000000000" pitchFamily="50" charset="-128"/>
                  </a:rPr>
                  <a:t>年４月</a:t>
                </a:r>
              </a:p>
            </p:txBody>
          </p:sp>
          <p:sp>
            <p:nvSpPr>
              <p:cNvPr id="147" name="四角形: 角を丸くする 146">
                <a:extLst>
                  <a:ext uri="{FF2B5EF4-FFF2-40B4-BE49-F238E27FC236}">
                    <a16:creationId xmlns:a16="http://schemas.microsoft.com/office/drawing/2014/main" id="{1EE72F80-AE3A-4CE5-AA27-C4DBC16DBF7F}"/>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48" name="テキスト ボックス 147">
                <a:extLst>
                  <a:ext uri="{FF2B5EF4-FFF2-40B4-BE49-F238E27FC236}">
                    <a16:creationId xmlns:a16="http://schemas.microsoft.com/office/drawing/2014/main" id="{61DF67A7-8050-449C-8061-8609F22CFA4A}"/>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坂口　寛人</a:t>
                </a:r>
              </a:p>
            </p:txBody>
          </p:sp>
          <p:sp>
            <p:nvSpPr>
              <p:cNvPr id="149" name="四角形: 角を丸くする 148">
                <a:extLst>
                  <a:ext uri="{FF2B5EF4-FFF2-40B4-BE49-F238E27FC236}">
                    <a16:creationId xmlns:a16="http://schemas.microsoft.com/office/drawing/2014/main" id="{5F5208B6-0F42-4AE7-B967-6BC48917FAAD}"/>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0" name="テキスト ボックス 149">
                <a:extLst>
                  <a:ext uri="{FF2B5EF4-FFF2-40B4-BE49-F238E27FC236}">
                    <a16:creationId xmlns:a16="http://schemas.microsoft.com/office/drawing/2014/main" id="{12A04F6C-2809-4FAB-AA40-B0917E48C8B6}"/>
                  </a:ext>
                </a:extLst>
              </p:cNvPr>
              <p:cNvSpPr txBox="1"/>
              <p:nvPr/>
            </p:nvSpPr>
            <p:spPr>
              <a:xfrm>
                <a:off x="1234092" y="1811744"/>
                <a:ext cx="2727937" cy="1061829"/>
              </a:xfrm>
              <a:prstGeom prst="rect">
                <a:avLst/>
              </a:prstGeom>
              <a:noFill/>
            </p:spPr>
            <p:txBody>
              <a:bodyPr wrap="square" rtlCol="0">
                <a:spAutoFit/>
              </a:bodyPr>
              <a:lstStyle/>
              <a:p>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入学金</a:t>
                </a:r>
                <a:r>
                  <a:rPr kumimoji="1" lang="en-US" altLang="ja-JP" sz="900" dirty="0">
                    <a:latin typeface="BIZ UDPゴシック" panose="020B0400000000000000" pitchFamily="50" charset="-128"/>
                    <a:ea typeface="BIZ UDPゴシック" panose="020B0400000000000000" pitchFamily="50" charset="-128"/>
                  </a:rPr>
                  <a:t>】</a:t>
                </a:r>
              </a:p>
              <a:p>
                <a:r>
                  <a:rPr kumimoji="1" lang="ja-JP" altLang="en-US" sz="900" dirty="0">
                    <a:latin typeface="BIZ UDPゴシック" panose="020B0400000000000000" pitchFamily="50" charset="-128"/>
                    <a:ea typeface="BIZ UDPゴシック" panose="020B0400000000000000" pitchFamily="50" charset="-128"/>
                  </a:rPr>
                  <a:t>　　 </a:t>
                </a:r>
                <a:r>
                  <a:rPr kumimoji="1" lang="en-US" altLang="ja-JP" sz="900" dirty="0">
                    <a:latin typeface="BIZ UDPゴシック" panose="020B0400000000000000" pitchFamily="50" charset="-128"/>
                    <a:ea typeface="BIZ UDPゴシック" panose="020B0400000000000000" pitchFamily="50" charset="-128"/>
                  </a:rPr>
                  <a:t>110,000</a:t>
                </a:r>
                <a:r>
                  <a:rPr kumimoji="1" lang="ja-JP" altLang="en-US" sz="900" dirty="0">
                    <a:latin typeface="BIZ UDPゴシック" panose="020B0400000000000000" pitchFamily="50" charset="-128"/>
                    <a:ea typeface="BIZ UDPゴシック" panose="020B0400000000000000" pitchFamily="50" charset="-128"/>
                  </a:rPr>
                  <a:t>円</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高等部</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a:t>
                </a:r>
                <a:r>
                  <a:rPr kumimoji="1" lang="ja-JP" altLang="en-US" sz="600" dirty="0">
                    <a:latin typeface="BIZ UDPゴシック" panose="020B0400000000000000" pitchFamily="50" charset="-128"/>
                    <a:ea typeface="BIZ UDPゴシック" panose="020B0400000000000000" pitchFamily="50" charset="-128"/>
                  </a:rPr>
                  <a:t>　</a:t>
                </a:r>
                <a:r>
                  <a:rPr kumimoji="1" lang="ja-JP" altLang="en-US" sz="900" dirty="0">
                    <a:latin typeface="BIZ UDPゴシック" panose="020B0400000000000000" pitchFamily="50" charset="-128"/>
                    <a:ea typeface="BIZ UDPゴシック" panose="020B0400000000000000" pitchFamily="50" charset="-128"/>
                  </a:rPr>
                  <a:t> </a:t>
                </a:r>
                <a:r>
                  <a:rPr kumimoji="1" lang="en-US" altLang="ja-JP" sz="900" dirty="0">
                    <a:latin typeface="BIZ UDPゴシック" panose="020B0400000000000000" pitchFamily="50" charset="-128"/>
                    <a:ea typeface="BIZ UDPゴシック" panose="020B0400000000000000" pitchFamily="50" charset="-128"/>
                  </a:rPr>
                  <a:t>24,200</a:t>
                </a:r>
                <a:r>
                  <a:rPr kumimoji="1" lang="ja-JP" altLang="en-US" sz="900" dirty="0">
                    <a:latin typeface="BIZ UDPゴシック" panose="020B0400000000000000" pitchFamily="50" charset="-128"/>
                    <a:ea typeface="BIZ UDPゴシック" panose="020B0400000000000000" pitchFamily="50" charset="-128"/>
                  </a:rPr>
                  <a:t>円</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中等部</a:t>
                </a:r>
                <a:endParaRPr kumimoji="1" lang="en-US" altLang="ja-JP" sz="900" dirty="0">
                  <a:latin typeface="BIZ UDPゴシック" panose="020B0400000000000000" pitchFamily="50" charset="-128"/>
                  <a:ea typeface="BIZ UDPゴシック" panose="020B0400000000000000" pitchFamily="50" charset="-128"/>
                </a:endParaRPr>
              </a:p>
              <a:p>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月額指導料</a:t>
                </a:r>
                <a:r>
                  <a:rPr kumimoji="1" lang="en-US" altLang="ja-JP" sz="900" dirty="0">
                    <a:latin typeface="BIZ UDPゴシック" panose="020B0400000000000000" pitchFamily="50" charset="-128"/>
                    <a:ea typeface="BIZ UDPゴシック" panose="020B0400000000000000" pitchFamily="50" charset="-128"/>
                  </a:rPr>
                  <a:t>】</a:t>
                </a:r>
              </a:p>
              <a:p>
                <a:r>
                  <a:rPr kumimoji="1" lang="ja-JP" altLang="en-US" sz="900" dirty="0">
                    <a:latin typeface="BIZ UDPゴシック" panose="020B0400000000000000" pitchFamily="50" charset="-128"/>
                    <a:ea typeface="BIZ UDPゴシック" panose="020B0400000000000000" pitchFamily="50" charset="-128"/>
                  </a:rPr>
                  <a:t>　総合コース（週５日）：　　　 </a:t>
                </a:r>
                <a:r>
                  <a:rPr kumimoji="1" lang="en-US" altLang="ja-JP" sz="900" dirty="0">
                    <a:latin typeface="BIZ UDPゴシック" panose="020B0400000000000000" pitchFamily="50" charset="-128"/>
                    <a:ea typeface="BIZ UDPゴシック" panose="020B0400000000000000" pitchFamily="50" charset="-128"/>
                  </a:rPr>
                  <a:t>66,000</a:t>
                </a:r>
                <a:r>
                  <a:rPr kumimoji="1" lang="ja-JP" altLang="en-US" sz="900" dirty="0">
                    <a:latin typeface="BIZ UDPゴシック" panose="020B0400000000000000" pitchFamily="50" charset="-128"/>
                    <a:ea typeface="BIZ UDPゴシック" panose="020B0400000000000000" pitchFamily="50" charset="-128"/>
                  </a:rPr>
                  <a:t>円</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月</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選択コース（週３日）：       </a:t>
                </a:r>
                <a:r>
                  <a:rPr kumimoji="1" lang="en-US" altLang="ja-JP" sz="900" dirty="0">
                    <a:latin typeface="BIZ UDPゴシック" panose="020B0400000000000000" pitchFamily="50" charset="-128"/>
                    <a:ea typeface="BIZ UDPゴシック" panose="020B0400000000000000" pitchFamily="50" charset="-128"/>
                  </a:rPr>
                  <a:t>44,000</a:t>
                </a:r>
                <a:r>
                  <a:rPr kumimoji="1" lang="ja-JP" altLang="en-US" sz="900" dirty="0">
                    <a:latin typeface="BIZ UDPゴシック" panose="020B0400000000000000" pitchFamily="50" charset="-128"/>
                    <a:ea typeface="BIZ UDPゴシック" panose="020B0400000000000000" pitchFamily="50" charset="-128"/>
                  </a:rPr>
                  <a:t>円</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月</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在宅コース（家庭訪問型）：</a:t>
                </a:r>
                <a:r>
                  <a:rPr kumimoji="1" lang="en-US" altLang="ja-JP" sz="900" dirty="0">
                    <a:latin typeface="BIZ UDPゴシック" panose="020B0400000000000000" pitchFamily="50" charset="-128"/>
                    <a:ea typeface="BIZ UDPゴシック" panose="020B0400000000000000" pitchFamily="50" charset="-128"/>
                  </a:rPr>
                  <a:t>55,000</a:t>
                </a:r>
                <a:r>
                  <a:rPr kumimoji="1" lang="ja-JP" altLang="en-US" sz="900" dirty="0">
                    <a:latin typeface="BIZ UDPゴシック" panose="020B0400000000000000" pitchFamily="50" charset="-128"/>
                    <a:ea typeface="BIZ UDPゴシック" panose="020B0400000000000000" pitchFamily="50" charset="-128"/>
                  </a:rPr>
                  <a:t>円</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月</a:t>
                </a:r>
              </a:p>
            </p:txBody>
          </p:sp>
          <p:sp>
            <p:nvSpPr>
              <p:cNvPr id="151" name="四角形: 角を丸くする 150">
                <a:extLst>
                  <a:ext uri="{FF2B5EF4-FFF2-40B4-BE49-F238E27FC236}">
                    <a16:creationId xmlns:a16="http://schemas.microsoft.com/office/drawing/2014/main" id="{5B02D020-3ECB-4CBD-8E42-C1A53BE2CA0D}"/>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2" name="テキスト ボックス 151">
                <a:extLst>
                  <a:ext uri="{FF2B5EF4-FFF2-40B4-BE49-F238E27FC236}">
                    <a16:creationId xmlns:a16="http://schemas.microsoft.com/office/drawing/2014/main" id="{6434D3F7-8B02-49BF-8727-1822EDC03C9A}"/>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小学生・中学生・高校生</a:t>
                </a:r>
              </a:p>
            </p:txBody>
          </p:sp>
          <p:sp>
            <p:nvSpPr>
              <p:cNvPr id="153" name="四角形: 角を丸くする 152">
                <a:extLst>
                  <a:ext uri="{FF2B5EF4-FFF2-40B4-BE49-F238E27FC236}">
                    <a16:creationId xmlns:a16="http://schemas.microsoft.com/office/drawing/2014/main" id="{A0972E14-7303-4B4B-BB2D-110AAFC01134}"/>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4" name="テキスト ボックス 153">
                <a:extLst>
                  <a:ext uri="{FF2B5EF4-FFF2-40B4-BE49-F238E27FC236}">
                    <a16:creationId xmlns:a16="http://schemas.microsoft.com/office/drawing/2014/main" id="{BA415F57-5C36-46A5-B1B9-44A671BE1805}"/>
                  </a:ext>
                </a:extLst>
              </p:cNvPr>
              <p:cNvSpPr txBox="1"/>
              <p:nvPr/>
            </p:nvSpPr>
            <p:spPr>
              <a:xfrm>
                <a:off x="4573287" y="2186848"/>
                <a:ext cx="2284713" cy="769441"/>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月・火・木・金曜日は</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17</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水曜日は</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11</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16</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p>
            </p:txBody>
          </p:sp>
          <p:sp>
            <p:nvSpPr>
              <p:cNvPr id="155" name="四角形: 角を丸くする 154">
                <a:extLst>
                  <a:ext uri="{FF2B5EF4-FFF2-40B4-BE49-F238E27FC236}">
                    <a16:creationId xmlns:a16="http://schemas.microsoft.com/office/drawing/2014/main" id="{2970868B-624F-483C-9146-6DC5D6E963B4}"/>
                  </a:ext>
                </a:extLst>
              </p:cNvPr>
              <p:cNvSpPr/>
              <p:nvPr/>
            </p:nvSpPr>
            <p:spPr>
              <a:xfrm>
                <a:off x="387802" y="293889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6" name="テキスト ボックス 155">
                <a:extLst>
                  <a:ext uri="{FF2B5EF4-FFF2-40B4-BE49-F238E27FC236}">
                    <a16:creationId xmlns:a16="http://schemas.microsoft.com/office/drawing/2014/main" id="{5C1AE509-318A-4BB8-BD49-0DE1D6E99BEB}"/>
                  </a:ext>
                </a:extLst>
              </p:cNvPr>
              <p:cNvSpPr txBox="1"/>
              <p:nvPr/>
            </p:nvSpPr>
            <p:spPr>
              <a:xfrm>
                <a:off x="1147081" y="2914009"/>
                <a:ext cx="5034154"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・オンラインサロンにて、保護者同士の座談会などを月１回開催</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・運動部（体育館を貸し切ってのバドミントンやバスケットボール）などの活動</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・年に１回の修学旅行（沖縄、東京など）</a:t>
                </a:r>
                <a:endParaRPr kumimoji="1" lang="en-US" altLang="ja-JP" sz="1100" dirty="0">
                  <a:latin typeface="BIZ UDPゴシック" panose="020B0400000000000000" pitchFamily="50" charset="-128"/>
                  <a:ea typeface="BIZ UDPゴシック" panose="020B0400000000000000" pitchFamily="50" charset="-128"/>
                </a:endParaRPr>
              </a:p>
            </p:txBody>
          </p:sp>
          <p:grpSp>
            <p:nvGrpSpPr>
              <p:cNvPr id="157" name="グループ化 156">
                <a:extLst>
                  <a:ext uri="{FF2B5EF4-FFF2-40B4-BE49-F238E27FC236}">
                    <a16:creationId xmlns:a16="http://schemas.microsoft.com/office/drawing/2014/main" id="{DBF024E5-8467-4CCD-AB4C-92F10D711DDF}"/>
                  </a:ext>
                </a:extLst>
              </p:cNvPr>
              <p:cNvGrpSpPr/>
              <p:nvPr/>
            </p:nvGrpSpPr>
            <p:grpSpPr>
              <a:xfrm>
                <a:off x="883029" y="835007"/>
                <a:ext cx="3629664" cy="239644"/>
                <a:chOff x="883029" y="865610"/>
                <a:chExt cx="3629664" cy="239644"/>
              </a:xfrm>
            </p:grpSpPr>
            <p:sp>
              <p:nvSpPr>
                <p:cNvPr id="158" name="四角形: 角を丸くする 157">
                  <a:extLst>
                    <a:ext uri="{FF2B5EF4-FFF2-40B4-BE49-F238E27FC236}">
                      <a16:creationId xmlns:a16="http://schemas.microsoft.com/office/drawing/2014/main" id="{685DE2DE-C65D-4BA6-934F-025625C5BB60}"/>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159" name="四角形: 角を丸くする 158">
                  <a:extLst>
                    <a:ext uri="{FF2B5EF4-FFF2-40B4-BE49-F238E27FC236}">
                      <a16:creationId xmlns:a16="http://schemas.microsoft.com/office/drawing/2014/main" id="{B2D45600-B9DB-4313-B8B6-854D04ECCDB4}"/>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160" name="四角形: 角を丸くする 159">
                  <a:extLst>
                    <a:ext uri="{FF2B5EF4-FFF2-40B4-BE49-F238E27FC236}">
                      <a16:creationId xmlns:a16="http://schemas.microsoft.com/office/drawing/2014/main" id="{728CAE94-E0FB-4103-A99B-E66FA65A09D1}"/>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161" name="四角形: 角を丸くする 160">
                  <a:extLst>
                    <a:ext uri="{FF2B5EF4-FFF2-40B4-BE49-F238E27FC236}">
                      <a16:creationId xmlns:a16="http://schemas.microsoft.com/office/drawing/2014/main" id="{F1FB6E5C-DE83-49D4-AEC0-86F1C9E887B2}"/>
                    </a:ext>
                  </a:extLst>
                </p:cNvPr>
                <p:cNvSpPr/>
                <p:nvPr/>
              </p:nvSpPr>
              <p:spPr>
                <a:xfrm>
                  <a:off x="3632236" y="865610"/>
                  <a:ext cx="880457" cy="234780"/>
                </a:xfrm>
                <a:prstGeom prst="roundRect">
                  <a:avLst>
                    <a:gd name="adj" fmla="val 50000"/>
                  </a:avLst>
                </a:prstGeom>
                <a:solidFill>
                  <a:srgbClr val="CC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訪問支援</a:t>
                  </a:r>
                </a:p>
              </p:txBody>
            </p:sp>
          </p:grpSp>
        </p:grpSp>
        <p:sp>
          <p:nvSpPr>
            <p:cNvPr id="138" name="テキスト ボックス 137">
              <a:extLst>
                <a:ext uri="{FF2B5EF4-FFF2-40B4-BE49-F238E27FC236}">
                  <a16:creationId xmlns:a16="http://schemas.microsoft.com/office/drawing/2014/main" id="{50742217-F4DF-4E08-AFBE-E04154739C96}"/>
                </a:ext>
              </a:extLst>
            </p:cNvPr>
            <p:cNvSpPr txBox="1"/>
            <p:nvPr/>
          </p:nvSpPr>
          <p:spPr>
            <a:xfrm>
              <a:off x="238928" y="439713"/>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⑥</a:t>
              </a:r>
            </a:p>
          </p:txBody>
        </p:sp>
      </p:grpSp>
      <p:pic>
        <p:nvPicPr>
          <p:cNvPr id="165" name="図 164">
            <a:extLst>
              <a:ext uri="{FF2B5EF4-FFF2-40B4-BE49-F238E27FC236}">
                <a16:creationId xmlns:a16="http://schemas.microsoft.com/office/drawing/2014/main" id="{2FCBB985-5453-486B-95BF-E1826C16D3BD}"/>
              </a:ext>
            </a:extLst>
          </p:cNvPr>
          <p:cNvPicPr>
            <a:picLocks noChangeAspect="1"/>
          </p:cNvPicPr>
          <p:nvPr/>
        </p:nvPicPr>
        <p:blipFill>
          <a:blip r:embed="rId2"/>
          <a:stretch>
            <a:fillRect/>
          </a:stretch>
        </p:blipFill>
        <p:spPr>
          <a:xfrm>
            <a:off x="5771951" y="6648653"/>
            <a:ext cx="612000" cy="612000"/>
          </a:xfrm>
          <a:prstGeom prst="rect">
            <a:avLst/>
          </a:prstGeom>
          <a:ln>
            <a:solidFill>
              <a:schemeClr val="tx1"/>
            </a:solidFill>
          </a:ln>
        </p:spPr>
      </p:pic>
      <p:grpSp>
        <p:nvGrpSpPr>
          <p:cNvPr id="92" name="グループ化 91">
            <a:extLst>
              <a:ext uri="{FF2B5EF4-FFF2-40B4-BE49-F238E27FC236}">
                <a16:creationId xmlns:a16="http://schemas.microsoft.com/office/drawing/2014/main" id="{85880482-8978-49E3-91EB-6CCFF3A1F874}"/>
              </a:ext>
            </a:extLst>
          </p:cNvPr>
          <p:cNvGrpSpPr/>
          <p:nvPr/>
        </p:nvGrpSpPr>
        <p:grpSpPr>
          <a:xfrm>
            <a:off x="57639" y="3335203"/>
            <a:ext cx="6800410" cy="3132000"/>
            <a:chOff x="254300" y="3537281"/>
            <a:chExt cx="6621867" cy="3132000"/>
          </a:xfrm>
        </p:grpSpPr>
        <p:grpSp>
          <p:nvGrpSpPr>
            <p:cNvPr id="93" name="グループ化 92">
              <a:extLst>
                <a:ext uri="{FF2B5EF4-FFF2-40B4-BE49-F238E27FC236}">
                  <a16:creationId xmlns:a16="http://schemas.microsoft.com/office/drawing/2014/main" id="{AC7AE5B4-6C8E-4E08-9618-F01480C14FD1}"/>
                </a:ext>
              </a:extLst>
            </p:cNvPr>
            <p:cNvGrpSpPr/>
            <p:nvPr/>
          </p:nvGrpSpPr>
          <p:grpSpPr>
            <a:xfrm>
              <a:off x="254300" y="3537281"/>
              <a:ext cx="6621867" cy="3132000"/>
              <a:chOff x="238928" y="410079"/>
              <a:chExt cx="6621867" cy="3132000"/>
            </a:xfrm>
          </p:grpSpPr>
          <p:grpSp>
            <p:nvGrpSpPr>
              <p:cNvPr id="105" name="グループ化 104">
                <a:extLst>
                  <a:ext uri="{FF2B5EF4-FFF2-40B4-BE49-F238E27FC236}">
                    <a16:creationId xmlns:a16="http://schemas.microsoft.com/office/drawing/2014/main" id="{01C61BEE-2530-4BE4-AD3E-9BFC5793BAB6}"/>
                  </a:ext>
                </a:extLst>
              </p:cNvPr>
              <p:cNvGrpSpPr/>
              <p:nvPr/>
            </p:nvGrpSpPr>
            <p:grpSpPr>
              <a:xfrm>
                <a:off x="247450" y="410079"/>
                <a:ext cx="6613345" cy="3132000"/>
                <a:chOff x="247450" y="410079"/>
                <a:chExt cx="6613345" cy="3132000"/>
              </a:xfrm>
            </p:grpSpPr>
            <p:grpSp>
              <p:nvGrpSpPr>
                <p:cNvPr id="107" name="グループ化 106">
                  <a:extLst>
                    <a:ext uri="{FF2B5EF4-FFF2-40B4-BE49-F238E27FC236}">
                      <a16:creationId xmlns:a16="http://schemas.microsoft.com/office/drawing/2014/main" id="{5434A74A-8E97-4BC0-9C37-5C60B5C5B5CF}"/>
                    </a:ext>
                  </a:extLst>
                </p:cNvPr>
                <p:cNvGrpSpPr/>
                <p:nvPr/>
              </p:nvGrpSpPr>
              <p:grpSpPr>
                <a:xfrm>
                  <a:off x="247450" y="410079"/>
                  <a:ext cx="6515951" cy="3132000"/>
                  <a:chOff x="282864" y="2470975"/>
                  <a:chExt cx="6109222" cy="2952978"/>
                </a:xfrm>
              </p:grpSpPr>
              <p:sp>
                <p:nvSpPr>
                  <p:cNvPr id="130" name="四角形: 角を丸くする 129">
                    <a:extLst>
                      <a:ext uri="{FF2B5EF4-FFF2-40B4-BE49-F238E27FC236}">
                        <a16:creationId xmlns:a16="http://schemas.microsoft.com/office/drawing/2014/main" id="{01A7CADB-83F8-4157-AAE5-6A467752FD20}"/>
                      </a:ext>
                    </a:extLst>
                  </p:cNvPr>
                  <p:cNvSpPr/>
                  <p:nvPr/>
                </p:nvSpPr>
                <p:spPr>
                  <a:xfrm>
                    <a:off x="282864" y="2470975"/>
                    <a:ext cx="6109222" cy="2952978"/>
                  </a:xfrm>
                  <a:prstGeom prst="roundRect">
                    <a:avLst>
                      <a:gd name="adj" fmla="val 4259"/>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図形 130">
                    <a:extLst>
                      <a:ext uri="{FF2B5EF4-FFF2-40B4-BE49-F238E27FC236}">
                        <a16:creationId xmlns:a16="http://schemas.microsoft.com/office/drawing/2014/main" id="{4ACBB13C-9419-42F3-8A94-911532982A8A}"/>
                      </a:ext>
                    </a:extLst>
                  </p:cNvPr>
                  <p:cNvSpPr/>
                  <p:nvPr/>
                </p:nvSpPr>
                <p:spPr>
                  <a:xfrm rot="5400000">
                    <a:off x="246980" y="2512603"/>
                    <a:ext cx="637283" cy="56551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08" name="テキスト ボックス 107">
                  <a:extLst>
                    <a:ext uri="{FF2B5EF4-FFF2-40B4-BE49-F238E27FC236}">
                      <a16:creationId xmlns:a16="http://schemas.microsoft.com/office/drawing/2014/main" id="{722AC98E-DE1F-4D4B-952F-B3AB7C2BAB89}"/>
                    </a:ext>
                  </a:extLst>
                </p:cNvPr>
                <p:cNvSpPr txBox="1"/>
                <p:nvPr/>
              </p:nvSpPr>
              <p:spPr>
                <a:xfrm>
                  <a:off x="883029" y="425374"/>
                  <a:ext cx="3690257"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八洲学園中等部（梅田キャンパス）</a:t>
                  </a:r>
                </a:p>
              </p:txBody>
            </p:sp>
            <p:sp>
              <p:nvSpPr>
                <p:cNvPr id="109" name="四角形: 角を丸くする 108">
                  <a:extLst>
                    <a:ext uri="{FF2B5EF4-FFF2-40B4-BE49-F238E27FC236}">
                      <a16:creationId xmlns:a16="http://schemas.microsoft.com/office/drawing/2014/main" id="{7791FF7E-5BC3-4FEF-93B1-9F2EBDC07559}"/>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10" name="テキスト ボックス 109">
                  <a:extLst>
                    <a:ext uri="{FF2B5EF4-FFF2-40B4-BE49-F238E27FC236}">
                      <a16:creationId xmlns:a16="http://schemas.microsoft.com/office/drawing/2014/main" id="{607575C1-1D80-4F92-BAF7-FBFCF9DBCC58}"/>
                    </a:ext>
                  </a:extLst>
                </p:cNvPr>
                <p:cNvSpPr txBox="1"/>
                <p:nvPr/>
              </p:nvSpPr>
              <p:spPr>
                <a:xfrm>
                  <a:off x="1213980" y="1115729"/>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大阪市北区梅田１－３－１</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大阪駅前第１ビル２</a:t>
                  </a:r>
                  <a:r>
                    <a:rPr kumimoji="1" lang="en-US" altLang="ja-JP" sz="1100" dirty="0">
                      <a:latin typeface="BIZ UDPゴシック" panose="020B0400000000000000" pitchFamily="50" charset="-128"/>
                      <a:ea typeface="BIZ UDPゴシック" panose="020B0400000000000000" pitchFamily="50" charset="-128"/>
                    </a:rPr>
                    <a:t>F</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11" name="四角形: 角を丸くする 110">
                  <a:extLst>
                    <a:ext uri="{FF2B5EF4-FFF2-40B4-BE49-F238E27FC236}">
                      <a16:creationId xmlns:a16="http://schemas.microsoft.com/office/drawing/2014/main" id="{8FBE4001-B8D4-4E48-9783-862F5DFF8C84}"/>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12" name="テキスト ボックス 111">
                  <a:extLst>
                    <a:ext uri="{FF2B5EF4-FFF2-40B4-BE49-F238E27FC236}">
                      <a16:creationId xmlns:a16="http://schemas.microsoft.com/office/drawing/2014/main" id="{45AC0E7A-46F2-4618-A97A-328C3A6B3AC7}"/>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06-6343-1173</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13" name="四角形: 角を丸くする 112">
                  <a:extLst>
                    <a:ext uri="{FF2B5EF4-FFF2-40B4-BE49-F238E27FC236}">
                      <a16:creationId xmlns:a16="http://schemas.microsoft.com/office/drawing/2014/main" id="{E4AF1D3A-184E-4BFC-8CA0-378B1D9817AA}"/>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4" name="テキスト ボックス 113">
                  <a:extLst>
                    <a:ext uri="{FF2B5EF4-FFF2-40B4-BE49-F238E27FC236}">
                      <a16:creationId xmlns:a16="http://schemas.microsoft.com/office/drawing/2014/main" id="{305E42C1-7569-4A93-8BBE-FF07C18ADD1C}"/>
                    </a:ext>
                  </a:extLst>
                </p:cNvPr>
                <p:cNvSpPr txBox="1"/>
                <p:nvPr/>
              </p:nvSpPr>
              <p:spPr>
                <a:xfrm>
                  <a:off x="1225656" y="1518054"/>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２０１３年４月</a:t>
                  </a:r>
                </a:p>
              </p:txBody>
            </p:sp>
            <p:sp>
              <p:nvSpPr>
                <p:cNvPr id="115" name="四角形: 角を丸くする 114">
                  <a:extLst>
                    <a:ext uri="{FF2B5EF4-FFF2-40B4-BE49-F238E27FC236}">
                      <a16:creationId xmlns:a16="http://schemas.microsoft.com/office/drawing/2014/main" id="{8A045FA8-93ED-4B83-8BD1-61363B23B14C}"/>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6" name="テキスト ボックス 115">
                  <a:extLst>
                    <a:ext uri="{FF2B5EF4-FFF2-40B4-BE49-F238E27FC236}">
                      <a16:creationId xmlns:a16="http://schemas.microsoft.com/office/drawing/2014/main" id="{4C329687-81DD-499E-9166-7407AF60224E}"/>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林　周剛</a:t>
                  </a:r>
                </a:p>
              </p:txBody>
            </p:sp>
            <p:sp>
              <p:nvSpPr>
                <p:cNvPr id="117" name="四角形: 角を丸くする 116">
                  <a:extLst>
                    <a:ext uri="{FF2B5EF4-FFF2-40B4-BE49-F238E27FC236}">
                      <a16:creationId xmlns:a16="http://schemas.microsoft.com/office/drawing/2014/main" id="{C85F279F-0163-472A-B39C-032723BA9CE7}"/>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8" name="テキスト ボックス 117">
                  <a:extLst>
                    <a:ext uri="{FF2B5EF4-FFF2-40B4-BE49-F238E27FC236}">
                      <a16:creationId xmlns:a16="http://schemas.microsoft.com/office/drawing/2014/main" id="{ED045BB3-6983-434F-918B-EF840EE9D709}"/>
                    </a:ext>
                  </a:extLst>
                </p:cNvPr>
                <p:cNvSpPr txBox="1"/>
                <p:nvPr/>
              </p:nvSpPr>
              <p:spPr>
                <a:xfrm>
                  <a:off x="1234093" y="1811744"/>
                  <a:ext cx="2458736" cy="769441"/>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教材費：　　</a:t>
                  </a:r>
                  <a:r>
                    <a:rPr kumimoji="1" lang="en-US" altLang="ja-JP" sz="1100" dirty="0">
                      <a:latin typeface="BIZ UDPゴシック" panose="020B0400000000000000" pitchFamily="50" charset="-128"/>
                      <a:ea typeface="BIZ UDPゴシック" panose="020B0400000000000000" pitchFamily="50" charset="-128"/>
                    </a:rPr>
                    <a:t>5,000</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年</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入学金・授業料は無料です。</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特別クラスを設定している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キャンパスもあります。</a:t>
                  </a:r>
                </a:p>
              </p:txBody>
            </p:sp>
            <p:sp>
              <p:nvSpPr>
                <p:cNvPr id="119" name="四角形: 角を丸くする 118">
                  <a:extLst>
                    <a:ext uri="{FF2B5EF4-FFF2-40B4-BE49-F238E27FC236}">
                      <a16:creationId xmlns:a16="http://schemas.microsoft.com/office/drawing/2014/main" id="{ACBA66B5-C74C-41AF-A644-BA484BFBEB54}"/>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0" name="テキスト ボックス 119">
                  <a:extLst>
                    <a:ext uri="{FF2B5EF4-FFF2-40B4-BE49-F238E27FC236}">
                      <a16:creationId xmlns:a16="http://schemas.microsoft.com/office/drawing/2014/main" id="{A14410D3-7C6C-4C64-B158-F87C4BF9DFA7}"/>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中学生</a:t>
                  </a:r>
                </a:p>
              </p:txBody>
            </p:sp>
            <p:sp>
              <p:nvSpPr>
                <p:cNvPr id="121" name="四角形: 角を丸くする 120">
                  <a:extLst>
                    <a:ext uri="{FF2B5EF4-FFF2-40B4-BE49-F238E27FC236}">
                      <a16:creationId xmlns:a16="http://schemas.microsoft.com/office/drawing/2014/main" id="{989290FE-D6CE-4571-B0BD-254807DEEBA0}"/>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2" name="テキスト ボックス 121">
                  <a:extLst>
                    <a:ext uri="{FF2B5EF4-FFF2-40B4-BE49-F238E27FC236}">
                      <a16:creationId xmlns:a16="http://schemas.microsoft.com/office/drawing/2014/main" id="{12C30FAF-45E5-47BF-9722-1B4306E6C23C}"/>
                    </a:ext>
                  </a:extLst>
                </p:cNvPr>
                <p:cNvSpPr txBox="1"/>
                <p:nvPr/>
              </p:nvSpPr>
              <p:spPr>
                <a:xfrm>
                  <a:off x="4573287" y="2186848"/>
                  <a:ext cx="2284713" cy="110799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４月～３月</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（８月夏休み、年末年始は休講）</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月・水・金曜日は</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９時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11</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50</a:t>
                  </a:r>
                  <a:r>
                    <a:rPr kumimoji="1" lang="ja-JP" altLang="en-US" sz="1100" dirty="0">
                      <a:latin typeface="BIZ UDPゴシック" panose="020B0400000000000000" pitchFamily="50" charset="-128"/>
                      <a:ea typeface="BIZ UDPゴシック" panose="020B0400000000000000" pitchFamily="50" charset="-128"/>
                    </a:rPr>
                    <a:t>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火・木曜日は</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12</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40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15</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分</a:t>
                  </a:r>
                </a:p>
              </p:txBody>
            </p:sp>
            <p:sp>
              <p:nvSpPr>
                <p:cNvPr id="123" name="四角形: 角を丸くする 122">
                  <a:extLst>
                    <a:ext uri="{FF2B5EF4-FFF2-40B4-BE49-F238E27FC236}">
                      <a16:creationId xmlns:a16="http://schemas.microsoft.com/office/drawing/2014/main" id="{7658F808-D77B-4818-B426-A8BA84A72E0D}"/>
                    </a:ext>
                  </a:extLst>
                </p:cNvPr>
                <p:cNvSpPr/>
                <p:nvPr/>
              </p:nvSpPr>
              <p:spPr>
                <a:xfrm>
                  <a:off x="387802" y="293889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4" name="テキスト ボックス 123">
                  <a:extLst>
                    <a:ext uri="{FF2B5EF4-FFF2-40B4-BE49-F238E27FC236}">
                      <a16:creationId xmlns:a16="http://schemas.microsoft.com/office/drawing/2014/main" id="{C9444E87-22D9-44D1-98ED-65D7CBD1E035}"/>
                    </a:ext>
                  </a:extLst>
                </p:cNvPr>
                <p:cNvSpPr txBox="1"/>
                <p:nvPr/>
              </p:nvSpPr>
              <p:spPr>
                <a:xfrm>
                  <a:off x="1147081" y="2914009"/>
                  <a:ext cx="503415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体験活動は特別クラスとして実施。</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パソコン、美容、アニメ・イラストから選択</a:t>
                  </a:r>
                </a:p>
              </p:txBody>
            </p:sp>
            <p:grpSp>
              <p:nvGrpSpPr>
                <p:cNvPr id="125" name="グループ化 124">
                  <a:extLst>
                    <a:ext uri="{FF2B5EF4-FFF2-40B4-BE49-F238E27FC236}">
                      <a16:creationId xmlns:a16="http://schemas.microsoft.com/office/drawing/2014/main" id="{C6ED8C52-0841-418E-972B-3F045DA0C6D1}"/>
                    </a:ext>
                  </a:extLst>
                </p:cNvPr>
                <p:cNvGrpSpPr/>
                <p:nvPr/>
              </p:nvGrpSpPr>
              <p:grpSpPr>
                <a:xfrm>
                  <a:off x="883029" y="835007"/>
                  <a:ext cx="3629664" cy="239644"/>
                  <a:chOff x="883029" y="865610"/>
                  <a:chExt cx="3629664" cy="239644"/>
                </a:xfrm>
              </p:grpSpPr>
              <p:sp>
                <p:nvSpPr>
                  <p:cNvPr id="126" name="四角形: 角を丸くする 125">
                    <a:extLst>
                      <a:ext uri="{FF2B5EF4-FFF2-40B4-BE49-F238E27FC236}">
                        <a16:creationId xmlns:a16="http://schemas.microsoft.com/office/drawing/2014/main" id="{86FB2E17-A99F-4728-A17C-F5D1D075376E}"/>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127" name="四角形: 角を丸くする 126">
                    <a:extLst>
                      <a:ext uri="{FF2B5EF4-FFF2-40B4-BE49-F238E27FC236}">
                        <a16:creationId xmlns:a16="http://schemas.microsoft.com/office/drawing/2014/main" id="{E8D5A89F-0816-402F-B8ED-2112430DCDCD}"/>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128" name="四角形: 角を丸くする 127">
                    <a:extLst>
                      <a:ext uri="{FF2B5EF4-FFF2-40B4-BE49-F238E27FC236}">
                        <a16:creationId xmlns:a16="http://schemas.microsoft.com/office/drawing/2014/main" id="{92633375-EB38-417E-8D22-48CF97409684}"/>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129" name="四角形: 角を丸くする 128">
                    <a:extLst>
                      <a:ext uri="{FF2B5EF4-FFF2-40B4-BE49-F238E27FC236}">
                        <a16:creationId xmlns:a16="http://schemas.microsoft.com/office/drawing/2014/main" id="{D1B1F6C3-FEE0-4235-95A3-147DB691E14D}"/>
                      </a:ext>
                    </a:extLst>
                  </p:cNvPr>
                  <p:cNvSpPr/>
                  <p:nvPr/>
                </p:nvSpPr>
                <p:spPr>
                  <a:xfrm>
                    <a:off x="3632236" y="865610"/>
                    <a:ext cx="880457" cy="234780"/>
                  </a:xfrm>
                  <a:prstGeom prst="roundRect">
                    <a:avLst>
                      <a:gd name="adj" fmla="val 500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訪問支援</a:t>
                    </a:r>
                  </a:p>
                </p:txBody>
              </p:sp>
            </p:grpSp>
          </p:grpSp>
          <p:sp>
            <p:nvSpPr>
              <p:cNvPr id="106" name="テキスト ボックス 105">
                <a:extLst>
                  <a:ext uri="{FF2B5EF4-FFF2-40B4-BE49-F238E27FC236}">
                    <a16:creationId xmlns:a16="http://schemas.microsoft.com/office/drawing/2014/main" id="{50C02EDC-6AA8-4BF7-B34B-1DD00B16A18F}"/>
                  </a:ext>
                </a:extLst>
              </p:cNvPr>
              <p:cNvSpPr txBox="1"/>
              <p:nvPr/>
            </p:nvSpPr>
            <p:spPr>
              <a:xfrm>
                <a:off x="238928" y="439713"/>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⑤</a:t>
                </a:r>
              </a:p>
            </p:txBody>
          </p:sp>
        </p:grpSp>
        <p:pic>
          <p:nvPicPr>
            <p:cNvPr id="103" name="図 102">
              <a:extLst>
                <a:ext uri="{FF2B5EF4-FFF2-40B4-BE49-F238E27FC236}">
                  <a16:creationId xmlns:a16="http://schemas.microsoft.com/office/drawing/2014/main" id="{D68C9A27-42DC-4720-915C-04C3F645207E}"/>
                </a:ext>
              </a:extLst>
            </p:cNvPr>
            <p:cNvPicPr>
              <a:picLocks noChangeAspect="1"/>
            </p:cNvPicPr>
            <p:nvPr/>
          </p:nvPicPr>
          <p:blipFill>
            <a:blip r:embed="rId3"/>
            <a:stretch>
              <a:fillRect/>
            </a:stretch>
          </p:blipFill>
          <p:spPr>
            <a:xfrm>
              <a:off x="5776949" y="3656209"/>
              <a:ext cx="612000" cy="612000"/>
            </a:xfrm>
            <a:prstGeom prst="rect">
              <a:avLst/>
            </a:prstGeom>
            <a:ln>
              <a:solidFill>
                <a:schemeClr val="tx1"/>
              </a:solidFill>
            </a:ln>
          </p:spPr>
        </p:pic>
      </p:grpSp>
      <p:pic>
        <p:nvPicPr>
          <p:cNvPr id="3" name="図 2">
            <a:extLst>
              <a:ext uri="{FF2B5EF4-FFF2-40B4-BE49-F238E27FC236}">
                <a16:creationId xmlns:a16="http://schemas.microsoft.com/office/drawing/2014/main" id="{4D25AEB6-B740-4FA6-BFC8-F0CB7D2D0375}"/>
              </a:ext>
            </a:extLst>
          </p:cNvPr>
          <p:cNvPicPr>
            <a:picLocks noChangeAspect="1"/>
          </p:cNvPicPr>
          <p:nvPr/>
        </p:nvPicPr>
        <p:blipFill>
          <a:blip r:embed="rId4"/>
          <a:stretch>
            <a:fillRect/>
          </a:stretch>
        </p:blipFill>
        <p:spPr>
          <a:xfrm>
            <a:off x="5729193" y="214513"/>
            <a:ext cx="619428" cy="619428"/>
          </a:xfrm>
          <a:prstGeom prst="rect">
            <a:avLst/>
          </a:prstGeom>
          <a:ln>
            <a:solidFill>
              <a:schemeClr val="tx1"/>
            </a:solidFill>
          </a:ln>
        </p:spPr>
      </p:pic>
    </p:spTree>
    <p:extLst>
      <p:ext uri="{BB962C8B-B14F-4D97-AF65-F5344CB8AC3E}">
        <p14:creationId xmlns:p14="http://schemas.microsoft.com/office/powerpoint/2010/main" val="2898611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グループ化 70">
            <a:extLst>
              <a:ext uri="{FF2B5EF4-FFF2-40B4-BE49-F238E27FC236}">
                <a16:creationId xmlns:a16="http://schemas.microsoft.com/office/drawing/2014/main" id="{93D30FF5-BD28-4B01-AC39-1FBCA15204C3}"/>
              </a:ext>
            </a:extLst>
          </p:cNvPr>
          <p:cNvGrpSpPr/>
          <p:nvPr/>
        </p:nvGrpSpPr>
        <p:grpSpPr>
          <a:xfrm>
            <a:off x="74428" y="127185"/>
            <a:ext cx="6780775" cy="3132000"/>
            <a:chOff x="300789" y="401050"/>
            <a:chExt cx="6560006" cy="3132000"/>
          </a:xfrm>
        </p:grpSpPr>
        <p:grpSp>
          <p:nvGrpSpPr>
            <p:cNvPr id="41" name="グループ化 40">
              <a:extLst>
                <a:ext uri="{FF2B5EF4-FFF2-40B4-BE49-F238E27FC236}">
                  <a16:creationId xmlns:a16="http://schemas.microsoft.com/office/drawing/2014/main" id="{D0447D49-A98D-4753-BE7A-240BBB039B49}"/>
                </a:ext>
              </a:extLst>
            </p:cNvPr>
            <p:cNvGrpSpPr/>
            <p:nvPr/>
          </p:nvGrpSpPr>
          <p:grpSpPr>
            <a:xfrm>
              <a:off x="300791" y="401050"/>
              <a:ext cx="6560004" cy="3132000"/>
              <a:chOff x="300791" y="401050"/>
              <a:chExt cx="6560004" cy="3132000"/>
            </a:xfrm>
          </p:grpSpPr>
          <p:grpSp>
            <p:nvGrpSpPr>
              <p:cNvPr id="13" name="グループ化 12">
                <a:extLst>
                  <a:ext uri="{FF2B5EF4-FFF2-40B4-BE49-F238E27FC236}">
                    <a16:creationId xmlns:a16="http://schemas.microsoft.com/office/drawing/2014/main" id="{5688849B-8C13-435B-B1FD-9A5A1685363C}"/>
                  </a:ext>
                </a:extLst>
              </p:cNvPr>
              <p:cNvGrpSpPr/>
              <p:nvPr/>
            </p:nvGrpSpPr>
            <p:grpSpPr>
              <a:xfrm>
                <a:off x="300791" y="401050"/>
                <a:ext cx="6490704" cy="3132000"/>
                <a:chOff x="332875" y="2462462"/>
                <a:chExt cx="6085551" cy="2952976"/>
              </a:xfrm>
            </p:grpSpPr>
            <p:sp>
              <p:nvSpPr>
                <p:cNvPr id="11" name="四角形: 角を丸くする 10">
                  <a:extLst>
                    <a:ext uri="{FF2B5EF4-FFF2-40B4-BE49-F238E27FC236}">
                      <a16:creationId xmlns:a16="http://schemas.microsoft.com/office/drawing/2014/main" id="{AA68AE01-B699-4620-B57C-9A3E29187DDF}"/>
                    </a:ext>
                  </a:extLst>
                </p:cNvPr>
                <p:cNvSpPr/>
                <p:nvPr/>
              </p:nvSpPr>
              <p:spPr>
                <a:xfrm>
                  <a:off x="332875" y="2462462"/>
                  <a:ext cx="6085551" cy="2952976"/>
                </a:xfrm>
                <a:prstGeom prst="roundRect">
                  <a:avLst>
                    <a:gd name="adj" fmla="val 42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D030DFBE-7995-4A4A-885C-892B2D95D868}"/>
                    </a:ext>
                  </a:extLst>
                </p:cNvPr>
                <p:cNvSpPr/>
                <p:nvPr/>
              </p:nvSpPr>
              <p:spPr>
                <a:xfrm rot="5400000">
                  <a:off x="294859" y="2500482"/>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5" name="テキスト ボックス 14">
                <a:extLst>
                  <a:ext uri="{FF2B5EF4-FFF2-40B4-BE49-F238E27FC236}">
                    <a16:creationId xmlns:a16="http://schemas.microsoft.com/office/drawing/2014/main" id="{D747B0E7-4170-4B04-B203-A8BE09A8765E}"/>
                  </a:ext>
                </a:extLst>
              </p:cNvPr>
              <p:cNvSpPr txBox="1"/>
              <p:nvPr/>
            </p:nvSpPr>
            <p:spPr>
              <a:xfrm>
                <a:off x="883029" y="425374"/>
                <a:ext cx="3690257"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フリースクールみなも</a:t>
                </a:r>
              </a:p>
            </p:txBody>
          </p:sp>
          <p:sp>
            <p:nvSpPr>
              <p:cNvPr id="16" name="四角形: 角を丸くする 15">
                <a:extLst>
                  <a:ext uri="{FF2B5EF4-FFF2-40B4-BE49-F238E27FC236}">
                    <a16:creationId xmlns:a16="http://schemas.microsoft.com/office/drawing/2014/main" id="{4397BC01-1FD2-41C3-9831-795D4665AEE3}"/>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7" name="テキスト ボックス 16">
                <a:extLst>
                  <a:ext uri="{FF2B5EF4-FFF2-40B4-BE49-F238E27FC236}">
                    <a16:creationId xmlns:a16="http://schemas.microsoft.com/office/drawing/2014/main" id="{5D0D237B-3B7C-47A2-A546-4353F2F22442}"/>
                  </a:ext>
                </a:extLst>
              </p:cNvPr>
              <p:cNvSpPr txBox="1"/>
              <p:nvPr/>
            </p:nvSpPr>
            <p:spPr>
              <a:xfrm>
                <a:off x="1223361" y="1157188"/>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大阪市北区東天満</a:t>
                </a:r>
                <a:r>
                  <a:rPr kumimoji="1" lang="en-US" altLang="ja-JP" sz="1100" dirty="0">
                    <a:latin typeface="BIZ UDPゴシック" panose="020B0400000000000000" pitchFamily="50" charset="-128"/>
                    <a:ea typeface="BIZ UDPゴシック" panose="020B0400000000000000" pitchFamily="50" charset="-128"/>
                  </a:rPr>
                  <a:t>1-4-3</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7313BD9B-ECDF-4D38-B441-47DDDBFEDF44}"/>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9" name="テキスト ボックス 18">
                <a:extLst>
                  <a:ext uri="{FF2B5EF4-FFF2-40B4-BE49-F238E27FC236}">
                    <a16:creationId xmlns:a16="http://schemas.microsoft.com/office/drawing/2014/main" id="{61C48864-0C5B-41AB-A0F0-12B4DDE68854}"/>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06-6881-0803</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6B5C2B58-0E89-4BC3-8314-08BC138A02B2}"/>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C9E6D3B9-E9CA-436B-AAF4-8FB024E7045F}"/>
                  </a:ext>
                </a:extLst>
              </p:cNvPr>
              <p:cNvSpPr txBox="1"/>
              <p:nvPr/>
            </p:nvSpPr>
            <p:spPr>
              <a:xfrm>
                <a:off x="1234094" y="1518054"/>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2004</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11</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24" name="四角形: 角を丸くする 23">
                <a:extLst>
                  <a:ext uri="{FF2B5EF4-FFF2-40B4-BE49-F238E27FC236}">
                    <a16:creationId xmlns:a16="http://schemas.microsoft.com/office/drawing/2014/main" id="{C016D8E0-64F0-40B1-8364-A0B62B3DF92A}"/>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23617DDE-D84A-4B3A-B91F-E6E69F5F90F4}"/>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今川　将征</a:t>
                </a:r>
              </a:p>
            </p:txBody>
          </p:sp>
          <p:sp>
            <p:nvSpPr>
              <p:cNvPr id="26" name="四角形: 角を丸くする 25">
                <a:extLst>
                  <a:ext uri="{FF2B5EF4-FFF2-40B4-BE49-F238E27FC236}">
                    <a16:creationId xmlns:a16="http://schemas.microsoft.com/office/drawing/2014/main" id="{8120460C-2807-4E23-B2C7-8967E3F9ADC2}"/>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BE976873-1704-449B-9A8D-C1F85B7A38F6}"/>
                  </a:ext>
                </a:extLst>
              </p:cNvPr>
              <p:cNvSpPr txBox="1"/>
              <p:nvPr/>
            </p:nvSpPr>
            <p:spPr>
              <a:xfrm>
                <a:off x="1283550" y="1864219"/>
                <a:ext cx="2458736" cy="577081"/>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入学金：</a:t>
                </a:r>
                <a:r>
                  <a:rPr kumimoji="1" lang="en-US" altLang="ja-JP" sz="1050" dirty="0">
                    <a:latin typeface="BIZ UDPゴシック" panose="020B0400000000000000" pitchFamily="50" charset="-128"/>
                    <a:ea typeface="BIZ UDPゴシック" panose="020B0400000000000000" pitchFamily="50" charset="-128"/>
                  </a:rPr>
                  <a:t>25,000</a:t>
                </a:r>
                <a:r>
                  <a:rPr kumimoji="1" lang="ja-JP" altLang="en-US" sz="1050" dirty="0">
                    <a:latin typeface="BIZ UDPゴシック" panose="020B0400000000000000" pitchFamily="50" charset="-128"/>
                    <a:ea typeface="BIZ UDPゴシック" panose="020B0400000000000000" pitchFamily="50" charset="-128"/>
                  </a:rPr>
                  <a:t>円</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月謝：</a:t>
                </a:r>
                <a:r>
                  <a:rPr kumimoji="1" lang="en-US" altLang="ja-JP" sz="1050" dirty="0">
                    <a:latin typeface="BIZ UDPゴシック" panose="020B0400000000000000" pitchFamily="50" charset="-128"/>
                    <a:ea typeface="BIZ UDPゴシック" panose="020B0400000000000000" pitchFamily="50" charset="-128"/>
                  </a:rPr>
                  <a:t>19,200</a:t>
                </a:r>
                <a:r>
                  <a:rPr kumimoji="1" lang="ja-JP" altLang="en-US" sz="1050" dirty="0">
                    <a:latin typeface="BIZ UDPゴシック" panose="020B0400000000000000" pitchFamily="50" charset="-128"/>
                    <a:ea typeface="BIZ UDPゴシック" panose="020B0400000000000000" pitchFamily="50" charset="-128"/>
                  </a:rPr>
                  <a:t>円（月４日まで）</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　　　　または</a:t>
                </a:r>
                <a:r>
                  <a:rPr kumimoji="1" lang="en-US" altLang="ja-JP" sz="1050" dirty="0">
                    <a:latin typeface="BIZ UDPゴシック" panose="020B0400000000000000" pitchFamily="50" charset="-128"/>
                    <a:ea typeface="BIZ UDPゴシック" panose="020B0400000000000000" pitchFamily="50" charset="-128"/>
                  </a:rPr>
                  <a:t>39,600</a:t>
                </a:r>
                <a:r>
                  <a:rPr kumimoji="1" lang="ja-JP" altLang="en-US" sz="1050" dirty="0">
                    <a:latin typeface="BIZ UDPゴシック" panose="020B0400000000000000" pitchFamily="50" charset="-128"/>
                    <a:ea typeface="BIZ UDPゴシック" panose="020B0400000000000000" pitchFamily="50" charset="-128"/>
                  </a:rPr>
                  <a:t>円（月５日以上）</a:t>
                </a:r>
              </a:p>
            </p:txBody>
          </p:sp>
          <p:sp>
            <p:nvSpPr>
              <p:cNvPr id="28" name="四角形: 角を丸くする 27">
                <a:extLst>
                  <a:ext uri="{FF2B5EF4-FFF2-40B4-BE49-F238E27FC236}">
                    <a16:creationId xmlns:a16="http://schemas.microsoft.com/office/drawing/2014/main" id="{72EB63E4-8950-48DB-9391-DCF8B4B37724}"/>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E155029D-0EA3-409B-9FCB-27DE2A24A57E}"/>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６才～</a:t>
                </a:r>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才（入会は１８才まで）</a:t>
                </a:r>
              </a:p>
            </p:txBody>
          </p:sp>
          <p:sp>
            <p:nvSpPr>
              <p:cNvPr id="30" name="四角形: 角を丸くする 29">
                <a:extLst>
                  <a:ext uri="{FF2B5EF4-FFF2-40B4-BE49-F238E27FC236}">
                    <a16:creationId xmlns:a16="http://schemas.microsoft.com/office/drawing/2014/main" id="{37F8A8B6-8D5F-405F-A28E-374CCCC5070E}"/>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4A3DB430-12B3-40F5-92AC-A147CA09D6B6}"/>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月・火・水・金曜日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11</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16</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分</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34" name="四角形: 角を丸くする 33">
                <a:extLst>
                  <a:ext uri="{FF2B5EF4-FFF2-40B4-BE49-F238E27FC236}">
                    <a16:creationId xmlns:a16="http://schemas.microsoft.com/office/drawing/2014/main" id="{7C8AE229-9773-4DA2-BAA4-52DE3D9E4628}"/>
                  </a:ext>
                </a:extLst>
              </p:cNvPr>
              <p:cNvSpPr/>
              <p:nvPr/>
            </p:nvSpPr>
            <p:spPr>
              <a:xfrm>
                <a:off x="416471" y="278909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grpSp>
            <p:nvGrpSpPr>
              <p:cNvPr id="40" name="グループ化 39">
                <a:extLst>
                  <a:ext uri="{FF2B5EF4-FFF2-40B4-BE49-F238E27FC236}">
                    <a16:creationId xmlns:a16="http://schemas.microsoft.com/office/drawing/2014/main" id="{211B97A7-BA03-4C79-9836-78C935FD4E42}"/>
                  </a:ext>
                </a:extLst>
              </p:cNvPr>
              <p:cNvGrpSpPr/>
              <p:nvPr/>
            </p:nvGrpSpPr>
            <p:grpSpPr>
              <a:xfrm>
                <a:off x="883029" y="835007"/>
                <a:ext cx="3629664" cy="239644"/>
                <a:chOff x="883029" y="865610"/>
                <a:chExt cx="3629664" cy="239644"/>
              </a:xfrm>
            </p:grpSpPr>
            <p:sp>
              <p:nvSpPr>
                <p:cNvPr id="36" name="四角形: 角を丸くする 35">
                  <a:extLst>
                    <a:ext uri="{FF2B5EF4-FFF2-40B4-BE49-F238E27FC236}">
                      <a16:creationId xmlns:a16="http://schemas.microsoft.com/office/drawing/2014/main" id="{56A7E432-B832-4779-8C41-C5F786F5962F}"/>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37" name="四角形: 角を丸くする 36">
                  <a:extLst>
                    <a:ext uri="{FF2B5EF4-FFF2-40B4-BE49-F238E27FC236}">
                      <a16:creationId xmlns:a16="http://schemas.microsoft.com/office/drawing/2014/main" id="{C025EFED-3798-4B9B-B561-20916DEB9768}"/>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38" name="四角形: 角を丸くする 37">
                  <a:extLst>
                    <a:ext uri="{FF2B5EF4-FFF2-40B4-BE49-F238E27FC236}">
                      <a16:creationId xmlns:a16="http://schemas.microsoft.com/office/drawing/2014/main" id="{6B1F30D9-FAA6-4875-BBAE-C11BBC41A720}"/>
                    </a:ext>
                  </a:extLst>
                </p:cNvPr>
                <p:cNvSpPr/>
                <p:nvPr/>
              </p:nvSpPr>
              <p:spPr>
                <a:xfrm>
                  <a:off x="2708771" y="871254"/>
                  <a:ext cx="880457" cy="234000"/>
                </a:xfrm>
                <a:prstGeom prst="roundRect">
                  <a:avLst>
                    <a:gd name="adj" fmla="val 50000"/>
                  </a:avLst>
                </a:prstGeom>
                <a:solidFill>
                  <a:srgbClr val="CCFFCC"/>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BIZ UDPゴシック" panose="020B0400000000000000" pitchFamily="50" charset="-128"/>
                      <a:ea typeface="BIZ UDPゴシック" panose="020B0400000000000000" pitchFamily="50" charset="-128"/>
                    </a:rPr>
                    <a:t>教育相談</a:t>
                  </a:r>
                </a:p>
              </p:txBody>
            </p:sp>
            <p:sp>
              <p:nvSpPr>
                <p:cNvPr id="39" name="四角形: 角を丸くする 38">
                  <a:extLst>
                    <a:ext uri="{FF2B5EF4-FFF2-40B4-BE49-F238E27FC236}">
                      <a16:creationId xmlns:a16="http://schemas.microsoft.com/office/drawing/2014/main" id="{C516201B-FDF2-4A22-8F37-E801430454B0}"/>
                    </a:ext>
                  </a:extLst>
                </p:cNvPr>
                <p:cNvSpPr/>
                <p:nvPr/>
              </p:nvSpPr>
              <p:spPr>
                <a:xfrm>
                  <a:off x="3632236" y="865610"/>
                  <a:ext cx="880457" cy="234780"/>
                </a:xfrm>
                <a:prstGeom prst="roundRect">
                  <a:avLst>
                    <a:gd name="adj" fmla="val 500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訪問支援</a:t>
                  </a:r>
                </a:p>
              </p:txBody>
            </p:sp>
          </p:grpSp>
        </p:grpSp>
        <p:sp>
          <p:nvSpPr>
            <p:cNvPr id="14" name="テキスト ボックス 13">
              <a:extLst>
                <a:ext uri="{FF2B5EF4-FFF2-40B4-BE49-F238E27FC236}">
                  <a16:creationId xmlns:a16="http://schemas.microsoft.com/office/drawing/2014/main" id="{57EB0A09-0C80-4971-8EDC-4AB928EB22E3}"/>
                </a:ext>
              </a:extLst>
            </p:cNvPr>
            <p:cNvSpPr txBox="1"/>
            <p:nvPr/>
          </p:nvSpPr>
          <p:spPr>
            <a:xfrm>
              <a:off x="300789" y="437838"/>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⑦</a:t>
              </a:r>
            </a:p>
          </p:txBody>
        </p:sp>
      </p:grpSp>
      <p:grpSp>
        <p:nvGrpSpPr>
          <p:cNvPr id="93" name="グループ化 92">
            <a:extLst>
              <a:ext uri="{FF2B5EF4-FFF2-40B4-BE49-F238E27FC236}">
                <a16:creationId xmlns:a16="http://schemas.microsoft.com/office/drawing/2014/main" id="{29844405-5325-49ED-B030-898C436A8D00}"/>
              </a:ext>
            </a:extLst>
          </p:cNvPr>
          <p:cNvGrpSpPr/>
          <p:nvPr/>
        </p:nvGrpSpPr>
        <p:grpSpPr>
          <a:xfrm>
            <a:off x="70648" y="3342261"/>
            <a:ext cx="6800410" cy="3137060"/>
            <a:chOff x="238928" y="405019"/>
            <a:chExt cx="6621867" cy="3137060"/>
          </a:xfrm>
        </p:grpSpPr>
        <p:grpSp>
          <p:nvGrpSpPr>
            <p:cNvPr id="105" name="グループ化 104">
              <a:extLst>
                <a:ext uri="{FF2B5EF4-FFF2-40B4-BE49-F238E27FC236}">
                  <a16:creationId xmlns:a16="http://schemas.microsoft.com/office/drawing/2014/main" id="{1028241D-C4CE-438A-BEBD-5D4058EFCD5D}"/>
                </a:ext>
              </a:extLst>
            </p:cNvPr>
            <p:cNvGrpSpPr/>
            <p:nvPr/>
          </p:nvGrpSpPr>
          <p:grpSpPr>
            <a:xfrm>
              <a:off x="247450" y="405019"/>
              <a:ext cx="6613345" cy="3137060"/>
              <a:chOff x="247450" y="405019"/>
              <a:chExt cx="6613345" cy="3137060"/>
            </a:xfrm>
          </p:grpSpPr>
          <p:grpSp>
            <p:nvGrpSpPr>
              <p:cNvPr id="107" name="グループ化 106">
                <a:extLst>
                  <a:ext uri="{FF2B5EF4-FFF2-40B4-BE49-F238E27FC236}">
                    <a16:creationId xmlns:a16="http://schemas.microsoft.com/office/drawing/2014/main" id="{6689ED98-438A-4F1B-9D61-3D144AA8990E}"/>
                  </a:ext>
                </a:extLst>
              </p:cNvPr>
              <p:cNvGrpSpPr/>
              <p:nvPr/>
            </p:nvGrpSpPr>
            <p:grpSpPr>
              <a:xfrm>
                <a:off x="247450" y="405019"/>
                <a:ext cx="6515951" cy="3137060"/>
                <a:chOff x="282864" y="2466204"/>
                <a:chExt cx="6109222" cy="2957749"/>
              </a:xfrm>
            </p:grpSpPr>
            <p:sp>
              <p:nvSpPr>
                <p:cNvPr id="129" name="四角形: 角を丸くする 128">
                  <a:extLst>
                    <a:ext uri="{FF2B5EF4-FFF2-40B4-BE49-F238E27FC236}">
                      <a16:creationId xmlns:a16="http://schemas.microsoft.com/office/drawing/2014/main" id="{6E6500AF-2277-4C65-B58E-1D4C2A94E4B2}"/>
                    </a:ext>
                  </a:extLst>
                </p:cNvPr>
                <p:cNvSpPr/>
                <p:nvPr/>
              </p:nvSpPr>
              <p:spPr>
                <a:xfrm>
                  <a:off x="282864" y="2470975"/>
                  <a:ext cx="6109222" cy="2952978"/>
                </a:xfrm>
                <a:prstGeom prst="roundRect">
                  <a:avLst>
                    <a:gd name="adj" fmla="val 4259"/>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図形 129">
                  <a:extLst>
                    <a:ext uri="{FF2B5EF4-FFF2-40B4-BE49-F238E27FC236}">
                      <a16:creationId xmlns:a16="http://schemas.microsoft.com/office/drawing/2014/main" id="{9789F861-D123-4C44-969C-7EE1E24146B3}"/>
                    </a:ext>
                  </a:extLst>
                </p:cNvPr>
                <p:cNvSpPr/>
                <p:nvPr/>
              </p:nvSpPr>
              <p:spPr>
                <a:xfrm rot="5400000">
                  <a:off x="246980" y="2502089"/>
                  <a:ext cx="637283" cy="56551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08" name="テキスト ボックス 107">
                <a:extLst>
                  <a:ext uri="{FF2B5EF4-FFF2-40B4-BE49-F238E27FC236}">
                    <a16:creationId xmlns:a16="http://schemas.microsoft.com/office/drawing/2014/main" id="{79A460DC-4936-4A26-9912-AD76C53DF755}"/>
                  </a:ext>
                </a:extLst>
              </p:cNvPr>
              <p:cNvSpPr txBox="1"/>
              <p:nvPr/>
            </p:nvSpPr>
            <p:spPr>
              <a:xfrm>
                <a:off x="883029" y="425374"/>
                <a:ext cx="3690257"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せいさフリースクールいずみ</a:t>
                </a:r>
              </a:p>
            </p:txBody>
          </p:sp>
          <p:sp>
            <p:nvSpPr>
              <p:cNvPr id="109" name="四角形: 角を丸くする 108">
                <a:extLst>
                  <a:ext uri="{FF2B5EF4-FFF2-40B4-BE49-F238E27FC236}">
                    <a16:creationId xmlns:a16="http://schemas.microsoft.com/office/drawing/2014/main" id="{D2FE3976-FF14-4ABB-B9A3-B64DFF07A5A8}"/>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10" name="テキスト ボックス 109">
                <a:extLst>
                  <a:ext uri="{FF2B5EF4-FFF2-40B4-BE49-F238E27FC236}">
                    <a16:creationId xmlns:a16="http://schemas.microsoft.com/office/drawing/2014/main" id="{36118675-E112-401B-8A02-2C8225537B93}"/>
                  </a:ext>
                </a:extLst>
              </p:cNvPr>
              <p:cNvSpPr txBox="1"/>
              <p:nvPr/>
            </p:nvSpPr>
            <p:spPr>
              <a:xfrm>
                <a:off x="1223803" y="1179423"/>
                <a:ext cx="2963453"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大阪市北区天満４丁目</a:t>
                </a:r>
                <a:r>
                  <a:rPr kumimoji="1" lang="en-US" altLang="ja-JP" sz="1100" dirty="0">
                    <a:latin typeface="BIZ UDPゴシック" panose="020B0400000000000000" pitchFamily="50" charset="-128"/>
                    <a:ea typeface="BIZ UDPゴシック" panose="020B0400000000000000" pitchFamily="50" charset="-128"/>
                  </a:rPr>
                  <a:t>13-11</a:t>
                </a:r>
              </a:p>
              <a:p>
                <a:r>
                  <a:rPr kumimoji="1" lang="en-US" altLang="ja-JP" sz="1000" dirty="0">
                    <a:latin typeface="BIZ UDPゴシック" panose="020B0400000000000000" pitchFamily="50" charset="-128"/>
                    <a:ea typeface="BIZ UDPゴシック" panose="020B0400000000000000" pitchFamily="50" charset="-128"/>
                  </a:rPr>
                  <a:t>(</a:t>
                </a:r>
                <a:r>
                  <a:rPr kumimoji="1" lang="ja-JP" altLang="en-US" sz="1000" dirty="0">
                    <a:latin typeface="BIZ UDPゴシック" panose="020B0400000000000000" pitchFamily="50" charset="-128"/>
                    <a:ea typeface="BIZ UDPゴシック" panose="020B0400000000000000" pitchFamily="50" charset="-128"/>
                  </a:rPr>
                  <a:t>星槎国際高等学校大阪学習センター　内</a:t>
                </a:r>
                <a:r>
                  <a:rPr kumimoji="1" lang="en-US" altLang="ja-JP" sz="1000" dirty="0">
                    <a:latin typeface="BIZ UDPゴシック" panose="020B0400000000000000" pitchFamily="50" charset="-128"/>
                    <a:ea typeface="BIZ UDPゴシック" panose="020B0400000000000000" pitchFamily="50" charset="-128"/>
                  </a:rPr>
                  <a:t>)</a:t>
                </a:r>
              </a:p>
              <a:p>
                <a:endParaRPr kumimoji="1" lang="ja-JP" altLang="en-US" sz="1100" dirty="0">
                  <a:latin typeface="BIZ UDPゴシック" panose="020B0400000000000000" pitchFamily="50" charset="-128"/>
                  <a:ea typeface="BIZ UDPゴシック" panose="020B0400000000000000" pitchFamily="50" charset="-128"/>
                </a:endParaRPr>
              </a:p>
            </p:txBody>
          </p:sp>
          <p:sp>
            <p:nvSpPr>
              <p:cNvPr id="111" name="四角形: 角を丸くする 110">
                <a:extLst>
                  <a:ext uri="{FF2B5EF4-FFF2-40B4-BE49-F238E27FC236}">
                    <a16:creationId xmlns:a16="http://schemas.microsoft.com/office/drawing/2014/main" id="{104E2EED-8A26-4B25-9D06-71CA02277A37}"/>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12" name="テキスト ボックス 111">
                <a:extLst>
                  <a:ext uri="{FF2B5EF4-FFF2-40B4-BE49-F238E27FC236}">
                    <a16:creationId xmlns:a16="http://schemas.microsoft.com/office/drawing/2014/main" id="{CBBC09A5-FFE4-4E6B-839D-E0BDC93CBE20}"/>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06-6147-3830</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13" name="四角形: 角を丸くする 112">
                <a:extLst>
                  <a:ext uri="{FF2B5EF4-FFF2-40B4-BE49-F238E27FC236}">
                    <a16:creationId xmlns:a16="http://schemas.microsoft.com/office/drawing/2014/main" id="{3F00ECFD-6B50-4CE1-9BD3-AA85554F3B63}"/>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5" name="四角形: 角を丸くする 114">
                <a:extLst>
                  <a:ext uri="{FF2B5EF4-FFF2-40B4-BE49-F238E27FC236}">
                    <a16:creationId xmlns:a16="http://schemas.microsoft.com/office/drawing/2014/main" id="{975E904F-1404-4A44-9327-2F9B62730FBC}"/>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6" name="テキスト ボックス 115">
                <a:extLst>
                  <a:ext uri="{FF2B5EF4-FFF2-40B4-BE49-F238E27FC236}">
                    <a16:creationId xmlns:a16="http://schemas.microsoft.com/office/drawing/2014/main" id="{83DAEF30-7665-46CD-9CBC-3C10451F28B5}"/>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統括　山本　佳世</a:t>
                </a:r>
              </a:p>
            </p:txBody>
          </p:sp>
          <p:sp>
            <p:nvSpPr>
              <p:cNvPr id="117" name="四角形: 角を丸くする 116">
                <a:extLst>
                  <a:ext uri="{FF2B5EF4-FFF2-40B4-BE49-F238E27FC236}">
                    <a16:creationId xmlns:a16="http://schemas.microsoft.com/office/drawing/2014/main" id="{8A69E006-0769-407D-8FB2-5AA3AF41E0DD}"/>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8" name="テキスト ボックス 117">
                <a:extLst>
                  <a:ext uri="{FF2B5EF4-FFF2-40B4-BE49-F238E27FC236}">
                    <a16:creationId xmlns:a16="http://schemas.microsoft.com/office/drawing/2014/main" id="{FEA7E1DA-3F64-4A99-9C1A-E07C8D490417}"/>
                  </a:ext>
                </a:extLst>
              </p:cNvPr>
              <p:cNvSpPr txBox="1"/>
              <p:nvPr/>
            </p:nvSpPr>
            <p:spPr>
              <a:xfrm>
                <a:off x="1234093" y="1811744"/>
                <a:ext cx="2458736" cy="769441"/>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週１回：</a:t>
                </a:r>
                <a:r>
                  <a:rPr kumimoji="1" lang="en-US" altLang="ja-JP" sz="1100" dirty="0">
                    <a:latin typeface="BIZ UDPゴシック" panose="020B0400000000000000" pitchFamily="50" charset="-128"/>
                    <a:ea typeface="BIZ UDPゴシック" panose="020B0400000000000000" pitchFamily="50" charset="-128"/>
                  </a:rPr>
                  <a:t>20,000</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月</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週２回：</a:t>
                </a:r>
                <a:r>
                  <a:rPr kumimoji="1" lang="en-US" altLang="ja-JP" sz="1100" dirty="0">
                    <a:latin typeface="BIZ UDPゴシック" panose="020B0400000000000000" pitchFamily="50" charset="-128"/>
                    <a:ea typeface="BIZ UDPゴシック" panose="020B0400000000000000" pitchFamily="50" charset="-128"/>
                  </a:rPr>
                  <a:t>35,000</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月</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週３回：</a:t>
                </a:r>
                <a:r>
                  <a:rPr kumimoji="1" lang="en-US" altLang="ja-JP" sz="1100" dirty="0">
                    <a:latin typeface="BIZ UDPゴシック" panose="020B0400000000000000" pitchFamily="50" charset="-128"/>
                    <a:ea typeface="BIZ UDPゴシック" panose="020B0400000000000000" pitchFamily="50" charset="-128"/>
                  </a:rPr>
                  <a:t>40,000</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月</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週４回：</a:t>
                </a:r>
                <a:r>
                  <a:rPr kumimoji="1" lang="en-US" altLang="ja-JP" sz="1100" dirty="0">
                    <a:latin typeface="BIZ UDPゴシック" panose="020B0400000000000000" pitchFamily="50" charset="-128"/>
                    <a:ea typeface="BIZ UDPゴシック" panose="020B0400000000000000" pitchFamily="50" charset="-128"/>
                  </a:rPr>
                  <a:t>45,000</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月</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19" name="四角形: 角を丸くする 118">
                <a:extLst>
                  <a:ext uri="{FF2B5EF4-FFF2-40B4-BE49-F238E27FC236}">
                    <a16:creationId xmlns:a16="http://schemas.microsoft.com/office/drawing/2014/main" id="{AF467655-AD2F-48D2-A830-592CE798E2F0}"/>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0" name="テキスト ボックス 119">
                <a:extLst>
                  <a:ext uri="{FF2B5EF4-FFF2-40B4-BE49-F238E27FC236}">
                    <a16:creationId xmlns:a16="http://schemas.microsoft.com/office/drawing/2014/main" id="{0879FD4B-1BD8-4707-9433-07082E2F60D2}"/>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小学校４年生～中学校３年生</a:t>
                </a:r>
              </a:p>
            </p:txBody>
          </p:sp>
          <p:sp>
            <p:nvSpPr>
              <p:cNvPr id="121" name="四角形: 角を丸くする 120">
                <a:extLst>
                  <a:ext uri="{FF2B5EF4-FFF2-40B4-BE49-F238E27FC236}">
                    <a16:creationId xmlns:a16="http://schemas.microsoft.com/office/drawing/2014/main" id="{77DFB149-DE99-491C-A1BF-FD8FB72EE80B}"/>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2" name="テキスト ボックス 121">
                <a:extLst>
                  <a:ext uri="{FF2B5EF4-FFF2-40B4-BE49-F238E27FC236}">
                    <a16:creationId xmlns:a16="http://schemas.microsoft.com/office/drawing/2014/main" id="{0898FA43-755B-4CE3-A945-06CD2967C90E}"/>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月・火・水・金曜日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木曜日はお休み）</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23" name="四角形: 角を丸くする 122">
                <a:extLst>
                  <a:ext uri="{FF2B5EF4-FFF2-40B4-BE49-F238E27FC236}">
                    <a16:creationId xmlns:a16="http://schemas.microsoft.com/office/drawing/2014/main" id="{7196D60E-0C26-40E7-AC76-86BDBCDF87B0}"/>
                  </a:ext>
                </a:extLst>
              </p:cNvPr>
              <p:cNvSpPr/>
              <p:nvPr/>
            </p:nvSpPr>
            <p:spPr>
              <a:xfrm>
                <a:off x="387802" y="2677231"/>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grpSp>
            <p:nvGrpSpPr>
              <p:cNvPr id="124" name="グループ化 123">
                <a:extLst>
                  <a:ext uri="{FF2B5EF4-FFF2-40B4-BE49-F238E27FC236}">
                    <a16:creationId xmlns:a16="http://schemas.microsoft.com/office/drawing/2014/main" id="{E8C2C1C1-438D-4B2E-BF0A-2EB726B7889D}"/>
                  </a:ext>
                </a:extLst>
              </p:cNvPr>
              <p:cNvGrpSpPr/>
              <p:nvPr/>
            </p:nvGrpSpPr>
            <p:grpSpPr>
              <a:xfrm>
                <a:off x="883029" y="835007"/>
                <a:ext cx="3629664" cy="239644"/>
                <a:chOff x="883029" y="865610"/>
                <a:chExt cx="3629664" cy="239644"/>
              </a:xfrm>
            </p:grpSpPr>
            <p:sp>
              <p:nvSpPr>
                <p:cNvPr id="125" name="四角形: 角を丸くする 124">
                  <a:extLst>
                    <a:ext uri="{FF2B5EF4-FFF2-40B4-BE49-F238E27FC236}">
                      <a16:creationId xmlns:a16="http://schemas.microsoft.com/office/drawing/2014/main" id="{3005A86F-EBA6-4B54-8CB3-A191A7B7A81F}"/>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126" name="四角形: 角を丸くする 125">
                  <a:extLst>
                    <a:ext uri="{FF2B5EF4-FFF2-40B4-BE49-F238E27FC236}">
                      <a16:creationId xmlns:a16="http://schemas.microsoft.com/office/drawing/2014/main" id="{32C463D8-C5E3-4679-B996-76A875AB6CD6}"/>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127" name="四角形: 角を丸くする 126">
                  <a:extLst>
                    <a:ext uri="{FF2B5EF4-FFF2-40B4-BE49-F238E27FC236}">
                      <a16:creationId xmlns:a16="http://schemas.microsoft.com/office/drawing/2014/main" id="{194886E6-50EA-4FC0-B4D9-E39A5AEC3A2A}"/>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128" name="四角形: 角を丸くする 127">
                  <a:extLst>
                    <a:ext uri="{FF2B5EF4-FFF2-40B4-BE49-F238E27FC236}">
                      <a16:creationId xmlns:a16="http://schemas.microsoft.com/office/drawing/2014/main" id="{3561B8CF-685D-44DA-AF72-1D9EA19A0A07}"/>
                    </a:ext>
                  </a:extLst>
                </p:cNvPr>
                <p:cNvSpPr/>
                <p:nvPr/>
              </p:nvSpPr>
              <p:spPr>
                <a:xfrm>
                  <a:off x="3632236" y="865610"/>
                  <a:ext cx="880457" cy="234780"/>
                </a:xfrm>
                <a:prstGeom prst="roundRect">
                  <a:avLst>
                    <a:gd name="adj" fmla="val 50000"/>
                  </a:avLst>
                </a:prstGeom>
                <a:solidFill>
                  <a:srgbClr val="CC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BIZ UDPゴシック" panose="020B0400000000000000" pitchFamily="50" charset="-128"/>
                      <a:ea typeface="BIZ UDPゴシック" panose="020B0400000000000000" pitchFamily="50" charset="-128"/>
                    </a:rPr>
                    <a:t>訪問支援△</a:t>
                  </a:r>
                </a:p>
              </p:txBody>
            </p:sp>
          </p:grpSp>
        </p:grpSp>
        <p:sp>
          <p:nvSpPr>
            <p:cNvPr id="106" name="テキスト ボックス 105">
              <a:extLst>
                <a:ext uri="{FF2B5EF4-FFF2-40B4-BE49-F238E27FC236}">
                  <a16:creationId xmlns:a16="http://schemas.microsoft.com/office/drawing/2014/main" id="{0BAD114E-B864-4E14-86C3-D86218C23403}"/>
                </a:ext>
              </a:extLst>
            </p:cNvPr>
            <p:cNvSpPr txBox="1"/>
            <p:nvPr/>
          </p:nvSpPr>
          <p:spPr>
            <a:xfrm>
              <a:off x="238928" y="439713"/>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⑧</a:t>
              </a:r>
            </a:p>
          </p:txBody>
        </p:sp>
      </p:grpSp>
      <p:sp>
        <p:nvSpPr>
          <p:cNvPr id="88" name="テキスト ボックス 87">
            <a:extLst>
              <a:ext uri="{FF2B5EF4-FFF2-40B4-BE49-F238E27FC236}">
                <a16:creationId xmlns:a16="http://schemas.microsoft.com/office/drawing/2014/main" id="{04C28D6F-DA5C-474D-AA59-E6182FBD37E7}"/>
              </a:ext>
            </a:extLst>
          </p:cNvPr>
          <p:cNvSpPr txBox="1"/>
          <p:nvPr/>
        </p:nvSpPr>
        <p:spPr>
          <a:xfrm>
            <a:off x="1036624" y="2479420"/>
            <a:ext cx="5184888"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・併設の個別指導塾、通信制高校サポート校あり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・親の会、父親の会あり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・学校連携可能</a:t>
            </a:r>
            <a:endParaRPr kumimoji="1" lang="en-US" altLang="ja-JP" sz="1100" dirty="0">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10DB7535-5603-475D-A589-4115AC127A0B}"/>
              </a:ext>
            </a:extLst>
          </p:cNvPr>
          <p:cNvPicPr>
            <a:picLocks noChangeAspect="1"/>
          </p:cNvPicPr>
          <p:nvPr/>
        </p:nvPicPr>
        <p:blipFill>
          <a:blip r:embed="rId2"/>
          <a:stretch>
            <a:fillRect/>
          </a:stretch>
        </p:blipFill>
        <p:spPr>
          <a:xfrm>
            <a:off x="5751833" y="225397"/>
            <a:ext cx="618870" cy="618870"/>
          </a:xfrm>
          <a:prstGeom prst="rect">
            <a:avLst/>
          </a:prstGeom>
          <a:ln>
            <a:solidFill>
              <a:schemeClr val="tx1"/>
            </a:solidFill>
          </a:ln>
        </p:spPr>
      </p:pic>
      <p:sp>
        <p:nvSpPr>
          <p:cNvPr id="94" name="テキスト ボックス 93">
            <a:extLst>
              <a:ext uri="{FF2B5EF4-FFF2-40B4-BE49-F238E27FC236}">
                <a16:creationId xmlns:a16="http://schemas.microsoft.com/office/drawing/2014/main" id="{F8944A70-4D80-4053-82E2-2463153F4B2F}"/>
              </a:ext>
            </a:extLst>
          </p:cNvPr>
          <p:cNvSpPr txBox="1"/>
          <p:nvPr/>
        </p:nvSpPr>
        <p:spPr>
          <a:xfrm>
            <a:off x="1036624" y="5545347"/>
            <a:ext cx="5184888" cy="938719"/>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広域通信制高等学校の星槎国際高等学校大阪学習センター併設。</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水曜日はフリースクール生のみの授業、月・火・金の利用は、高校生と一緒に体験型のゼミ授業（選択式）に参加。</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訪問支援については、保護者との話し合いの上で、必要と判断した場合に限り実施することもあり。</a:t>
            </a:r>
            <a:endParaRPr kumimoji="1" lang="en-US" altLang="ja-JP" sz="1100" dirty="0">
              <a:latin typeface="BIZ UDPゴシック" panose="020B0400000000000000" pitchFamily="50" charset="-128"/>
              <a:ea typeface="BIZ UDPゴシック" panose="020B0400000000000000" pitchFamily="50" charset="-128"/>
            </a:endParaRPr>
          </a:p>
        </p:txBody>
      </p:sp>
      <p:grpSp>
        <p:nvGrpSpPr>
          <p:cNvPr id="95" name="グループ化 94">
            <a:extLst>
              <a:ext uri="{FF2B5EF4-FFF2-40B4-BE49-F238E27FC236}">
                <a16:creationId xmlns:a16="http://schemas.microsoft.com/office/drawing/2014/main" id="{427C0DA4-D7EE-4056-BA89-3905362D0683}"/>
              </a:ext>
            </a:extLst>
          </p:cNvPr>
          <p:cNvGrpSpPr/>
          <p:nvPr/>
        </p:nvGrpSpPr>
        <p:grpSpPr>
          <a:xfrm>
            <a:off x="70648" y="6597091"/>
            <a:ext cx="6780775" cy="3132000"/>
            <a:chOff x="74428" y="127185"/>
            <a:chExt cx="6780775" cy="3132000"/>
          </a:xfrm>
        </p:grpSpPr>
        <p:grpSp>
          <p:nvGrpSpPr>
            <p:cNvPr id="96" name="グループ化 95">
              <a:extLst>
                <a:ext uri="{FF2B5EF4-FFF2-40B4-BE49-F238E27FC236}">
                  <a16:creationId xmlns:a16="http://schemas.microsoft.com/office/drawing/2014/main" id="{4D547135-F2CB-4679-9C49-8BE99FE2ED57}"/>
                </a:ext>
              </a:extLst>
            </p:cNvPr>
            <p:cNvGrpSpPr/>
            <p:nvPr/>
          </p:nvGrpSpPr>
          <p:grpSpPr>
            <a:xfrm>
              <a:off x="74428" y="127185"/>
              <a:ext cx="6780775" cy="3132000"/>
              <a:chOff x="300789" y="401050"/>
              <a:chExt cx="6560006" cy="3132000"/>
            </a:xfrm>
          </p:grpSpPr>
          <p:grpSp>
            <p:nvGrpSpPr>
              <p:cNvPr id="98" name="グループ化 97">
                <a:extLst>
                  <a:ext uri="{FF2B5EF4-FFF2-40B4-BE49-F238E27FC236}">
                    <a16:creationId xmlns:a16="http://schemas.microsoft.com/office/drawing/2014/main" id="{5D8736A4-0654-42B3-8DDD-F4F757BB8296}"/>
                  </a:ext>
                </a:extLst>
              </p:cNvPr>
              <p:cNvGrpSpPr/>
              <p:nvPr/>
            </p:nvGrpSpPr>
            <p:grpSpPr>
              <a:xfrm>
                <a:off x="300791" y="401050"/>
                <a:ext cx="6560004" cy="3132000"/>
                <a:chOff x="300791" y="401050"/>
                <a:chExt cx="6560004" cy="3132000"/>
              </a:xfrm>
            </p:grpSpPr>
            <p:grpSp>
              <p:nvGrpSpPr>
                <p:cNvPr id="100" name="グループ化 99">
                  <a:extLst>
                    <a:ext uri="{FF2B5EF4-FFF2-40B4-BE49-F238E27FC236}">
                      <a16:creationId xmlns:a16="http://schemas.microsoft.com/office/drawing/2014/main" id="{875023CE-F801-4E60-B606-F1DFAD1EFC7D}"/>
                    </a:ext>
                  </a:extLst>
                </p:cNvPr>
                <p:cNvGrpSpPr/>
                <p:nvPr/>
              </p:nvGrpSpPr>
              <p:grpSpPr>
                <a:xfrm>
                  <a:off x="300791" y="401050"/>
                  <a:ext cx="6490704" cy="3132000"/>
                  <a:chOff x="332875" y="2462462"/>
                  <a:chExt cx="6085551" cy="2952976"/>
                </a:xfrm>
              </p:grpSpPr>
              <p:sp>
                <p:nvSpPr>
                  <p:cNvPr id="177" name="四角形: 角を丸くする 176">
                    <a:extLst>
                      <a:ext uri="{FF2B5EF4-FFF2-40B4-BE49-F238E27FC236}">
                        <a16:creationId xmlns:a16="http://schemas.microsoft.com/office/drawing/2014/main" id="{A0165C6B-AA16-47B8-A5FD-E84523B6FAFA}"/>
                      </a:ext>
                    </a:extLst>
                  </p:cNvPr>
                  <p:cNvSpPr/>
                  <p:nvPr/>
                </p:nvSpPr>
                <p:spPr>
                  <a:xfrm>
                    <a:off x="332875" y="2462462"/>
                    <a:ext cx="6085551" cy="2952976"/>
                  </a:xfrm>
                  <a:prstGeom prst="roundRect">
                    <a:avLst>
                      <a:gd name="adj" fmla="val 42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フリーフォーム: 図形 177">
                    <a:extLst>
                      <a:ext uri="{FF2B5EF4-FFF2-40B4-BE49-F238E27FC236}">
                        <a16:creationId xmlns:a16="http://schemas.microsoft.com/office/drawing/2014/main" id="{3755125E-705D-44F2-B3C2-E2F1B6E79334}"/>
                      </a:ext>
                    </a:extLst>
                  </p:cNvPr>
                  <p:cNvSpPr/>
                  <p:nvPr/>
                </p:nvSpPr>
                <p:spPr>
                  <a:xfrm rot="5400000">
                    <a:off x="294859" y="2500482"/>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01" name="テキスト ボックス 100">
                  <a:extLst>
                    <a:ext uri="{FF2B5EF4-FFF2-40B4-BE49-F238E27FC236}">
                      <a16:creationId xmlns:a16="http://schemas.microsoft.com/office/drawing/2014/main" id="{B67B96E2-15FA-489C-8359-F363BC29672A}"/>
                    </a:ext>
                  </a:extLst>
                </p:cNvPr>
                <p:cNvSpPr txBox="1"/>
                <p:nvPr/>
              </p:nvSpPr>
              <p:spPr>
                <a:xfrm>
                  <a:off x="883029" y="425374"/>
                  <a:ext cx="3690257"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志塾フリースクール</a:t>
                  </a:r>
                  <a:r>
                    <a:rPr kumimoji="1" lang="en-US" altLang="ja-JP" dirty="0">
                      <a:latin typeface="BIZ UDPゴシック" panose="020B0400000000000000" pitchFamily="50" charset="-128"/>
                      <a:ea typeface="BIZ UDPゴシック" panose="020B0400000000000000" pitchFamily="50" charset="-128"/>
                    </a:rPr>
                    <a:t>TRANSIT</a:t>
                  </a:r>
                  <a:r>
                    <a:rPr kumimoji="1" lang="ja-JP" altLang="en-US" dirty="0">
                      <a:latin typeface="BIZ UDPゴシック" panose="020B0400000000000000" pitchFamily="50" charset="-128"/>
                      <a:ea typeface="BIZ UDPゴシック" panose="020B0400000000000000" pitchFamily="50" charset="-128"/>
                    </a:rPr>
                    <a:t>教室</a:t>
                  </a:r>
                </a:p>
              </p:txBody>
            </p:sp>
            <p:sp>
              <p:nvSpPr>
                <p:cNvPr id="102" name="四角形: 角を丸くする 101">
                  <a:extLst>
                    <a:ext uri="{FF2B5EF4-FFF2-40B4-BE49-F238E27FC236}">
                      <a16:creationId xmlns:a16="http://schemas.microsoft.com/office/drawing/2014/main" id="{593C06D4-F483-481E-BF2F-6D4DAA14B949}"/>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04" name="テキスト ボックス 103">
                  <a:extLst>
                    <a:ext uri="{FF2B5EF4-FFF2-40B4-BE49-F238E27FC236}">
                      <a16:creationId xmlns:a16="http://schemas.microsoft.com/office/drawing/2014/main" id="{5D3B9227-5A4A-48A9-A0C8-71634CE9447D}"/>
                    </a:ext>
                  </a:extLst>
                </p:cNvPr>
                <p:cNvSpPr txBox="1"/>
                <p:nvPr/>
              </p:nvSpPr>
              <p:spPr>
                <a:xfrm>
                  <a:off x="1234093" y="1126092"/>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大阪市城東区成育３</a:t>
                  </a:r>
                  <a:r>
                    <a:rPr kumimoji="1" lang="en-US" altLang="ja-JP" sz="1100" dirty="0">
                      <a:latin typeface="BIZ UDPゴシック" panose="020B0400000000000000" pitchFamily="50" charset="-128"/>
                      <a:ea typeface="BIZ UDPゴシック" panose="020B0400000000000000" pitchFamily="50" charset="-128"/>
                    </a:rPr>
                    <a:t>-14-13 </a:t>
                  </a:r>
                </a:p>
                <a:p>
                  <a:r>
                    <a:rPr kumimoji="1" lang="ja-JP" altLang="en-US" sz="1100" dirty="0">
                      <a:latin typeface="BIZ UDPゴシック" panose="020B0400000000000000" pitchFamily="50" charset="-128"/>
                      <a:ea typeface="BIZ UDPゴシック" panose="020B0400000000000000" pitchFamily="50" charset="-128"/>
                    </a:rPr>
                    <a:t>旭伸ビル４階</a:t>
                  </a:r>
                </a:p>
              </p:txBody>
            </p:sp>
            <p:sp>
              <p:nvSpPr>
                <p:cNvPr id="131" name="四角形: 角を丸くする 130">
                  <a:extLst>
                    <a:ext uri="{FF2B5EF4-FFF2-40B4-BE49-F238E27FC236}">
                      <a16:creationId xmlns:a16="http://schemas.microsoft.com/office/drawing/2014/main" id="{5E90872F-4BEA-4881-8FBD-D0B037FFE04E}"/>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32" name="テキスト ボックス 131">
                  <a:extLst>
                    <a:ext uri="{FF2B5EF4-FFF2-40B4-BE49-F238E27FC236}">
                      <a16:creationId xmlns:a16="http://schemas.microsoft.com/office/drawing/2014/main" id="{C2FD1C7B-EA99-4FC1-8EF8-747887838E39}"/>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06-6180-8663</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33" name="四角形: 角を丸くする 132">
                  <a:extLst>
                    <a:ext uri="{FF2B5EF4-FFF2-40B4-BE49-F238E27FC236}">
                      <a16:creationId xmlns:a16="http://schemas.microsoft.com/office/drawing/2014/main" id="{F5E94049-AB71-4202-8BDF-61D935374F91}"/>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34" name="テキスト ボックス 133">
                  <a:extLst>
                    <a:ext uri="{FF2B5EF4-FFF2-40B4-BE49-F238E27FC236}">
                      <a16:creationId xmlns:a16="http://schemas.microsoft.com/office/drawing/2014/main" id="{74096EDF-F1D0-4930-8FBA-1C20454295F9}"/>
                    </a:ext>
                  </a:extLst>
                </p:cNvPr>
                <p:cNvSpPr txBox="1"/>
                <p:nvPr/>
              </p:nvSpPr>
              <p:spPr>
                <a:xfrm>
                  <a:off x="1234093" y="1528058"/>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2021</a:t>
                  </a:r>
                  <a:r>
                    <a:rPr kumimoji="1" lang="ja-JP" altLang="en-US" sz="1100" dirty="0">
                      <a:latin typeface="BIZ UDPゴシック" panose="020B0400000000000000" pitchFamily="50" charset="-128"/>
                      <a:ea typeface="BIZ UDPゴシック" panose="020B0400000000000000" pitchFamily="50" charset="-128"/>
                    </a:rPr>
                    <a:t>年９月</a:t>
                  </a:r>
                </a:p>
              </p:txBody>
            </p:sp>
            <p:sp>
              <p:nvSpPr>
                <p:cNvPr id="136" name="四角形: 角を丸くする 135">
                  <a:extLst>
                    <a:ext uri="{FF2B5EF4-FFF2-40B4-BE49-F238E27FC236}">
                      <a16:creationId xmlns:a16="http://schemas.microsoft.com/office/drawing/2014/main" id="{89D499DB-A5D1-4128-AED3-B0288E84B4E2}"/>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64" name="テキスト ボックス 163">
                  <a:extLst>
                    <a:ext uri="{FF2B5EF4-FFF2-40B4-BE49-F238E27FC236}">
                      <a16:creationId xmlns:a16="http://schemas.microsoft.com/office/drawing/2014/main" id="{5134FD08-C5FE-49B6-A913-E1C2BA29D6AE}"/>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北浦　康成</a:t>
                  </a:r>
                </a:p>
              </p:txBody>
            </p:sp>
            <p:sp>
              <p:nvSpPr>
                <p:cNvPr id="165" name="四角形: 角を丸くする 164">
                  <a:extLst>
                    <a:ext uri="{FF2B5EF4-FFF2-40B4-BE49-F238E27FC236}">
                      <a16:creationId xmlns:a16="http://schemas.microsoft.com/office/drawing/2014/main" id="{508D0562-970E-42CC-A3A2-D84E6E3DAA59}"/>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66" name="テキスト ボックス 165">
                  <a:extLst>
                    <a:ext uri="{FF2B5EF4-FFF2-40B4-BE49-F238E27FC236}">
                      <a16:creationId xmlns:a16="http://schemas.microsoft.com/office/drawing/2014/main" id="{B5CC5A33-602A-422D-B6A0-975628877628}"/>
                    </a:ext>
                  </a:extLst>
                </p:cNvPr>
                <p:cNvSpPr txBox="1"/>
                <p:nvPr/>
              </p:nvSpPr>
              <p:spPr>
                <a:xfrm>
                  <a:off x="1283550" y="1864219"/>
                  <a:ext cx="2458736"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31,900</a:t>
                  </a:r>
                  <a:r>
                    <a:rPr kumimoji="1" lang="ja-JP" altLang="en-US" sz="1100" dirty="0">
                      <a:latin typeface="BIZ UDPゴシック" panose="020B0400000000000000" pitchFamily="50" charset="-128"/>
                      <a:ea typeface="BIZ UDPゴシック" panose="020B0400000000000000" pitchFamily="50" charset="-128"/>
                    </a:rPr>
                    <a:t>円（税込）</a:t>
                  </a:r>
                </a:p>
              </p:txBody>
            </p:sp>
            <p:sp>
              <p:nvSpPr>
                <p:cNvPr id="167" name="四角形: 角を丸くする 166">
                  <a:extLst>
                    <a:ext uri="{FF2B5EF4-FFF2-40B4-BE49-F238E27FC236}">
                      <a16:creationId xmlns:a16="http://schemas.microsoft.com/office/drawing/2014/main" id="{A7EA24B7-33D9-4BA0-834C-7A8C0C392AE1}"/>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68" name="テキスト ボックス 167">
                  <a:extLst>
                    <a:ext uri="{FF2B5EF4-FFF2-40B4-BE49-F238E27FC236}">
                      <a16:creationId xmlns:a16="http://schemas.microsoft.com/office/drawing/2014/main" id="{C94A68B9-3A53-47BF-A0CE-A75F1AB371BD}"/>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小学校４年生～高校３年生</a:t>
                  </a:r>
                </a:p>
              </p:txBody>
            </p:sp>
            <p:sp>
              <p:nvSpPr>
                <p:cNvPr id="169" name="四角形: 角を丸くする 168">
                  <a:extLst>
                    <a:ext uri="{FF2B5EF4-FFF2-40B4-BE49-F238E27FC236}">
                      <a16:creationId xmlns:a16="http://schemas.microsoft.com/office/drawing/2014/main" id="{3F3F9BA3-5126-4392-A526-300A1B899CED}"/>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70" name="テキスト ボックス 169">
                  <a:extLst>
                    <a:ext uri="{FF2B5EF4-FFF2-40B4-BE49-F238E27FC236}">
                      <a16:creationId xmlns:a16="http://schemas.microsoft.com/office/drawing/2014/main" id="{E4048155-D41B-4C3C-A9FA-719DE82619C3}"/>
                    </a:ext>
                  </a:extLst>
                </p:cNvPr>
                <p:cNvSpPr txBox="1"/>
                <p:nvPr/>
              </p:nvSpPr>
              <p:spPr>
                <a:xfrm>
                  <a:off x="4573287" y="2186848"/>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月～金曜日</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71" name="四角形: 角を丸くする 170">
                  <a:extLst>
                    <a:ext uri="{FF2B5EF4-FFF2-40B4-BE49-F238E27FC236}">
                      <a16:creationId xmlns:a16="http://schemas.microsoft.com/office/drawing/2014/main" id="{5D77EACB-1CF1-4E80-A6CA-A95AE1B1D395}"/>
                    </a:ext>
                  </a:extLst>
                </p:cNvPr>
                <p:cNvSpPr/>
                <p:nvPr/>
              </p:nvSpPr>
              <p:spPr>
                <a:xfrm>
                  <a:off x="416471" y="278909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grpSp>
              <p:nvGrpSpPr>
                <p:cNvPr id="172" name="グループ化 171">
                  <a:extLst>
                    <a:ext uri="{FF2B5EF4-FFF2-40B4-BE49-F238E27FC236}">
                      <a16:creationId xmlns:a16="http://schemas.microsoft.com/office/drawing/2014/main" id="{986530E6-7056-4ABA-875D-90561D63160D}"/>
                    </a:ext>
                  </a:extLst>
                </p:cNvPr>
                <p:cNvGrpSpPr/>
                <p:nvPr/>
              </p:nvGrpSpPr>
              <p:grpSpPr>
                <a:xfrm>
                  <a:off x="883029" y="835007"/>
                  <a:ext cx="3629664" cy="239644"/>
                  <a:chOff x="883029" y="865610"/>
                  <a:chExt cx="3629664" cy="239644"/>
                </a:xfrm>
              </p:grpSpPr>
              <p:sp>
                <p:nvSpPr>
                  <p:cNvPr id="173" name="四角形: 角を丸くする 172">
                    <a:extLst>
                      <a:ext uri="{FF2B5EF4-FFF2-40B4-BE49-F238E27FC236}">
                        <a16:creationId xmlns:a16="http://schemas.microsoft.com/office/drawing/2014/main" id="{0003004A-09F9-4073-8E85-33059B28640C}"/>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174" name="四角形: 角を丸くする 173">
                    <a:extLst>
                      <a:ext uri="{FF2B5EF4-FFF2-40B4-BE49-F238E27FC236}">
                        <a16:creationId xmlns:a16="http://schemas.microsoft.com/office/drawing/2014/main" id="{934266A6-0E96-442F-B62A-5FF77DA7FF6A}"/>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175" name="四角形: 角を丸くする 174">
                    <a:extLst>
                      <a:ext uri="{FF2B5EF4-FFF2-40B4-BE49-F238E27FC236}">
                        <a16:creationId xmlns:a16="http://schemas.microsoft.com/office/drawing/2014/main" id="{F88D25A5-0D4C-4A8F-B994-57C951819B5D}"/>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176" name="四角形: 角を丸くする 175">
                    <a:extLst>
                      <a:ext uri="{FF2B5EF4-FFF2-40B4-BE49-F238E27FC236}">
                        <a16:creationId xmlns:a16="http://schemas.microsoft.com/office/drawing/2014/main" id="{B07DE45E-9D4C-4A2A-B4C4-58D2FF079E79}"/>
                      </a:ext>
                    </a:extLst>
                  </p:cNvPr>
                  <p:cNvSpPr/>
                  <p:nvPr/>
                </p:nvSpPr>
                <p:spPr>
                  <a:xfrm>
                    <a:off x="3632236" y="865610"/>
                    <a:ext cx="880457" cy="234780"/>
                  </a:xfrm>
                  <a:prstGeom prst="roundRect">
                    <a:avLst>
                      <a:gd name="adj" fmla="val 50000"/>
                    </a:avLst>
                  </a:prstGeom>
                  <a:solidFill>
                    <a:srgbClr val="CC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BIZ UDPゴシック" panose="020B0400000000000000" pitchFamily="50" charset="-128"/>
                        <a:ea typeface="BIZ UDPゴシック" panose="020B0400000000000000" pitchFamily="50" charset="-128"/>
                      </a:rPr>
                      <a:t>訪問支援</a:t>
                    </a:r>
                  </a:p>
                </p:txBody>
              </p:sp>
            </p:grpSp>
          </p:grpSp>
          <p:sp>
            <p:nvSpPr>
              <p:cNvPr id="99" name="テキスト ボックス 98">
                <a:extLst>
                  <a:ext uri="{FF2B5EF4-FFF2-40B4-BE49-F238E27FC236}">
                    <a16:creationId xmlns:a16="http://schemas.microsoft.com/office/drawing/2014/main" id="{EE724A91-A07B-4FD3-A7E8-5D4CC51110D2}"/>
                  </a:ext>
                </a:extLst>
              </p:cNvPr>
              <p:cNvSpPr txBox="1"/>
              <p:nvPr/>
            </p:nvSpPr>
            <p:spPr>
              <a:xfrm>
                <a:off x="300789" y="437838"/>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⑨</a:t>
                </a:r>
              </a:p>
            </p:txBody>
          </p:sp>
        </p:grpSp>
        <p:pic>
          <p:nvPicPr>
            <p:cNvPr id="97" name="図 96">
              <a:extLst>
                <a:ext uri="{FF2B5EF4-FFF2-40B4-BE49-F238E27FC236}">
                  <a16:creationId xmlns:a16="http://schemas.microsoft.com/office/drawing/2014/main" id="{73170A2C-D169-4311-B309-8AE48071D6A5}"/>
                </a:ext>
              </a:extLst>
            </p:cNvPr>
            <p:cNvPicPr>
              <a:picLocks noChangeAspect="1"/>
            </p:cNvPicPr>
            <p:nvPr/>
          </p:nvPicPr>
          <p:blipFill>
            <a:blip r:embed="rId3"/>
            <a:stretch>
              <a:fillRect/>
            </a:stretch>
          </p:blipFill>
          <p:spPr>
            <a:xfrm>
              <a:off x="5715129" y="236020"/>
              <a:ext cx="670010" cy="670010"/>
            </a:xfrm>
            <a:prstGeom prst="rect">
              <a:avLst/>
            </a:prstGeom>
            <a:ln>
              <a:solidFill>
                <a:schemeClr val="tx1"/>
              </a:solidFill>
            </a:ln>
          </p:spPr>
        </p:pic>
      </p:grpSp>
      <p:pic>
        <p:nvPicPr>
          <p:cNvPr id="3" name="図 2">
            <a:extLst>
              <a:ext uri="{FF2B5EF4-FFF2-40B4-BE49-F238E27FC236}">
                <a16:creationId xmlns:a16="http://schemas.microsoft.com/office/drawing/2014/main" id="{839B512E-2559-4B3B-A670-21CC75F36110}"/>
              </a:ext>
            </a:extLst>
          </p:cNvPr>
          <p:cNvPicPr>
            <a:picLocks noChangeAspect="1"/>
          </p:cNvPicPr>
          <p:nvPr/>
        </p:nvPicPr>
        <p:blipFill>
          <a:blip r:embed="rId4"/>
          <a:stretch>
            <a:fillRect/>
          </a:stretch>
        </p:blipFill>
        <p:spPr>
          <a:xfrm>
            <a:off x="5746560" y="3450082"/>
            <a:ext cx="667737" cy="667737"/>
          </a:xfrm>
          <a:prstGeom prst="rect">
            <a:avLst/>
          </a:prstGeom>
          <a:ln>
            <a:solidFill>
              <a:schemeClr val="tx1"/>
            </a:solidFill>
          </a:ln>
        </p:spPr>
      </p:pic>
    </p:spTree>
    <p:extLst>
      <p:ext uri="{BB962C8B-B14F-4D97-AF65-F5344CB8AC3E}">
        <p14:creationId xmlns:p14="http://schemas.microsoft.com/office/powerpoint/2010/main" val="570065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グループ化 70">
            <a:extLst>
              <a:ext uri="{FF2B5EF4-FFF2-40B4-BE49-F238E27FC236}">
                <a16:creationId xmlns:a16="http://schemas.microsoft.com/office/drawing/2014/main" id="{93D30FF5-BD28-4B01-AC39-1FBCA15204C3}"/>
              </a:ext>
            </a:extLst>
          </p:cNvPr>
          <p:cNvGrpSpPr/>
          <p:nvPr/>
        </p:nvGrpSpPr>
        <p:grpSpPr>
          <a:xfrm>
            <a:off x="74428" y="127185"/>
            <a:ext cx="6780775" cy="3132000"/>
            <a:chOff x="300789" y="401050"/>
            <a:chExt cx="6560006" cy="3132000"/>
          </a:xfrm>
        </p:grpSpPr>
        <p:grpSp>
          <p:nvGrpSpPr>
            <p:cNvPr id="41" name="グループ化 40">
              <a:extLst>
                <a:ext uri="{FF2B5EF4-FFF2-40B4-BE49-F238E27FC236}">
                  <a16:creationId xmlns:a16="http://schemas.microsoft.com/office/drawing/2014/main" id="{D0447D49-A98D-4753-BE7A-240BBB039B49}"/>
                </a:ext>
              </a:extLst>
            </p:cNvPr>
            <p:cNvGrpSpPr/>
            <p:nvPr/>
          </p:nvGrpSpPr>
          <p:grpSpPr>
            <a:xfrm>
              <a:off x="300791" y="401050"/>
              <a:ext cx="6560004" cy="3132000"/>
              <a:chOff x="300791" y="401050"/>
              <a:chExt cx="6560004" cy="3132000"/>
            </a:xfrm>
          </p:grpSpPr>
          <p:grpSp>
            <p:nvGrpSpPr>
              <p:cNvPr id="13" name="グループ化 12">
                <a:extLst>
                  <a:ext uri="{FF2B5EF4-FFF2-40B4-BE49-F238E27FC236}">
                    <a16:creationId xmlns:a16="http://schemas.microsoft.com/office/drawing/2014/main" id="{5688849B-8C13-435B-B1FD-9A5A1685363C}"/>
                  </a:ext>
                </a:extLst>
              </p:cNvPr>
              <p:cNvGrpSpPr/>
              <p:nvPr/>
            </p:nvGrpSpPr>
            <p:grpSpPr>
              <a:xfrm>
                <a:off x="300791" y="401050"/>
                <a:ext cx="6490704" cy="3132000"/>
                <a:chOff x="332875" y="2462462"/>
                <a:chExt cx="6085551" cy="2952976"/>
              </a:xfrm>
            </p:grpSpPr>
            <p:sp>
              <p:nvSpPr>
                <p:cNvPr id="11" name="四角形: 角を丸くする 10">
                  <a:extLst>
                    <a:ext uri="{FF2B5EF4-FFF2-40B4-BE49-F238E27FC236}">
                      <a16:creationId xmlns:a16="http://schemas.microsoft.com/office/drawing/2014/main" id="{AA68AE01-B699-4620-B57C-9A3E29187DDF}"/>
                    </a:ext>
                  </a:extLst>
                </p:cNvPr>
                <p:cNvSpPr/>
                <p:nvPr/>
              </p:nvSpPr>
              <p:spPr>
                <a:xfrm>
                  <a:off x="332875" y="2462462"/>
                  <a:ext cx="6085551" cy="2952976"/>
                </a:xfrm>
                <a:prstGeom prst="roundRect">
                  <a:avLst>
                    <a:gd name="adj" fmla="val 42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D030DFBE-7995-4A4A-885C-892B2D95D868}"/>
                    </a:ext>
                  </a:extLst>
                </p:cNvPr>
                <p:cNvSpPr/>
                <p:nvPr/>
              </p:nvSpPr>
              <p:spPr>
                <a:xfrm rot="5400000">
                  <a:off x="294859" y="2500482"/>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5" name="テキスト ボックス 14">
                <a:extLst>
                  <a:ext uri="{FF2B5EF4-FFF2-40B4-BE49-F238E27FC236}">
                    <a16:creationId xmlns:a16="http://schemas.microsoft.com/office/drawing/2014/main" id="{D747B0E7-4170-4B04-B203-A8BE09A8765E}"/>
                  </a:ext>
                </a:extLst>
              </p:cNvPr>
              <p:cNvSpPr txBox="1"/>
              <p:nvPr/>
            </p:nvSpPr>
            <p:spPr>
              <a:xfrm>
                <a:off x="883029" y="425374"/>
                <a:ext cx="3690257"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フリースペースひまわり</a:t>
                </a:r>
              </a:p>
            </p:txBody>
          </p:sp>
          <p:sp>
            <p:nvSpPr>
              <p:cNvPr id="16" name="四角形: 角を丸くする 15">
                <a:extLst>
                  <a:ext uri="{FF2B5EF4-FFF2-40B4-BE49-F238E27FC236}">
                    <a16:creationId xmlns:a16="http://schemas.microsoft.com/office/drawing/2014/main" id="{4397BC01-1FD2-41C3-9831-795D4665AEE3}"/>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7" name="テキスト ボックス 16">
                <a:extLst>
                  <a:ext uri="{FF2B5EF4-FFF2-40B4-BE49-F238E27FC236}">
                    <a16:creationId xmlns:a16="http://schemas.microsoft.com/office/drawing/2014/main" id="{5D0D237B-3B7C-47A2-A546-4353F2F22442}"/>
                  </a:ext>
                </a:extLst>
              </p:cNvPr>
              <p:cNvSpPr txBox="1"/>
              <p:nvPr/>
            </p:nvSpPr>
            <p:spPr>
              <a:xfrm>
                <a:off x="1234093" y="1170036"/>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大阪市城東区蒲生</a:t>
                </a:r>
                <a:r>
                  <a:rPr kumimoji="1" lang="en-US" altLang="ja-JP" sz="1100" dirty="0">
                    <a:latin typeface="BIZ UDPゴシック" panose="020B0400000000000000" pitchFamily="50" charset="-128"/>
                    <a:ea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rPr>
                  <a:t>丁目</a:t>
                </a:r>
                <a:r>
                  <a:rPr kumimoji="1" lang="en-US" altLang="ja-JP" sz="1100" dirty="0">
                    <a:latin typeface="BIZ UDPゴシック" panose="020B0400000000000000" pitchFamily="50" charset="-128"/>
                    <a:ea typeface="BIZ UDPゴシック" panose="020B0400000000000000" pitchFamily="50" charset="-128"/>
                  </a:rPr>
                  <a:t>6-21</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7313BD9B-ECDF-4D38-B441-47DDDBFEDF44}"/>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9" name="テキスト ボックス 18">
                <a:extLst>
                  <a:ext uri="{FF2B5EF4-FFF2-40B4-BE49-F238E27FC236}">
                    <a16:creationId xmlns:a16="http://schemas.microsoft.com/office/drawing/2014/main" id="{61C48864-0C5B-41AB-A0F0-12B4DDE68854}"/>
                  </a:ext>
                </a:extLst>
              </p:cNvPr>
              <p:cNvSpPr txBox="1"/>
              <p:nvPr/>
            </p:nvSpPr>
            <p:spPr>
              <a:xfrm>
                <a:off x="4547507" y="1157188"/>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090-9695-1846</a:t>
                </a:r>
                <a:r>
                  <a:rPr kumimoji="1" lang="ja-JP" altLang="en-US" sz="1100" dirty="0">
                    <a:latin typeface="BIZ UDPゴシック" panose="020B0400000000000000" pitchFamily="50" charset="-128"/>
                    <a:ea typeface="BIZ UDPゴシック" panose="020B0400000000000000" pitchFamily="50" charset="-128"/>
                  </a:rPr>
                  <a:t>（代表の携帯）</a:t>
                </a:r>
              </a:p>
            </p:txBody>
          </p:sp>
          <p:sp>
            <p:nvSpPr>
              <p:cNvPr id="20" name="四角形: 角を丸くする 19">
                <a:extLst>
                  <a:ext uri="{FF2B5EF4-FFF2-40B4-BE49-F238E27FC236}">
                    <a16:creationId xmlns:a16="http://schemas.microsoft.com/office/drawing/2014/main" id="{6B5C2B58-0E89-4BC3-8314-08BC138A02B2}"/>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C9E6D3B9-E9CA-436B-AAF4-8FB024E7045F}"/>
                  </a:ext>
                </a:extLst>
              </p:cNvPr>
              <p:cNvSpPr txBox="1"/>
              <p:nvPr/>
            </p:nvSpPr>
            <p:spPr>
              <a:xfrm>
                <a:off x="1234093" y="1528058"/>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2009</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24" name="四角形: 角を丸くする 23">
                <a:extLst>
                  <a:ext uri="{FF2B5EF4-FFF2-40B4-BE49-F238E27FC236}">
                    <a16:creationId xmlns:a16="http://schemas.microsoft.com/office/drawing/2014/main" id="{C016D8E0-64F0-40B1-8364-A0B62B3DF92A}"/>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23617DDE-D84A-4B3A-B91F-E6E69F5F90F4}"/>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小川（松谷）　裕子</a:t>
                </a:r>
              </a:p>
            </p:txBody>
          </p:sp>
          <p:sp>
            <p:nvSpPr>
              <p:cNvPr id="26" name="四角形: 角を丸くする 25">
                <a:extLst>
                  <a:ext uri="{FF2B5EF4-FFF2-40B4-BE49-F238E27FC236}">
                    <a16:creationId xmlns:a16="http://schemas.microsoft.com/office/drawing/2014/main" id="{8120460C-2807-4E23-B2C7-8967E3F9ADC2}"/>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BE976873-1704-449B-9A8D-C1F85B7A38F6}"/>
                  </a:ext>
                </a:extLst>
              </p:cNvPr>
              <p:cNvSpPr txBox="1"/>
              <p:nvPr/>
            </p:nvSpPr>
            <p:spPr>
              <a:xfrm>
                <a:off x="1283550" y="1864219"/>
                <a:ext cx="2535182" cy="615553"/>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利用料金：１日</a:t>
                </a:r>
                <a:r>
                  <a:rPr kumimoji="1" lang="en-US" altLang="ja-JP" sz="1000" dirty="0">
                    <a:latin typeface="BIZ UDPゴシック" panose="020B0400000000000000" pitchFamily="50" charset="-128"/>
                    <a:ea typeface="BIZ UDPゴシック" panose="020B0400000000000000" pitchFamily="50" charset="-128"/>
                  </a:rPr>
                  <a:t>500</a:t>
                </a:r>
                <a:r>
                  <a:rPr kumimoji="1" lang="ja-JP" altLang="en-US" sz="1000" dirty="0">
                    <a:latin typeface="BIZ UDPゴシック" panose="020B0400000000000000" pitchFamily="50" charset="-128"/>
                    <a:ea typeface="BIZ UDPゴシック" panose="020B0400000000000000" pitchFamily="50" charset="-128"/>
                  </a:rPr>
                  <a:t>円</a:t>
                </a:r>
                <a:endParaRPr kumimoji="1" lang="en-US" altLang="ja-JP" sz="1000"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（入会金なし。　利用にあたって、１ヶ月１口</a:t>
                </a:r>
                <a:r>
                  <a:rPr kumimoji="1" lang="en-US" altLang="ja-JP" sz="800" dirty="0">
                    <a:latin typeface="BIZ UDPゴシック" panose="020B0400000000000000" pitchFamily="50" charset="-128"/>
                    <a:ea typeface="BIZ UDPゴシック" panose="020B0400000000000000" pitchFamily="50" charset="-128"/>
                  </a:rPr>
                  <a:t>500</a:t>
                </a:r>
                <a:r>
                  <a:rPr kumimoji="1" lang="ja-JP" altLang="en-US" sz="800" dirty="0">
                    <a:latin typeface="BIZ UDPゴシック" panose="020B0400000000000000" pitchFamily="50" charset="-128"/>
                    <a:ea typeface="BIZ UDPゴシック" panose="020B0400000000000000" pitchFamily="50" charset="-128"/>
                  </a:rPr>
                  <a:t>円</a:t>
                </a:r>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　からのサポーター</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賛助会員</a:t>
                </a:r>
                <a:r>
                  <a:rPr kumimoji="1" lang="en-US" altLang="ja-JP" sz="800" dirty="0">
                    <a:latin typeface="BIZ UDPゴシック" panose="020B0400000000000000" pitchFamily="50" charset="-128"/>
                    <a:ea typeface="BIZ UDPゴシック" panose="020B0400000000000000" pitchFamily="50" charset="-128"/>
                  </a:rPr>
                  <a:t>】</a:t>
                </a:r>
                <a:r>
                  <a:rPr kumimoji="1" lang="ja-JP" altLang="en-US" sz="800" dirty="0">
                    <a:latin typeface="BIZ UDPゴシック" panose="020B0400000000000000" pitchFamily="50" charset="-128"/>
                    <a:ea typeface="BIZ UDPゴシック" panose="020B0400000000000000" pitchFamily="50" charset="-128"/>
                  </a:rPr>
                  <a:t>会費をお願いして</a:t>
                </a:r>
                <a:endParaRPr kumimoji="1" lang="en-US" altLang="ja-JP" sz="800" dirty="0">
                  <a:latin typeface="BIZ UDPゴシック" panose="020B0400000000000000" pitchFamily="50" charset="-128"/>
                  <a:ea typeface="BIZ UDPゴシック" panose="020B0400000000000000" pitchFamily="50" charset="-128"/>
                </a:endParaRPr>
              </a:p>
              <a:p>
                <a:r>
                  <a:rPr kumimoji="1" lang="ja-JP" altLang="en-US" sz="800" dirty="0">
                    <a:latin typeface="BIZ UDPゴシック" panose="020B0400000000000000" pitchFamily="50" charset="-128"/>
                    <a:ea typeface="BIZ UDPゴシック" panose="020B0400000000000000" pitchFamily="50" charset="-128"/>
                  </a:rPr>
                  <a:t>　いる。）</a:t>
                </a:r>
              </a:p>
            </p:txBody>
          </p:sp>
          <p:sp>
            <p:nvSpPr>
              <p:cNvPr id="28" name="四角形: 角を丸くする 27">
                <a:extLst>
                  <a:ext uri="{FF2B5EF4-FFF2-40B4-BE49-F238E27FC236}">
                    <a16:creationId xmlns:a16="http://schemas.microsoft.com/office/drawing/2014/main" id="{72EB63E4-8950-48DB-9391-DCF8B4B37724}"/>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E155029D-0EA3-409B-9FCB-27DE2A24A57E}"/>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小学生以上</a:t>
                </a:r>
              </a:p>
            </p:txBody>
          </p:sp>
          <p:sp>
            <p:nvSpPr>
              <p:cNvPr id="30" name="四角形: 角を丸くする 29">
                <a:extLst>
                  <a:ext uri="{FF2B5EF4-FFF2-40B4-BE49-F238E27FC236}">
                    <a16:creationId xmlns:a16="http://schemas.microsoft.com/office/drawing/2014/main" id="{37F8A8B6-8D5F-405F-A28E-374CCCC5070E}"/>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4A3DB430-12B3-40F5-92AC-A147CA09D6B6}"/>
                  </a:ext>
                </a:extLst>
              </p:cNvPr>
              <p:cNvSpPr txBox="1"/>
              <p:nvPr/>
            </p:nvSpPr>
            <p:spPr>
              <a:xfrm>
                <a:off x="4559209" y="2142169"/>
                <a:ext cx="2284713" cy="707886"/>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毎週火・木・（金）曜日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11</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17</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（祝日は休み。金曜日は前日までに利用・</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見学などの連絡があれば開室する。）</a:t>
                </a:r>
                <a:endParaRPr kumimoji="1" lang="en-US" altLang="ja-JP" sz="900" dirty="0">
                  <a:latin typeface="BIZ UDPゴシック" panose="020B0400000000000000" pitchFamily="50" charset="-128"/>
                  <a:ea typeface="BIZ UDPゴシック" panose="020B0400000000000000" pitchFamily="50" charset="-128"/>
                </a:endParaRPr>
              </a:p>
            </p:txBody>
          </p:sp>
          <p:sp>
            <p:nvSpPr>
              <p:cNvPr id="34" name="四角形: 角を丸くする 33">
                <a:extLst>
                  <a:ext uri="{FF2B5EF4-FFF2-40B4-BE49-F238E27FC236}">
                    <a16:creationId xmlns:a16="http://schemas.microsoft.com/office/drawing/2014/main" id="{7C8AE229-9773-4DA2-BAA4-52DE3D9E4628}"/>
                  </a:ext>
                </a:extLst>
              </p:cNvPr>
              <p:cNvSpPr/>
              <p:nvPr/>
            </p:nvSpPr>
            <p:spPr>
              <a:xfrm>
                <a:off x="416471" y="278909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grpSp>
            <p:nvGrpSpPr>
              <p:cNvPr id="40" name="グループ化 39">
                <a:extLst>
                  <a:ext uri="{FF2B5EF4-FFF2-40B4-BE49-F238E27FC236}">
                    <a16:creationId xmlns:a16="http://schemas.microsoft.com/office/drawing/2014/main" id="{211B97A7-BA03-4C79-9836-78C935FD4E42}"/>
                  </a:ext>
                </a:extLst>
              </p:cNvPr>
              <p:cNvGrpSpPr/>
              <p:nvPr/>
            </p:nvGrpSpPr>
            <p:grpSpPr>
              <a:xfrm>
                <a:off x="883029" y="835007"/>
                <a:ext cx="3629664" cy="239644"/>
                <a:chOff x="883029" y="865610"/>
                <a:chExt cx="3629664" cy="239644"/>
              </a:xfrm>
            </p:grpSpPr>
            <p:sp>
              <p:nvSpPr>
                <p:cNvPr id="36" name="四角形: 角を丸くする 35">
                  <a:extLst>
                    <a:ext uri="{FF2B5EF4-FFF2-40B4-BE49-F238E27FC236}">
                      <a16:creationId xmlns:a16="http://schemas.microsoft.com/office/drawing/2014/main" id="{56A7E432-B832-4779-8C41-C5F786F5962F}"/>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BIZ UDPゴシック" panose="020B0400000000000000" pitchFamily="50" charset="-128"/>
                      <a:ea typeface="BIZ UDPゴシック" panose="020B0400000000000000" pitchFamily="50" charset="-128"/>
                    </a:rPr>
                    <a:t>学習支援△</a:t>
                  </a:r>
                </a:p>
              </p:txBody>
            </p:sp>
            <p:sp>
              <p:nvSpPr>
                <p:cNvPr id="37" name="四角形: 角を丸くする 36">
                  <a:extLst>
                    <a:ext uri="{FF2B5EF4-FFF2-40B4-BE49-F238E27FC236}">
                      <a16:creationId xmlns:a16="http://schemas.microsoft.com/office/drawing/2014/main" id="{C025EFED-3798-4B9B-B561-20916DEB9768}"/>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38" name="四角形: 角を丸くする 37">
                  <a:extLst>
                    <a:ext uri="{FF2B5EF4-FFF2-40B4-BE49-F238E27FC236}">
                      <a16:creationId xmlns:a16="http://schemas.microsoft.com/office/drawing/2014/main" id="{6B1F30D9-FAA6-4875-BBAE-C11BBC41A720}"/>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39" name="四角形: 角を丸くする 38">
                  <a:extLst>
                    <a:ext uri="{FF2B5EF4-FFF2-40B4-BE49-F238E27FC236}">
                      <a16:creationId xmlns:a16="http://schemas.microsoft.com/office/drawing/2014/main" id="{C516201B-FDF2-4A22-8F37-E801430454B0}"/>
                    </a:ext>
                  </a:extLst>
                </p:cNvPr>
                <p:cNvSpPr/>
                <p:nvPr/>
              </p:nvSpPr>
              <p:spPr>
                <a:xfrm>
                  <a:off x="3632236" y="865610"/>
                  <a:ext cx="880457" cy="234780"/>
                </a:xfrm>
                <a:prstGeom prst="roundRect">
                  <a:avLst>
                    <a:gd name="adj" fmla="val 500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訪問支援</a:t>
                  </a:r>
                </a:p>
              </p:txBody>
            </p:sp>
          </p:grpSp>
        </p:grpSp>
        <p:sp>
          <p:nvSpPr>
            <p:cNvPr id="14" name="テキスト ボックス 13">
              <a:extLst>
                <a:ext uri="{FF2B5EF4-FFF2-40B4-BE49-F238E27FC236}">
                  <a16:creationId xmlns:a16="http://schemas.microsoft.com/office/drawing/2014/main" id="{57EB0A09-0C80-4971-8EDC-4AB928EB22E3}"/>
                </a:ext>
              </a:extLst>
            </p:cNvPr>
            <p:cNvSpPr txBox="1"/>
            <p:nvPr/>
          </p:nvSpPr>
          <p:spPr>
            <a:xfrm>
              <a:off x="300789" y="437838"/>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⑩</a:t>
              </a:r>
            </a:p>
          </p:txBody>
        </p:sp>
      </p:grpSp>
      <p:grpSp>
        <p:nvGrpSpPr>
          <p:cNvPr id="92" name="グループ化 91">
            <a:extLst>
              <a:ext uri="{FF2B5EF4-FFF2-40B4-BE49-F238E27FC236}">
                <a16:creationId xmlns:a16="http://schemas.microsoft.com/office/drawing/2014/main" id="{82F6935B-156B-47C4-8F71-19FD1ADA3F4B}"/>
              </a:ext>
            </a:extLst>
          </p:cNvPr>
          <p:cNvGrpSpPr/>
          <p:nvPr/>
        </p:nvGrpSpPr>
        <p:grpSpPr>
          <a:xfrm>
            <a:off x="70648" y="3342261"/>
            <a:ext cx="6800410" cy="3137060"/>
            <a:chOff x="254300" y="3532221"/>
            <a:chExt cx="6621867" cy="3137060"/>
          </a:xfrm>
        </p:grpSpPr>
        <p:grpSp>
          <p:nvGrpSpPr>
            <p:cNvPr id="93" name="グループ化 92">
              <a:extLst>
                <a:ext uri="{FF2B5EF4-FFF2-40B4-BE49-F238E27FC236}">
                  <a16:creationId xmlns:a16="http://schemas.microsoft.com/office/drawing/2014/main" id="{29844405-5325-49ED-B030-898C436A8D00}"/>
                </a:ext>
              </a:extLst>
            </p:cNvPr>
            <p:cNvGrpSpPr/>
            <p:nvPr/>
          </p:nvGrpSpPr>
          <p:grpSpPr>
            <a:xfrm>
              <a:off x="254300" y="3532221"/>
              <a:ext cx="6621867" cy="3137060"/>
              <a:chOff x="238928" y="405019"/>
              <a:chExt cx="6621867" cy="3137060"/>
            </a:xfrm>
          </p:grpSpPr>
          <p:grpSp>
            <p:nvGrpSpPr>
              <p:cNvPr id="105" name="グループ化 104">
                <a:extLst>
                  <a:ext uri="{FF2B5EF4-FFF2-40B4-BE49-F238E27FC236}">
                    <a16:creationId xmlns:a16="http://schemas.microsoft.com/office/drawing/2014/main" id="{1028241D-C4CE-438A-BEBD-5D4058EFCD5D}"/>
                  </a:ext>
                </a:extLst>
              </p:cNvPr>
              <p:cNvGrpSpPr/>
              <p:nvPr/>
            </p:nvGrpSpPr>
            <p:grpSpPr>
              <a:xfrm>
                <a:off x="247450" y="405019"/>
                <a:ext cx="6613345" cy="3137060"/>
                <a:chOff x="247450" y="405019"/>
                <a:chExt cx="6613345" cy="3137060"/>
              </a:xfrm>
            </p:grpSpPr>
            <p:grpSp>
              <p:nvGrpSpPr>
                <p:cNvPr id="107" name="グループ化 106">
                  <a:extLst>
                    <a:ext uri="{FF2B5EF4-FFF2-40B4-BE49-F238E27FC236}">
                      <a16:creationId xmlns:a16="http://schemas.microsoft.com/office/drawing/2014/main" id="{6689ED98-438A-4F1B-9D61-3D144AA8990E}"/>
                    </a:ext>
                  </a:extLst>
                </p:cNvPr>
                <p:cNvGrpSpPr/>
                <p:nvPr/>
              </p:nvGrpSpPr>
              <p:grpSpPr>
                <a:xfrm>
                  <a:off x="247450" y="405019"/>
                  <a:ext cx="6515951" cy="3137060"/>
                  <a:chOff x="282864" y="2466204"/>
                  <a:chExt cx="6109222" cy="2957749"/>
                </a:xfrm>
              </p:grpSpPr>
              <p:sp>
                <p:nvSpPr>
                  <p:cNvPr id="129" name="四角形: 角を丸くする 128">
                    <a:extLst>
                      <a:ext uri="{FF2B5EF4-FFF2-40B4-BE49-F238E27FC236}">
                        <a16:creationId xmlns:a16="http://schemas.microsoft.com/office/drawing/2014/main" id="{6E6500AF-2277-4C65-B58E-1D4C2A94E4B2}"/>
                      </a:ext>
                    </a:extLst>
                  </p:cNvPr>
                  <p:cNvSpPr/>
                  <p:nvPr/>
                </p:nvSpPr>
                <p:spPr>
                  <a:xfrm>
                    <a:off x="282864" y="2470975"/>
                    <a:ext cx="6109222" cy="2952978"/>
                  </a:xfrm>
                  <a:prstGeom prst="roundRect">
                    <a:avLst>
                      <a:gd name="adj" fmla="val 4259"/>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図形 129">
                    <a:extLst>
                      <a:ext uri="{FF2B5EF4-FFF2-40B4-BE49-F238E27FC236}">
                        <a16:creationId xmlns:a16="http://schemas.microsoft.com/office/drawing/2014/main" id="{9789F861-D123-4C44-969C-7EE1E24146B3}"/>
                      </a:ext>
                    </a:extLst>
                  </p:cNvPr>
                  <p:cNvSpPr/>
                  <p:nvPr/>
                </p:nvSpPr>
                <p:spPr>
                  <a:xfrm rot="5400000">
                    <a:off x="246980" y="2502089"/>
                    <a:ext cx="637283" cy="56551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08" name="テキスト ボックス 107">
                  <a:extLst>
                    <a:ext uri="{FF2B5EF4-FFF2-40B4-BE49-F238E27FC236}">
                      <a16:creationId xmlns:a16="http://schemas.microsoft.com/office/drawing/2014/main" id="{79A460DC-4936-4A26-9912-AD76C53DF755}"/>
                    </a:ext>
                  </a:extLst>
                </p:cNvPr>
                <p:cNvSpPr txBox="1"/>
                <p:nvPr/>
              </p:nvSpPr>
              <p:spPr>
                <a:xfrm>
                  <a:off x="883029" y="425374"/>
                  <a:ext cx="3690257"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八洲学園中等部（大阪中央校）</a:t>
                  </a:r>
                </a:p>
              </p:txBody>
            </p:sp>
            <p:sp>
              <p:nvSpPr>
                <p:cNvPr id="109" name="四角形: 角を丸くする 108">
                  <a:extLst>
                    <a:ext uri="{FF2B5EF4-FFF2-40B4-BE49-F238E27FC236}">
                      <a16:creationId xmlns:a16="http://schemas.microsoft.com/office/drawing/2014/main" id="{D2FE3976-FF14-4ABB-B9A3-B64DFF07A5A8}"/>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10" name="テキスト ボックス 109">
                  <a:extLst>
                    <a:ext uri="{FF2B5EF4-FFF2-40B4-BE49-F238E27FC236}">
                      <a16:creationId xmlns:a16="http://schemas.microsoft.com/office/drawing/2014/main" id="{36118675-E112-401B-8A02-2C8225537B93}"/>
                    </a:ext>
                  </a:extLst>
                </p:cNvPr>
                <p:cNvSpPr txBox="1"/>
                <p:nvPr/>
              </p:nvSpPr>
              <p:spPr>
                <a:xfrm>
                  <a:off x="1213980" y="1115729"/>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大阪市中央区玉造</a:t>
                  </a:r>
                  <a:r>
                    <a:rPr kumimoji="1" lang="en-US" altLang="ja-JP" sz="1100" dirty="0">
                      <a:latin typeface="BIZ UDPゴシック" panose="020B0400000000000000" pitchFamily="50" charset="-128"/>
                      <a:ea typeface="BIZ UDPゴシック" panose="020B0400000000000000" pitchFamily="50" charset="-128"/>
                    </a:rPr>
                    <a:t>1-3-15</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11" name="四角形: 角を丸くする 110">
                  <a:extLst>
                    <a:ext uri="{FF2B5EF4-FFF2-40B4-BE49-F238E27FC236}">
                      <a16:creationId xmlns:a16="http://schemas.microsoft.com/office/drawing/2014/main" id="{104E2EED-8A26-4B25-9D06-71CA02277A37}"/>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12" name="テキスト ボックス 111">
                  <a:extLst>
                    <a:ext uri="{FF2B5EF4-FFF2-40B4-BE49-F238E27FC236}">
                      <a16:creationId xmlns:a16="http://schemas.microsoft.com/office/drawing/2014/main" id="{CBBC09A5-FFE4-4E6B-839D-E0BDC93CBE20}"/>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06-6762-1248</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13" name="四角形: 角を丸くする 112">
                  <a:extLst>
                    <a:ext uri="{FF2B5EF4-FFF2-40B4-BE49-F238E27FC236}">
                      <a16:creationId xmlns:a16="http://schemas.microsoft.com/office/drawing/2014/main" id="{3F00ECFD-6B50-4CE1-9BD3-AA85554F3B63}"/>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4" name="テキスト ボックス 113">
                  <a:extLst>
                    <a:ext uri="{FF2B5EF4-FFF2-40B4-BE49-F238E27FC236}">
                      <a16:creationId xmlns:a16="http://schemas.microsoft.com/office/drawing/2014/main" id="{617703F1-8DC9-4FD9-9A0E-84BA02C5D499}"/>
                    </a:ext>
                  </a:extLst>
                </p:cNvPr>
                <p:cNvSpPr txBox="1"/>
                <p:nvPr/>
              </p:nvSpPr>
              <p:spPr>
                <a:xfrm>
                  <a:off x="1225656" y="1518054"/>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２０１３年４月</a:t>
                  </a:r>
                </a:p>
              </p:txBody>
            </p:sp>
            <p:sp>
              <p:nvSpPr>
                <p:cNvPr id="115" name="四角形: 角を丸くする 114">
                  <a:extLst>
                    <a:ext uri="{FF2B5EF4-FFF2-40B4-BE49-F238E27FC236}">
                      <a16:creationId xmlns:a16="http://schemas.microsoft.com/office/drawing/2014/main" id="{975E904F-1404-4A44-9327-2F9B62730FBC}"/>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6" name="テキスト ボックス 115">
                  <a:extLst>
                    <a:ext uri="{FF2B5EF4-FFF2-40B4-BE49-F238E27FC236}">
                      <a16:creationId xmlns:a16="http://schemas.microsoft.com/office/drawing/2014/main" id="{83DAEF30-7665-46CD-9CBC-3C10451F28B5}"/>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林　周剛</a:t>
                  </a:r>
                </a:p>
              </p:txBody>
            </p:sp>
            <p:sp>
              <p:nvSpPr>
                <p:cNvPr id="117" name="四角形: 角を丸くする 116">
                  <a:extLst>
                    <a:ext uri="{FF2B5EF4-FFF2-40B4-BE49-F238E27FC236}">
                      <a16:creationId xmlns:a16="http://schemas.microsoft.com/office/drawing/2014/main" id="{8A69E006-0769-407D-8FB2-5AA3AF41E0DD}"/>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8" name="テキスト ボックス 117">
                  <a:extLst>
                    <a:ext uri="{FF2B5EF4-FFF2-40B4-BE49-F238E27FC236}">
                      <a16:creationId xmlns:a16="http://schemas.microsoft.com/office/drawing/2014/main" id="{FEA7E1DA-3F64-4A99-9C1A-E07C8D490417}"/>
                    </a:ext>
                  </a:extLst>
                </p:cNvPr>
                <p:cNvSpPr txBox="1"/>
                <p:nvPr/>
              </p:nvSpPr>
              <p:spPr>
                <a:xfrm>
                  <a:off x="1234093" y="1811744"/>
                  <a:ext cx="2458736"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教材費：　　</a:t>
                  </a:r>
                  <a:r>
                    <a:rPr kumimoji="1" lang="en-US" altLang="ja-JP" sz="1100" dirty="0">
                      <a:latin typeface="BIZ UDPゴシック" panose="020B0400000000000000" pitchFamily="50" charset="-128"/>
                      <a:ea typeface="BIZ UDPゴシック" panose="020B0400000000000000" pitchFamily="50" charset="-128"/>
                    </a:rPr>
                    <a:t>5,000</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年</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入学金・授業料は無料です。</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19" name="四角形: 角を丸くする 118">
                  <a:extLst>
                    <a:ext uri="{FF2B5EF4-FFF2-40B4-BE49-F238E27FC236}">
                      <a16:creationId xmlns:a16="http://schemas.microsoft.com/office/drawing/2014/main" id="{AF467655-AD2F-48D2-A830-592CE798E2F0}"/>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0" name="テキスト ボックス 119">
                  <a:extLst>
                    <a:ext uri="{FF2B5EF4-FFF2-40B4-BE49-F238E27FC236}">
                      <a16:creationId xmlns:a16="http://schemas.microsoft.com/office/drawing/2014/main" id="{0879FD4B-1BD8-4707-9433-07082E2F60D2}"/>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中学生</a:t>
                  </a:r>
                </a:p>
              </p:txBody>
            </p:sp>
            <p:sp>
              <p:nvSpPr>
                <p:cNvPr id="121" name="四角形: 角を丸くする 120">
                  <a:extLst>
                    <a:ext uri="{FF2B5EF4-FFF2-40B4-BE49-F238E27FC236}">
                      <a16:creationId xmlns:a16="http://schemas.microsoft.com/office/drawing/2014/main" id="{77DFB149-DE99-491C-A1BF-FD8FB72EE80B}"/>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2" name="テキスト ボックス 121">
                  <a:extLst>
                    <a:ext uri="{FF2B5EF4-FFF2-40B4-BE49-F238E27FC236}">
                      <a16:creationId xmlns:a16="http://schemas.microsoft.com/office/drawing/2014/main" id="{0898FA43-755B-4CE3-A945-06CD2967C90E}"/>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月・火・木曜日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12</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40</a:t>
                  </a:r>
                  <a:r>
                    <a:rPr kumimoji="1" lang="ja-JP" altLang="en-US" sz="1100" dirty="0">
                      <a:latin typeface="BIZ UDPゴシック" panose="020B0400000000000000" pitchFamily="50" charset="-128"/>
                      <a:ea typeface="BIZ UDPゴシック" panose="020B0400000000000000" pitchFamily="50" charset="-128"/>
                    </a:rPr>
                    <a:t>分～１４時</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分</a:t>
                  </a:r>
                </a:p>
              </p:txBody>
            </p:sp>
            <p:sp>
              <p:nvSpPr>
                <p:cNvPr id="123" name="四角形: 角を丸くする 122">
                  <a:extLst>
                    <a:ext uri="{FF2B5EF4-FFF2-40B4-BE49-F238E27FC236}">
                      <a16:creationId xmlns:a16="http://schemas.microsoft.com/office/drawing/2014/main" id="{7196D60E-0C26-40E7-AC76-86BDBCDF87B0}"/>
                    </a:ext>
                  </a:extLst>
                </p:cNvPr>
                <p:cNvSpPr/>
                <p:nvPr/>
              </p:nvSpPr>
              <p:spPr>
                <a:xfrm>
                  <a:off x="387802" y="293889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grpSp>
              <p:nvGrpSpPr>
                <p:cNvPr id="124" name="グループ化 123">
                  <a:extLst>
                    <a:ext uri="{FF2B5EF4-FFF2-40B4-BE49-F238E27FC236}">
                      <a16:creationId xmlns:a16="http://schemas.microsoft.com/office/drawing/2014/main" id="{E8C2C1C1-438D-4B2E-BF0A-2EB726B7889D}"/>
                    </a:ext>
                  </a:extLst>
                </p:cNvPr>
                <p:cNvGrpSpPr/>
                <p:nvPr/>
              </p:nvGrpSpPr>
              <p:grpSpPr>
                <a:xfrm>
                  <a:off x="883029" y="835007"/>
                  <a:ext cx="3629664" cy="239644"/>
                  <a:chOff x="883029" y="865610"/>
                  <a:chExt cx="3629664" cy="239644"/>
                </a:xfrm>
              </p:grpSpPr>
              <p:sp>
                <p:nvSpPr>
                  <p:cNvPr id="125" name="四角形: 角を丸くする 124">
                    <a:extLst>
                      <a:ext uri="{FF2B5EF4-FFF2-40B4-BE49-F238E27FC236}">
                        <a16:creationId xmlns:a16="http://schemas.microsoft.com/office/drawing/2014/main" id="{3005A86F-EBA6-4B54-8CB3-A191A7B7A81F}"/>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126" name="四角形: 角を丸くする 125">
                    <a:extLst>
                      <a:ext uri="{FF2B5EF4-FFF2-40B4-BE49-F238E27FC236}">
                        <a16:creationId xmlns:a16="http://schemas.microsoft.com/office/drawing/2014/main" id="{32C463D8-C5E3-4679-B996-76A875AB6CD6}"/>
                      </a:ext>
                    </a:extLst>
                  </p:cNvPr>
                  <p:cNvSpPr/>
                  <p:nvPr/>
                </p:nvSpPr>
                <p:spPr>
                  <a:xfrm>
                    <a:off x="1795900" y="871674"/>
                    <a:ext cx="880457" cy="233580"/>
                  </a:xfrm>
                  <a:prstGeom prst="roundRect">
                    <a:avLst>
                      <a:gd name="adj" fmla="val 500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体験活動</a:t>
                    </a:r>
                  </a:p>
                </p:txBody>
              </p:sp>
              <p:sp>
                <p:nvSpPr>
                  <p:cNvPr id="127" name="四角形: 角を丸くする 126">
                    <a:extLst>
                      <a:ext uri="{FF2B5EF4-FFF2-40B4-BE49-F238E27FC236}">
                        <a16:creationId xmlns:a16="http://schemas.microsoft.com/office/drawing/2014/main" id="{194886E6-50EA-4FC0-B4D9-E39A5AEC3A2A}"/>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128" name="四角形: 角を丸くする 127">
                    <a:extLst>
                      <a:ext uri="{FF2B5EF4-FFF2-40B4-BE49-F238E27FC236}">
                        <a16:creationId xmlns:a16="http://schemas.microsoft.com/office/drawing/2014/main" id="{3561B8CF-685D-44DA-AF72-1D9EA19A0A07}"/>
                      </a:ext>
                    </a:extLst>
                  </p:cNvPr>
                  <p:cNvSpPr/>
                  <p:nvPr/>
                </p:nvSpPr>
                <p:spPr>
                  <a:xfrm>
                    <a:off x="3632236" y="865610"/>
                    <a:ext cx="880457" cy="234780"/>
                  </a:xfrm>
                  <a:prstGeom prst="roundRect">
                    <a:avLst>
                      <a:gd name="adj" fmla="val 500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訪問支援</a:t>
                    </a:r>
                  </a:p>
                </p:txBody>
              </p:sp>
            </p:grpSp>
          </p:grpSp>
          <p:sp>
            <p:nvSpPr>
              <p:cNvPr id="106" name="テキスト ボックス 105">
                <a:extLst>
                  <a:ext uri="{FF2B5EF4-FFF2-40B4-BE49-F238E27FC236}">
                    <a16:creationId xmlns:a16="http://schemas.microsoft.com/office/drawing/2014/main" id="{0BAD114E-B864-4E14-86C3-D86218C23403}"/>
                  </a:ext>
                </a:extLst>
              </p:cNvPr>
              <p:cNvSpPr txBox="1"/>
              <p:nvPr/>
            </p:nvSpPr>
            <p:spPr>
              <a:xfrm>
                <a:off x="238928" y="439713"/>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⑪</a:t>
                </a:r>
              </a:p>
            </p:txBody>
          </p:sp>
        </p:grpSp>
        <p:pic>
          <p:nvPicPr>
            <p:cNvPr id="103" name="図 102">
              <a:extLst>
                <a:ext uri="{FF2B5EF4-FFF2-40B4-BE49-F238E27FC236}">
                  <a16:creationId xmlns:a16="http://schemas.microsoft.com/office/drawing/2014/main" id="{FF3FE927-0A9C-4FAC-A21A-D967919A128B}"/>
                </a:ext>
              </a:extLst>
            </p:cNvPr>
            <p:cNvPicPr>
              <a:picLocks noChangeAspect="1"/>
            </p:cNvPicPr>
            <p:nvPr/>
          </p:nvPicPr>
          <p:blipFill>
            <a:blip r:embed="rId2"/>
            <a:stretch>
              <a:fillRect/>
            </a:stretch>
          </p:blipFill>
          <p:spPr>
            <a:xfrm>
              <a:off x="5776949" y="3656209"/>
              <a:ext cx="612000" cy="612000"/>
            </a:xfrm>
            <a:prstGeom prst="rect">
              <a:avLst/>
            </a:prstGeom>
            <a:ln>
              <a:solidFill>
                <a:schemeClr val="tx1"/>
              </a:solidFill>
            </a:ln>
          </p:spPr>
        </p:pic>
      </p:grpSp>
      <p:grpSp>
        <p:nvGrpSpPr>
          <p:cNvPr id="135" name="グループ化 134">
            <a:extLst>
              <a:ext uri="{FF2B5EF4-FFF2-40B4-BE49-F238E27FC236}">
                <a16:creationId xmlns:a16="http://schemas.microsoft.com/office/drawing/2014/main" id="{73C6B198-884B-44EB-B2A2-736C6CDF0171}"/>
              </a:ext>
            </a:extLst>
          </p:cNvPr>
          <p:cNvGrpSpPr/>
          <p:nvPr/>
        </p:nvGrpSpPr>
        <p:grpSpPr>
          <a:xfrm>
            <a:off x="63278" y="6553318"/>
            <a:ext cx="6831291" cy="3141608"/>
            <a:chOff x="228102" y="400471"/>
            <a:chExt cx="6632693" cy="3141608"/>
          </a:xfrm>
        </p:grpSpPr>
        <p:grpSp>
          <p:nvGrpSpPr>
            <p:cNvPr id="137" name="グループ化 136">
              <a:extLst>
                <a:ext uri="{FF2B5EF4-FFF2-40B4-BE49-F238E27FC236}">
                  <a16:creationId xmlns:a16="http://schemas.microsoft.com/office/drawing/2014/main" id="{F5B22AA0-6D1A-4366-8057-BE82AA8E5D0F}"/>
                </a:ext>
              </a:extLst>
            </p:cNvPr>
            <p:cNvGrpSpPr/>
            <p:nvPr/>
          </p:nvGrpSpPr>
          <p:grpSpPr>
            <a:xfrm>
              <a:off x="228102" y="400471"/>
              <a:ext cx="6632693" cy="3141608"/>
              <a:chOff x="228102" y="400471"/>
              <a:chExt cx="6632693" cy="3141608"/>
            </a:xfrm>
          </p:grpSpPr>
          <p:grpSp>
            <p:nvGrpSpPr>
              <p:cNvPr id="139" name="グループ化 138">
                <a:extLst>
                  <a:ext uri="{FF2B5EF4-FFF2-40B4-BE49-F238E27FC236}">
                    <a16:creationId xmlns:a16="http://schemas.microsoft.com/office/drawing/2014/main" id="{AB4E3C69-218D-4881-91B3-9CF0203B66E9}"/>
                  </a:ext>
                </a:extLst>
              </p:cNvPr>
              <p:cNvGrpSpPr/>
              <p:nvPr/>
            </p:nvGrpSpPr>
            <p:grpSpPr>
              <a:xfrm>
                <a:off x="228102" y="410079"/>
                <a:ext cx="6516424" cy="3132000"/>
                <a:chOff x="264724" y="2470975"/>
                <a:chExt cx="6109665" cy="2952978"/>
              </a:xfrm>
            </p:grpSpPr>
            <p:sp>
              <p:nvSpPr>
                <p:cNvPr id="162" name="四角形: 角を丸くする 161">
                  <a:extLst>
                    <a:ext uri="{FF2B5EF4-FFF2-40B4-BE49-F238E27FC236}">
                      <a16:creationId xmlns:a16="http://schemas.microsoft.com/office/drawing/2014/main" id="{BEFE1D18-0428-42BF-8F34-218DE09EA82D}"/>
                    </a:ext>
                  </a:extLst>
                </p:cNvPr>
                <p:cNvSpPr/>
                <p:nvPr/>
              </p:nvSpPr>
              <p:spPr>
                <a:xfrm>
                  <a:off x="282864" y="2470975"/>
                  <a:ext cx="6091525" cy="2952978"/>
                </a:xfrm>
                <a:prstGeom prst="roundRect">
                  <a:avLst>
                    <a:gd name="adj" fmla="val 392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フリーフォーム: 図形 162">
                  <a:extLst>
                    <a:ext uri="{FF2B5EF4-FFF2-40B4-BE49-F238E27FC236}">
                      <a16:creationId xmlns:a16="http://schemas.microsoft.com/office/drawing/2014/main" id="{D7454E58-63FE-4FAF-81CB-E35228995618}"/>
                    </a:ext>
                  </a:extLst>
                </p:cNvPr>
                <p:cNvSpPr/>
                <p:nvPr/>
              </p:nvSpPr>
              <p:spPr>
                <a:xfrm rot="5400000">
                  <a:off x="226708" y="2508991"/>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40" name="テキスト ボックス 139">
                <a:extLst>
                  <a:ext uri="{FF2B5EF4-FFF2-40B4-BE49-F238E27FC236}">
                    <a16:creationId xmlns:a16="http://schemas.microsoft.com/office/drawing/2014/main" id="{3B2E81A0-CDBA-4E75-AC66-711DBA40C0AA}"/>
                  </a:ext>
                </a:extLst>
              </p:cNvPr>
              <p:cNvSpPr txBox="1"/>
              <p:nvPr/>
            </p:nvSpPr>
            <p:spPr>
              <a:xfrm>
                <a:off x="896630" y="400471"/>
                <a:ext cx="5204126"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フリースクール・フォロ</a:t>
                </a:r>
              </a:p>
            </p:txBody>
          </p:sp>
          <p:sp>
            <p:nvSpPr>
              <p:cNvPr id="141" name="四角形: 角を丸くする 140">
                <a:extLst>
                  <a:ext uri="{FF2B5EF4-FFF2-40B4-BE49-F238E27FC236}">
                    <a16:creationId xmlns:a16="http://schemas.microsoft.com/office/drawing/2014/main" id="{E62C5A0E-9642-4078-B7D2-FF9CB56D91E0}"/>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42" name="テキスト ボックス 141">
                <a:extLst>
                  <a:ext uri="{FF2B5EF4-FFF2-40B4-BE49-F238E27FC236}">
                    <a16:creationId xmlns:a16="http://schemas.microsoft.com/office/drawing/2014/main" id="{790D2E6C-E27E-4C1E-893E-40CDFA972CA5}"/>
                  </a:ext>
                </a:extLst>
              </p:cNvPr>
              <p:cNvSpPr txBox="1"/>
              <p:nvPr/>
            </p:nvSpPr>
            <p:spPr>
              <a:xfrm>
                <a:off x="1213980" y="1179344"/>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大阪市東成区中道</a:t>
                </a:r>
                <a:r>
                  <a:rPr kumimoji="1" lang="en-US" altLang="ja-JP" sz="1100" dirty="0">
                    <a:latin typeface="BIZ UDPゴシック" panose="020B0400000000000000" pitchFamily="50" charset="-128"/>
                    <a:ea typeface="BIZ UDPゴシック" panose="020B0400000000000000" pitchFamily="50" charset="-128"/>
                  </a:rPr>
                  <a:t>1-3-43</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43" name="四角形: 角を丸くする 142">
                <a:extLst>
                  <a:ext uri="{FF2B5EF4-FFF2-40B4-BE49-F238E27FC236}">
                    <a16:creationId xmlns:a16="http://schemas.microsoft.com/office/drawing/2014/main" id="{AA0C1C31-9384-4BD2-8C68-6C86DB01E3C0}"/>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44" name="テキスト ボックス 143">
                <a:extLst>
                  <a:ext uri="{FF2B5EF4-FFF2-40B4-BE49-F238E27FC236}">
                    <a16:creationId xmlns:a16="http://schemas.microsoft.com/office/drawing/2014/main" id="{6AF250C1-6D31-41A0-9654-62D783D63C5A}"/>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06-6720-8100</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45" name="四角形: 角を丸くする 144">
                <a:extLst>
                  <a:ext uri="{FF2B5EF4-FFF2-40B4-BE49-F238E27FC236}">
                    <a16:creationId xmlns:a16="http://schemas.microsoft.com/office/drawing/2014/main" id="{CD1A1BF4-C2C8-4AEF-BCE7-5855764B4FB7}"/>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46" name="テキスト ボックス 145">
                <a:extLst>
                  <a:ext uri="{FF2B5EF4-FFF2-40B4-BE49-F238E27FC236}">
                    <a16:creationId xmlns:a16="http://schemas.microsoft.com/office/drawing/2014/main" id="{43346E73-0C82-4C53-A74E-F973819EB48B}"/>
                  </a:ext>
                </a:extLst>
              </p:cNvPr>
              <p:cNvSpPr txBox="1"/>
              <p:nvPr/>
            </p:nvSpPr>
            <p:spPr>
              <a:xfrm>
                <a:off x="1225656" y="1518054"/>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２０</a:t>
                </a:r>
                <a:r>
                  <a:rPr kumimoji="1" lang="en-US" altLang="ja-JP" sz="1100" dirty="0">
                    <a:latin typeface="BIZ UDPゴシック" panose="020B0400000000000000" pitchFamily="50" charset="-128"/>
                    <a:ea typeface="BIZ UDPゴシック" panose="020B0400000000000000" pitchFamily="50" charset="-128"/>
                  </a:rPr>
                  <a:t>01</a:t>
                </a:r>
                <a:r>
                  <a:rPr kumimoji="1" lang="ja-JP" altLang="en-US" sz="1100" dirty="0">
                    <a:latin typeface="BIZ UDPゴシック" panose="020B0400000000000000" pitchFamily="50" charset="-128"/>
                    <a:ea typeface="BIZ UDPゴシック" panose="020B0400000000000000" pitchFamily="50" charset="-128"/>
                  </a:rPr>
                  <a:t>年１</a:t>
                </a:r>
                <a:r>
                  <a:rPr kumimoji="1" lang="en-US" altLang="ja-JP" sz="1100" dirty="0">
                    <a:latin typeface="BIZ UDPゴシック" panose="020B0400000000000000" pitchFamily="50" charset="-128"/>
                    <a:ea typeface="BIZ UDPゴシック" panose="020B0400000000000000" pitchFamily="50" charset="-128"/>
                  </a:rPr>
                  <a:t>0</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147" name="四角形: 角を丸くする 146">
                <a:extLst>
                  <a:ext uri="{FF2B5EF4-FFF2-40B4-BE49-F238E27FC236}">
                    <a16:creationId xmlns:a16="http://schemas.microsoft.com/office/drawing/2014/main" id="{1EE72F80-AE3A-4CE5-AA27-C4DBC16DBF7F}"/>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48" name="テキスト ボックス 147">
                <a:extLst>
                  <a:ext uri="{FF2B5EF4-FFF2-40B4-BE49-F238E27FC236}">
                    <a16:creationId xmlns:a16="http://schemas.microsoft.com/office/drawing/2014/main" id="{61DF67A7-8050-449C-8061-8609F22CFA4A}"/>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加藤　直人</a:t>
                </a:r>
              </a:p>
            </p:txBody>
          </p:sp>
          <p:sp>
            <p:nvSpPr>
              <p:cNvPr id="149" name="四角形: 角を丸くする 148">
                <a:extLst>
                  <a:ext uri="{FF2B5EF4-FFF2-40B4-BE49-F238E27FC236}">
                    <a16:creationId xmlns:a16="http://schemas.microsoft.com/office/drawing/2014/main" id="{5F5208B6-0F42-4AE7-B967-6BC48917FAAD}"/>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0" name="テキスト ボックス 149">
                <a:extLst>
                  <a:ext uri="{FF2B5EF4-FFF2-40B4-BE49-F238E27FC236}">
                    <a16:creationId xmlns:a16="http://schemas.microsoft.com/office/drawing/2014/main" id="{12A04F6C-2809-4FAB-AA40-B0917E48C8B6}"/>
                  </a:ext>
                </a:extLst>
              </p:cNvPr>
              <p:cNvSpPr txBox="1"/>
              <p:nvPr/>
            </p:nvSpPr>
            <p:spPr>
              <a:xfrm>
                <a:off x="1236415" y="1852855"/>
                <a:ext cx="2727937" cy="784830"/>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体験入会（</a:t>
                </a:r>
                <a:r>
                  <a:rPr kumimoji="1" lang="en-US" altLang="ja-JP" sz="900" dirty="0">
                    <a:latin typeface="BIZ UDPゴシック" panose="020B0400000000000000" pitchFamily="50" charset="-128"/>
                    <a:ea typeface="BIZ UDPゴシック" panose="020B0400000000000000" pitchFamily="50" charset="-128"/>
                  </a:rPr>
                  <a:t>4</a:t>
                </a:r>
                <a:r>
                  <a:rPr kumimoji="1" lang="ja-JP" altLang="en-US" sz="900" dirty="0">
                    <a:latin typeface="BIZ UDPゴシック" panose="020B0400000000000000" pitchFamily="50" charset="-128"/>
                    <a:ea typeface="BIZ UDPゴシック" panose="020B0400000000000000" pitchFamily="50" charset="-128"/>
                  </a:rPr>
                  <a:t>回）：</a:t>
                </a:r>
                <a:r>
                  <a:rPr kumimoji="1" lang="en-US" altLang="ja-JP" sz="900" dirty="0">
                    <a:latin typeface="BIZ UDPゴシック" panose="020B0400000000000000" pitchFamily="50" charset="-128"/>
                    <a:ea typeface="BIZ UDPゴシック" panose="020B0400000000000000" pitchFamily="50" charset="-128"/>
                  </a:rPr>
                  <a:t>5,000</a:t>
                </a:r>
                <a:r>
                  <a:rPr kumimoji="1" lang="ja-JP" altLang="en-US" sz="900" dirty="0">
                    <a:latin typeface="BIZ UDPゴシック" panose="020B0400000000000000" pitchFamily="50" charset="-128"/>
                    <a:ea typeface="BIZ UDPゴシック" panose="020B0400000000000000" pitchFamily="50" charset="-128"/>
                  </a:rPr>
                  <a:t>円</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入会金：</a:t>
                </a:r>
                <a:r>
                  <a:rPr kumimoji="1" lang="en-US" altLang="ja-JP" sz="900" dirty="0">
                    <a:latin typeface="BIZ UDPゴシック" panose="020B0400000000000000" pitchFamily="50" charset="-128"/>
                    <a:ea typeface="BIZ UDPゴシック" panose="020B0400000000000000" pitchFamily="50" charset="-128"/>
                  </a:rPr>
                  <a:t>30,000</a:t>
                </a:r>
                <a:r>
                  <a:rPr kumimoji="1" lang="ja-JP" altLang="en-US" sz="900" dirty="0">
                    <a:latin typeface="BIZ UDPゴシック" panose="020B0400000000000000" pitchFamily="50" charset="-128"/>
                    <a:ea typeface="BIZ UDPゴシック" panose="020B0400000000000000" pitchFamily="50" charset="-128"/>
                  </a:rPr>
                  <a:t>円（現在は暫定的に無料）</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週４日会員：</a:t>
                </a:r>
                <a:r>
                  <a:rPr kumimoji="1" lang="en-US" altLang="ja-JP" sz="900" dirty="0">
                    <a:latin typeface="BIZ UDPゴシック" panose="020B0400000000000000" pitchFamily="50" charset="-128"/>
                    <a:ea typeface="BIZ UDPゴシック" panose="020B0400000000000000" pitchFamily="50" charset="-128"/>
                  </a:rPr>
                  <a:t>33,800</a:t>
                </a:r>
                <a:r>
                  <a:rPr kumimoji="1" lang="ja-JP" altLang="en-US" sz="900" dirty="0">
                    <a:latin typeface="BIZ UDPゴシック" panose="020B0400000000000000" pitchFamily="50" charset="-128"/>
                    <a:ea typeface="BIZ UDPゴシック" panose="020B0400000000000000" pitchFamily="50" charset="-128"/>
                  </a:rPr>
                  <a:t>円</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月</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月４日会員：</a:t>
                </a:r>
                <a:r>
                  <a:rPr kumimoji="1" lang="en-US" altLang="ja-JP" sz="900" dirty="0">
                    <a:latin typeface="BIZ UDPゴシック" panose="020B0400000000000000" pitchFamily="50" charset="-128"/>
                    <a:ea typeface="BIZ UDPゴシック" panose="020B0400000000000000" pitchFamily="50" charset="-128"/>
                  </a:rPr>
                  <a:t>18,400</a:t>
                </a:r>
                <a:r>
                  <a:rPr kumimoji="1" lang="ja-JP" altLang="en-US" sz="900" dirty="0">
                    <a:latin typeface="BIZ UDPゴシック" panose="020B0400000000000000" pitchFamily="50" charset="-128"/>
                    <a:ea typeface="BIZ UDPゴシック" panose="020B0400000000000000" pitchFamily="50" charset="-128"/>
                  </a:rPr>
                  <a:t>円</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月</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親子会員：</a:t>
                </a:r>
                <a:r>
                  <a:rPr kumimoji="1" lang="en-US" altLang="ja-JP" sz="900" dirty="0">
                    <a:latin typeface="BIZ UDPゴシック" panose="020B0400000000000000" pitchFamily="50" charset="-128"/>
                    <a:ea typeface="BIZ UDPゴシック" panose="020B0400000000000000" pitchFamily="50" charset="-128"/>
                  </a:rPr>
                  <a:t>10,000</a:t>
                </a:r>
                <a:r>
                  <a:rPr kumimoji="1" lang="ja-JP" altLang="en-US" sz="900" dirty="0">
                    <a:latin typeface="BIZ UDPゴシック" panose="020B0400000000000000" pitchFamily="50" charset="-128"/>
                    <a:ea typeface="BIZ UDPゴシック" panose="020B0400000000000000" pitchFamily="50" charset="-128"/>
                  </a:rPr>
                  <a:t>円</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月</a:t>
                </a:r>
              </a:p>
            </p:txBody>
          </p:sp>
          <p:sp>
            <p:nvSpPr>
              <p:cNvPr id="151" name="四角形: 角を丸くする 150">
                <a:extLst>
                  <a:ext uri="{FF2B5EF4-FFF2-40B4-BE49-F238E27FC236}">
                    <a16:creationId xmlns:a16="http://schemas.microsoft.com/office/drawing/2014/main" id="{5B02D020-3ECB-4CBD-8E42-C1A53BE2CA0D}"/>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2" name="テキスト ボックス 151">
                <a:extLst>
                  <a:ext uri="{FF2B5EF4-FFF2-40B4-BE49-F238E27FC236}">
                    <a16:creationId xmlns:a16="http://schemas.microsoft.com/office/drawing/2014/main" id="{6434D3F7-8B02-49BF-8727-1822EDC03C9A}"/>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６歳（小１年齢）～</a:t>
                </a:r>
                <a:r>
                  <a:rPr kumimoji="1" lang="en-US" altLang="ja-JP" sz="1100" dirty="0">
                    <a:latin typeface="BIZ UDPゴシック" panose="020B0400000000000000" pitchFamily="50" charset="-128"/>
                    <a:ea typeface="BIZ UDPゴシック" panose="020B0400000000000000" pitchFamily="50" charset="-128"/>
                  </a:rPr>
                  <a:t>19</a:t>
                </a:r>
                <a:r>
                  <a:rPr kumimoji="1" lang="ja-JP" altLang="en-US" sz="1100" dirty="0">
                    <a:latin typeface="BIZ UDPゴシック" panose="020B0400000000000000" pitchFamily="50" charset="-128"/>
                    <a:ea typeface="BIZ UDPゴシック" panose="020B0400000000000000" pitchFamily="50" charset="-128"/>
                  </a:rPr>
                  <a:t>歳</a:t>
                </a:r>
              </a:p>
            </p:txBody>
          </p:sp>
          <p:sp>
            <p:nvSpPr>
              <p:cNvPr id="153" name="四角形: 角を丸くする 152">
                <a:extLst>
                  <a:ext uri="{FF2B5EF4-FFF2-40B4-BE49-F238E27FC236}">
                    <a16:creationId xmlns:a16="http://schemas.microsoft.com/office/drawing/2014/main" id="{A0972E14-7303-4B4B-BB2D-110AAFC01134}"/>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4" name="テキスト ボックス 153">
                <a:extLst>
                  <a:ext uri="{FF2B5EF4-FFF2-40B4-BE49-F238E27FC236}">
                    <a16:creationId xmlns:a16="http://schemas.microsoft.com/office/drawing/2014/main" id="{BA415F57-5C36-46A5-B1B9-44A671BE1805}"/>
                  </a:ext>
                </a:extLst>
              </p:cNvPr>
              <p:cNvSpPr txBox="1"/>
              <p:nvPr/>
            </p:nvSpPr>
            <p:spPr>
              <a:xfrm>
                <a:off x="4573287" y="2186848"/>
                <a:ext cx="2284713"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月～金曜日（祝日除く）</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17</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（年齢によるスライド制）</a:t>
                </a:r>
              </a:p>
            </p:txBody>
          </p:sp>
          <p:sp>
            <p:nvSpPr>
              <p:cNvPr id="155" name="四角形: 角を丸くする 154">
                <a:extLst>
                  <a:ext uri="{FF2B5EF4-FFF2-40B4-BE49-F238E27FC236}">
                    <a16:creationId xmlns:a16="http://schemas.microsoft.com/office/drawing/2014/main" id="{2970868B-624F-483C-9146-6DC5D6E963B4}"/>
                  </a:ext>
                </a:extLst>
              </p:cNvPr>
              <p:cNvSpPr/>
              <p:nvPr/>
            </p:nvSpPr>
            <p:spPr>
              <a:xfrm>
                <a:off x="387802" y="293889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56" name="テキスト ボックス 155">
                <a:extLst>
                  <a:ext uri="{FF2B5EF4-FFF2-40B4-BE49-F238E27FC236}">
                    <a16:creationId xmlns:a16="http://schemas.microsoft.com/office/drawing/2014/main" id="{5C1AE509-318A-4BB8-BD49-0DE1D6E99BEB}"/>
                  </a:ext>
                </a:extLst>
              </p:cNvPr>
              <p:cNvSpPr txBox="1"/>
              <p:nvPr/>
            </p:nvSpPr>
            <p:spPr>
              <a:xfrm>
                <a:off x="1147081" y="2914009"/>
                <a:ext cx="503415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・学校連携可能</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・親の会</a:t>
                </a:r>
                <a:endParaRPr kumimoji="1" lang="en-US" altLang="ja-JP" sz="1100" dirty="0">
                  <a:latin typeface="BIZ UDPゴシック" panose="020B0400000000000000" pitchFamily="50" charset="-128"/>
                  <a:ea typeface="BIZ UDPゴシック" panose="020B0400000000000000" pitchFamily="50" charset="-128"/>
                </a:endParaRPr>
              </a:p>
            </p:txBody>
          </p:sp>
          <p:grpSp>
            <p:nvGrpSpPr>
              <p:cNvPr id="157" name="グループ化 156">
                <a:extLst>
                  <a:ext uri="{FF2B5EF4-FFF2-40B4-BE49-F238E27FC236}">
                    <a16:creationId xmlns:a16="http://schemas.microsoft.com/office/drawing/2014/main" id="{DBF024E5-8467-4CCD-AB4C-92F10D711DDF}"/>
                  </a:ext>
                </a:extLst>
              </p:cNvPr>
              <p:cNvGrpSpPr/>
              <p:nvPr/>
            </p:nvGrpSpPr>
            <p:grpSpPr>
              <a:xfrm>
                <a:off x="883029" y="835007"/>
                <a:ext cx="3629664" cy="239644"/>
                <a:chOff x="883029" y="865610"/>
                <a:chExt cx="3629664" cy="239644"/>
              </a:xfrm>
            </p:grpSpPr>
            <p:sp>
              <p:nvSpPr>
                <p:cNvPr id="158" name="四角形: 角を丸くする 157">
                  <a:extLst>
                    <a:ext uri="{FF2B5EF4-FFF2-40B4-BE49-F238E27FC236}">
                      <a16:creationId xmlns:a16="http://schemas.microsoft.com/office/drawing/2014/main" id="{685DE2DE-C65D-4BA6-934F-025625C5BB60}"/>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159" name="四角形: 角を丸くする 158">
                  <a:extLst>
                    <a:ext uri="{FF2B5EF4-FFF2-40B4-BE49-F238E27FC236}">
                      <a16:creationId xmlns:a16="http://schemas.microsoft.com/office/drawing/2014/main" id="{B2D45600-B9DB-4313-B8B6-854D04ECCDB4}"/>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160" name="四角形: 角を丸くする 159">
                  <a:extLst>
                    <a:ext uri="{FF2B5EF4-FFF2-40B4-BE49-F238E27FC236}">
                      <a16:creationId xmlns:a16="http://schemas.microsoft.com/office/drawing/2014/main" id="{728CAE94-E0FB-4103-A99B-E66FA65A09D1}"/>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161" name="四角形: 角を丸くする 160">
                  <a:extLst>
                    <a:ext uri="{FF2B5EF4-FFF2-40B4-BE49-F238E27FC236}">
                      <a16:creationId xmlns:a16="http://schemas.microsoft.com/office/drawing/2014/main" id="{F1FB6E5C-DE83-49D4-AEC0-86F1C9E887B2}"/>
                    </a:ext>
                  </a:extLst>
                </p:cNvPr>
                <p:cNvSpPr/>
                <p:nvPr/>
              </p:nvSpPr>
              <p:spPr>
                <a:xfrm>
                  <a:off x="3632236" y="865610"/>
                  <a:ext cx="880457" cy="234780"/>
                </a:xfrm>
                <a:prstGeom prst="roundRect">
                  <a:avLst>
                    <a:gd name="adj" fmla="val 500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訪問支援</a:t>
                  </a:r>
                </a:p>
              </p:txBody>
            </p:sp>
          </p:grpSp>
        </p:grpSp>
        <p:sp>
          <p:nvSpPr>
            <p:cNvPr id="138" name="テキスト ボックス 137">
              <a:extLst>
                <a:ext uri="{FF2B5EF4-FFF2-40B4-BE49-F238E27FC236}">
                  <a16:creationId xmlns:a16="http://schemas.microsoft.com/office/drawing/2014/main" id="{50742217-F4DF-4E08-AFBE-E04154739C96}"/>
                </a:ext>
              </a:extLst>
            </p:cNvPr>
            <p:cNvSpPr txBox="1"/>
            <p:nvPr/>
          </p:nvSpPr>
          <p:spPr>
            <a:xfrm>
              <a:off x="238928" y="439713"/>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⑫</a:t>
              </a:r>
            </a:p>
          </p:txBody>
        </p:sp>
      </p:grpSp>
      <p:sp>
        <p:nvSpPr>
          <p:cNvPr id="131" name="テキスト ボックス 130">
            <a:extLst>
              <a:ext uri="{FF2B5EF4-FFF2-40B4-BE49-F238E27FC236}">
                <a16:creationId xmlns:a16="http://schemas.microsoft.com/office/drawing/2014/main" id="{3E8687D2-F409-458A-8AA4-1A2E1F29B0F4}"/>
              </a:ext>
            </a:extLst>
          </p:cNvPr>
          <p:cNvSpPr txBox="1"/>
          <p:nvPr/>
        </p:nvSpPr>
        <p:spPr>
          <a:xfrm>
            <a:off x="1009773" y="2511603"/>
            <a:ext cx="5184888"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学習支援は子どもから希望があれば。</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活動内容は子どもとスタッフが相談して決める。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土日に子どもも大人も参加できる交流会や親の相談交流会を実施。</a:t>
            </a:r>
            <a:endParaRPr kumimoji="1" lang="en-US" altLang="ja-JP" sz="1100" dirty="0">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EADFE8BA-41B7-4E71-9325-49B829964711}"/>
              </a:ext>
            </a:extLst>
          </p:cNvPr>
          <p:cNvPicPr>
            <a:picLocks noChangeAspect="1"/>
          </p:cNvPicPr>
          <p:nvPr/>
        </p:nvPicPr>
        <p:blipFill>
          <a:blip r:embed="rId3"/>
          <a:stretch>
            <a:fillRect/>
          </a:stretch>
        </p:blipFill>
        <p:spPr>
          <a:xfrm>
            <a:off x="5742202" y="256109"/>
            <a:ext cx="631806" cy="631806"/>
          </a:xfrm>
          <a:prstGeom prst="rect">
            <a:avLst/>
          </a:prstGeom>
          <a:ln>
            <a:solidFill>
              <a:schemeClr val="tx1"/>
            </a:solidFill>
          </a:ln>
        </p:spPr>
      </p:pic>
      <p:pic>
        <p:nvPicPr>
          <p:cNvPr id="21" name="図 20">
            <a:extLst>
              <a:ext uri="{FF2B5EF4-FFF2-40B4-BE49-F238E27FC236}">
                <a16:creationId xmlns:a16="http://schemas.microsoft.com/office/drawing/2014/main" id="{AF6660B5-25CB-4669-B024-1EA9810FE46D}"/>
              </a:ext>
            </a:extLst>
          </p:cNvPr>
          <p:cNvPicPr>
            <a:picLocks noChangeAspect="1"/>
          </p:cNvPicPr>
          <p:nvPr/>
        </p:nvPicPr>
        <p:blipFill>
          <a:blip r:embed="rId4"/>
          <a:stretch>
            <a:fillRect/>
          </a:stretch>
        </p:blipFill>
        <p:spPr>
          <a:xfrm>
            <a:off x="5742202" y="6695221"/>
            <a:ext cx="628501" cy="628501"/>
          </a:xfrm>
          <a:prstGeom prst="rect">
            <a:avLst/>
          </a:prstGeom>
          <a:ln>
            <a:solidFill>
              <a:schemeClr val="tx1"/>
            </a:solidFill>
          </a:ln>
        </p:spPr>
      </p:pic>
    </p:spTree>
    <p:extLst>
      <p:ext uri="{BB962C8B-B14F-4D97-AF65-F5344CB8AC3E}">
        <p14:creationId xmlns:p14="http://schemas.microsoft.com/office/powerpoint/2010/main" val="3532309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グループ化 70">
            <a:extLst>
              <a:ext uri="{FF2B5EF4-FFF2-40B4-BE49-F238E27FC236}">
                <a16:creationId xmlns:a16="http://schemas.microsoft.com/office/drawing/2014/main" id="{93D30FF5-BD28-4B01-AC39-1FBCA15204C3}"/>
              </a:ext>
            </a:extLst>
          </p:cNvPr>
          <p:cNvGrpSpPr/>
          <p:nvPr/>
        </p:nvGrpSpPr>
        <p:grpSpPr>
          <a:xfrm>
            <a:off x="74428" y="127185"/>
            <a:ext cx="6780775" cy="3132000"/>
            <a:chOff x="300789" y="401050"/>
            <a:chExt cx="6560006" cy="3132000"/>
          </a:xfrm>
        </p:grpSpPr>
        <p:grpSp>
          <p:nvGrpSpPr>
            <p:cNvPr id="41" name="グループ化 40">
              <a:extLst>
                <a:ext uri="{FF2B5EF4-FFF2-40B4-BE49-F238E27FC236}">
                  <a16:creationId xmlns:a16="http://schemas.microsoft.com/office/drawing/2014/main" id="{D0447D49-A98D-4753-BE7A-240BBB039B49}"/>
                </a:ext>
              </a:extLst>
            </p:cNvPr>
            <p:cNvGrpSpPr/>
            <p:nvPr/>
          </p:nvGrpSpPr>
          <p:grpSpPr>
            <a:xfrm>
              <a:off x="300791" y="401050"/>
              <a:ext cx="6560004" cy="3132000"/>
              <a:chOff x="300791" y="401050"/>
              <a:chExt cx="6560004" cy="3132000"/>
            </a:xfrm>
          </p:grpSpPr>
          <p:grpSp>
            <p:nvGrpSpPr>
              <p:cNvPr id="13" name="グループ化 12">
                <a:extLst>
                  <a:ext uri="{FF2B5EF4-FFF2-40B4-BE49-F238E27FC236}">
                    <a16:creationId xmlns:a16="http://schemas.microsoft.com/office/drawing/2014/main" id="{5688849B-8C13-435B-B1FD-9A5A1685363C}"/>
                  </a:ext>
                </a:extLst>
              </p:cNvPr>
              <p:cNvGrpSpPr/>
              <p:nvPr/>
            </p:nvGrpSpPr>
            <p:grpSpPr>
              <a:xfrm>
                <a:off x="300791" y="401050"/>
                <a:ext cx="6490704" cy="3132000"/>
                <a:chOff x="332875" y="2462462"/>
                <a:chExt cx="6085551" cy="2952976"/>
              </a:xfrm>
            </p:grpSpPr>
            <p:sp>
              <p:nvSpPr>
                <p:cNvPr id="11" name="四角形: 角を丸くする 10">
                  <a:extLst>
                    <a:ext uri="{FF2B5EF4-FFF2-40B4-BE49-F238E27FC236}">
                      <a16:creationId xmlns:a16="http://schemas.microsoft.com/office/drawing/2014/main" id="{AA68AE01-B699-4620-B57C-9A3E29187DDF}"/>
                    </a:ext>
                  </a:extLst>
                </p:cNvPr>
                <p:cNvSpPr/>
                <p:nvPr/>
              </p:nvSpPr>
              <p:spPr>
                <a:xfrm>
                  <a:off x="332875" y="2462462"/>
                  <a:ext cx="6085551" cy="2952976"/>
                </a:xfrm>
                <a:prstGeom prst="roundRect">
                  <a:avLst>
                    <a:gd name="adj" fmla="val 42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D030DFBE-7995-4A4A-885C-892B2D95D868}"/>
                    </a:ext>
                  </a:extLst>
                </p:cNvPr>
                <p:cNvSpPr/>
                <p:nvPr/>
              </p:nvSpPr>
              <p:spPr>
                <a:xfrm rot="5400000">
                  <a:off x="294859" y="2500482"/>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5" name="テキスト ボックス 14">
                <a:extLst>
                  <a:ext uri="{FF2B5EF4-FFF2-40B4-BE49-F238E27FC236}">
                    <a16:creationId xmlns:a16="http://schemas.microsoft.com/office/drawing/2014/main" id="{D747B0E7-4170-4B04-B203-A8BE09A8765E}"/>
                  </a:ext>
                </a:extLst>
              </p:cNvPr>
              <p:cNvSpPr txBox="1"/>
              <p:nvPr/>
            </p:nvSpPr>
            <p:spPr>
              <a:xfrm>
                <a:off x="929328" y="470787"/>
                <a:ext cx="3690257" cy="369332"/>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Ecole de</a:t>
                </a:r>
                <a:r>
                  <a:rPr kumimoji="1" lang="ja-JP" altLang="en-US" dirty="0">
                    <a:latin typeface="BIZ UDPゴシック" panose="020B0400000000000000" pitchFamily="50" charset="-128"/>
                    <a:ea typeface="BIZ UDPゴシック" panose="020B0400000000000000" pitchFamily="50" charset="-128"/>
                  </a:rPr>
                  <a:t> らじぇむ　（えこじぇむ）</a:t>
                </a:r>
              </a:p>
            </p:txBody>
          </p:sp>
          <p:sp>
            <p:nvSpPr>
              <p:cNvPr id="16" name="四角形: 角を丸くする 15">
                <a:extLst>
                  <a:ext uri="{FF2B5EF4-FFF2-40B4-BE49-F238E27FC236}">
                    <a16:creationId xmlns:a16="http://schemas.microsoft.com/office/drawing/2014/main" id="{4397BC01-1FD2-41C3-9831-795D4665AEE3}"/>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7" name="テキスト ボックス 16">
                <a:extLst>
                  <a:ext uri="{FF2B5EF4-FFF2-40B4-BE49-F238E27FC236}">
                    <a16:creationId xmlns:a16="http://schemas.microsoft.com/office/drawing/2014/main" id="{5D0D237B-3B7C-47A2-A546-4353F2F22442}"/>
                  </a:ext>
                </a:extLst>
              </p:cNvPr>
              <p:cNvSpPr txBox="1"/>
              <p:nvPr/>
            </p:nvSpPr>
            <p:spPr>
              <a:xfrm>
                <a:off x="1234093" y="1127636"/>
                <a:ext cx="2284713" cy="430887"/>
              </a:xfrm>
              <a:prstGeom prst="rect">
                <a:avLst/>
              </a:prstGeom>
              <a:noFill/>
            </p:spPr>
            <p:txBody>
              <a:bodyPr wrap="square" rtlCol="0">
                <a:spAutoFit/>
              </a:bodyPr>
              <a:lstStyle/>
              <a:p>
                <a:r>
                  <a:rPr kumimoji="1" lang="ja-JP" altLang="en-US" sz="1100">
                    <a:latin typeface="BIZ UDPゴシック" panose="020B0400000000000000" pitchFamily="50" charset="-128"/>
                    <a:ea typeface="BIZ UDPゴシック" panose="020B0400000000000000" pitchFamily="50" charset="-128"/>
                  </a:rPr>
                  <a:t>大阪市西区南堀江</a:t>
                </a:r>
                <a:r>
                  <a:rPr kumimoji="1" lang="ja-JP" altLang="en-US" sz="1100" dirty="0">
                    <a:latin typeface="BIZ UDPゴシック" panose="020B0400000000000000" pitchFamily="50" charset="-128"/>
                    <a:ea typeface="BIZ UDPゴシック" panose="020B0400000000000000" pitchFamily="50" charset="-128"/>
                  </a:rPr>
                  <a:t>３丁目</a:t>
                </a:r>
                <a:r>
                  <a:rPr kumimoji="1" lang="en-US" altLang="ja-JP" sz="1100" dirty="0">
                    <a:latin typeface="BIZ UDPゴシック" panose="020B0400000000000000" pitchFamily="50" charset="-128"/>
                    <a:ea typeface="BIZ UDPゴシック" panose="020B0400000000000000" pitchFamily="50" charset="-128"/>
                  </a:rPr>
                  <a:t>11-22</a:t>
                </a:r>
              </a:p>
              <a:p>
                <a:r>
                  <a:rPr kumimoji="1" lang="en-US" altLang="ja-JP" sz="1100" dirty="0">
                    <a:latin typeface="BIZ UDPゴシック" panose="020B0400000000000000" pitchFamily="50" charset="-128"/>
                    <a:ea typeface="BIZ UDPゴシック" panose="020B0400000000000000" pitchFamily="50" charset="-128"/>
                  </a:rPr>
                  <a:t>HORIE</a:t>
                </a: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JNS</a:t>
                </a:r>
                <a:r>
                  <a:rPr kumimoji="1" lang="ja-JP" altLang="en-US" sz="1100" dirty="0">
                    <a:latin typeface="BIZ UDPゴシック" panose="020B0400000000000000" pitchFamily="50" charset="-128"/>
                    <a:ea typeface="BIZ UDPゴシック" panose="020B0400000000000000" pitchFamily="50" charset="-128"/>
                  </a:rPr>
                  <a:t>ビル　６階</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7313BD9B-ECDF-4D38-B441-47DDDBFEDF44}"/>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9" name="テキスト ボックス 18">
                <a:extLst>
                  <a:ext uri="{FF2B5EF4-FFF2-40B4-BE49-F238E27FC236}">
                    <a16:creationId xmlns:a16="http://schemas.microsoft.com/office/drawing/2014/main" id="{61C48864-0C5B-41AB-A0F0-12B4DDE68854}"/>
                  </a:ext>
                </a:extLst>
              </p:cNvPr>
              <p:cNvSpPr txBox="1"/>
              <p:nvPr/>
            </p:nvSpPr>
            <p:spPr>
              <a:xfrm>
                <a:off x="4547507" y="1157188"/>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06-4394-8697</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6B5C2B58-0E89-4BC3-8314-08BC138A02B2}"/>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C9E6D3B9-E9CA-436B-AAF4-8FB024E7045F}"/>
                  </a:ext>
                </a:extLst>
              </p:cNvPr>
              <p:cNvSpPr txBox="1"/>
              <p:nvPr/>
            </p:nvSpPr>
            <p:spPr>
              <a:xfrm>
                <a:off x="1234093" y="1528058"/>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2021</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24" name="四角形: 角を丸くする 23">
                <a:extLst>
                  <a:ext uri="{FF2B5EF4-FFF2-40B4-BE49-F238E27FC236}">
                    <a16:creationId xmlns:a16="http://schemas.microsoft.com/office/drawing/2014/main" id="{C016D8E0-64F0-40B1-8364-A0B62B3DF92A}"/>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23617DDE-D84A-4B3A-B91F-E6E69F5F90F4}"/>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水流添　綾</a:t>
                </a:r>
              </a:p>
            </p:txBody>
          </p:sp>
          <p:sp>
            <p:nvSpPr>
              <p:cNvPr id="26" name="四角形: 角を丸くする 25">
                <a:extLst>
                  <a:ext uri="{FF2B5EF4-FFF2-40B4-BE49-F238E27FC236}">
                    <a16:creationId xmlns:a16="http://schemas.microsoft.com/office/drawing/2014/main" id="{8120460C-2807-4E23-B2C7-8967E3F9ADC2}"/>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BE976873-1704-449B-9A8D-C1F85B7A38F6}"/>
                  </a:ext>
                </a:extLst>
              </p:cNvPr>
              <p:cNvSpPr txBox="1"/>
              <p:nvPr/>
            </p:nvSpPr>
            <p:spPr>
              <a:xfrm>
                <a:off x="1283550" y="1864219"/>
                <a:ext cx="2535182" cy="415498"/>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月謝：</a:t>
                </a:r>
                <a:r>
                  <a:rPr kumimoji="1" lang="en-US" altLang="ja-JP" sz="1050" dirty="0">
                    <a:latin typeface="BIZ UDPゴシック" panose="020B0400000000000000" pitchFamily="50" charset="-128"/>
                    <a:ea typeface="BIZ UDPゴシック" panose="020B0400000000000000" pitchFamily="50" charset="-128"/>
                  </a:rPr>
                  <a:t>10,000</a:t>
                </a:r>
                <a:r>
                  <a:rPr kumimoji="1" lang="ja-JP" altLang="en-US" sz="1050" dirty="0">
                    <a:latin typeface="BIZ UDPゴシック" panose="020B0400000000000000" pitchFamily="50" charset="-128"/>
                    <a:ea typeface="BIZ UDPゴシック" panose="020B0400000000000000" pitchFamily="50" charset="-128"/>
                  </a:rPr>
                  <a:t>円～</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入学金：別途要</a:t>
                </a:r>
              </a:p>
            </p:txBody>
          </p:sp>
          <p:sp>
            <p:nvSpPr>
              <p:cNvPr id="28" name="四角形: 角を丸くする 27">
                <a:extLst>
                  <a:ext uri="{FF2B5EF4-FFF2-40B4-BE49-F238E27FC236}">
                    <a16:creationId xmlns:a16="http://schemas.microsoft.com/office/drawing/2014/main" id="{72EB63E4-8950-48DB-9391-DCF8B4B37724}"/>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E155029D-0EA3-409B-9FCB-27DE2A24A57E}"/>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小学校高学年・中学生・高校生</a:t>
                </a:r>
              </a:p>
            </p:txBody>
          </p:sp>
          <p:sp>
            <p:nvSpPr>
              <p:cNvPr id="30" name="四角形: 角を丸くする 29">
                <a:extLst>
                  <a:ext uri="{FF2B5EF4-FFF2-40B4-BE49-F238E27FC236}">
                    <a16:creationId xmlns:a16="http://schemas.microsoft.com/office/drawing/2014/main" id="{37F8A8B6-8D5F-405F-A28E-374CCCC5070E}"/>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4A3DB430-12B3-40F5-92AC-A147CA09D6B6}"/>
                  </a:ext>
                </a:extLst>
              </p:cNvPr>
              <p:cNvSpPr txBox="1"/>
              <p:nvPr/>
            </p:nvSpPr>
            <p:spPr>
              <a:xfrm>
                <a:off x="4559209" y="2195915"/>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16</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分</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34" name="四角形: 角を丸くする 33">
                <a:extLst>
                  <a:ext uri="{FF2B5EF4-FFF2-40B4-BE49-F238E27FC236}">
                    <a16:creationId xmlns:a16="http://schemas.microsoft.com/office/drawing/2014/main" id="{7C8AE229-9773-4DA2-BAA4-52DE3D9E4628}"/>
                  </a:ext>
                </a:extLst>
              </p:cNvPr>
              <p:cNvSpPr/>
              <p:nvPr/>
            </p:nvSpPr>
            <p:spPr>
              <a:xfrm>
                <a:off x="416471" y="278909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grpSp>
            <p:nvGrpSpPr>
              <p:cNvPr id="40" name="グループ化 39">
                <a:extLst>
                  <a:ext uri="{FF2B5EF4-FFF2-40B4-BE49-F238E27FC236}">
                    <a16:creationId xmlns:a16="http://schemas.microsoft.com/office/drawing/2014/main" id="{211B97A7-BA03-4C79-9836-78C935FD4E42}"/>
                  </a:ext>
                </a:extLst>
              </p:cNvPr>
              <p:cNvGrpSpPr/>
              <p:nvPr/>
            </p:nvGrpSpPr>
            <p:grpSpPr>
              <a:xfrm>
                <a:off x="883029" y="835007"/>
                <a:ext cx="3629664" cy="239644"/>
                <a:chOff x="883029" y="865610"/>
                <a:chExt cx="3629664" cy="239644"/>
              </a:xfrm>
            </p:grpSpPr>
            <p:sp>
              <p:nvSpPr>
                <p:cNvPr id="36" name="四角形: 角を丸くする 35">
                  <a:extLst>
                    <a:ext uri="{FF2B5EF4-FFF2-40B4-BE49-F238E27FC236}">
                      <a16:creationId xmlns:a16="http://schemas.microsoft.com/office/drawing/2014/main" id="{56A7E432-B832-4779-8C41-C5F786F5962F}"/>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37" name="四角形: 角を丸くする 36">
                  <a:extLst>
                    <a:ext uri="{FF2B5EF4-FFF2-40B4-BE49-F238E27FC236}">
                      <a16:creationId xmlns:a16="http://schemas.microsoft.com/office/drawing/2014/main" id="{C025EFED-3798-4B9B-B561-20916DEB9768}"/>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38" name="四角形: 角を丸くする 37">
                  <a:extLst>
                    <a:ext uri="{FF2B5EF4-FFF2-40B4-BE49-F238E27FC236}">
                      <a16:creationId xmlns:a16="http://schemas.microsoft.com/office/drawing/2014/main" id="{6B1F30D9-FAA6-4875-BBAE-C11BBC41A720}"/>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39" name="四角形: 角を丸くする 38">
                  <a:extLst>
                    <a:ext uri="{FF2B5EF4-FFF2-40B4-BE49-F238E27FC236}">
                      <a16:creationId xmlns:a16="http://schemas.microsoft.com/office/drawing/2014/main" id="{C516201B-FDF2-4A22-8F37-E801430454B0}"/>
                    </a:ext>
                  </a:extLst>
                </p:cNvPr>
                <p:cNvSpPr/>
                <p:nvPr/>
              </p:nvSpPr>
              <p:spPr>
                <a:xfrm>
                  <a:off x="3632236" y="865610"/>
                  <a:ext cx="880457" cy="234780"/>
                </a:xfrm>
                <a:prstGeom prst="roundRect">
                  <a:avLst>
                    <a:gd name="adj" fmla="val 50000"/>
                  </a:avLst>
                </a:prstGeom>
                <a:solidFill>
                  <a:srgbClr val="CC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BIZ UDPゴシック" panose="020B0400000000000000" pitchFamily="50" charset="-128"/>
                      <a:ea typeface="BIZ UDPゴシック" panose="020B0400000000000000" pitchFamily="50" charset="-128"/>
                    </a:rPr>
                    <a:t>訪問支援△</a:t>
                  </a:r>
                </a:p>
              </p:txBody>
            </p:sp>
          </p:grpSp>
        </p:grpSp>
        <p:sp>
          <p:nvSpPr>
            <p:cNvPr id="14" name="テキスト ボックス 13">
              <a:extLst>
                <a:ext uri="{FF2B5EF4-FFF2-40B4-BE49-F238E27FC236}">
                  <a16:creationId xmlns:a16="http://schemas.microsoft.com/office/drawing/2014/main" id="{57EB0A09-0C80-4971-8EDC-4AB928EB22E3}"/>
                </a:ext>
              </a:extLst>
            </p:cNvPr>
            <p:cNvSpPr txBox="1"/>
            <p:nvPr/>
          </p:nvSpPr>
          <p:spPr>
            <a:xfrm>
              <a:off x="300789" y="437838"/>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⑬</a:t>
              </a:r>
            </a:p>
          </p:txBody>
        </p:sp>
      </p:grpSp>
      <p:grpSp>
        <p:nvGrpSpPr>
          <p:cNvPr id="93" name="グループ化 92">
            <a:extLst>
              <a:ext uri="{FF2B5EF4-FFF2-40B4-BE49-F238E27FC236}">
                <a16:creationId xmlns:a16="http://schemas.microsoft.com/office/drawing/2014/main" id="{29844405-5325-49ED-B030-898C436A8D00}"/>
              </a:ext>
            </a:extLst>
          </p:cNvPr>
          <p:cNvGrpSpPr/>
          <p:nvPr/>
        </p:nvGrpSpPr>
        <p:grpSpPr>
          <a:xfrm>
            <a:off x="70648" y="3341433"/>
            <a:ext cx="6800410" cy="3137889"/>
            <a:chOff x="238928" y="404191"/>
            <a:chExt cx="6621867" cy="3137889"/>
          </a:xfrm>
        </p:grpSpPr>
        <p:grpSp>
          <p:nvGrpSpPr>
            <p:cNvPr id="105" name="グループ化 104">
              <a:extLst>
                <a:ext uri="{FF2B5EF4-FFF2-40B4-BE49-F238E27FC236}">
                  <a16:creationId xmlns:a16="http://schemas.microsoft.com/office/drawing/2014/main" id="{1028241D-C4CE-438A-BEBD-5D4058EFCD5D}"/>
                </a:ext>
              </a:extLst>
            </p:cNvPr>
            <p:cNvGrpSpPr/>
            <p:nvPr/>
          </p:nvGrpSpPr>
          <p:grpSpPr>
            <a:xfrm>
              <a:off x="247450" y="404191"/>
              <a:ext cx="6613345" cy="3137889"/>
              <a:chOff x="247450" y="404191"/>
              <a:chExt cx="6613345" cy="3137889"/>
            </a:xfrm>
          </p:grpSpPr>
          <p:grpSp>
            <p:nvGrpSpPr>
              <p:cNvPr id="107" name="グループ化 106">
                <a:extLst>
                  <a:ext uri="{FF2B5EF4-FFF2-40B4-BE49-F238E27FC236}">
                    <a16:creationId xmlns:a16="http://schemas.microsoft.com/office/drawing/2014/main" id="{6689ED98-438A-4F1B-9D61-3D144AA8990E}"/>
                  </a:ext>
                </a:extLst>
              </p:cNvPr>
              <p:cNvGrpSpPr/>
              <p:nvPr/>
            </p:nvGrpSpPr>
            <p:grpSpPr>
              <a:xfrm>
                <a:off x="247450" y="404191"/>
                <a:ext cx="6515951" cy="3137889"/>
                <a:chOff x="282864" y="2465423"/>
                <a:chExt cx="6109222" cy="2958530"/>
              </a:xfrm>
            </p:grpSpPr>
            <p:sp>
              <p:nvSpPr>
                <p:cNvPr id="129" name="四角形: 角を丸くする 128">
                  <a:extLst>
                    <a:ext uri="{FF2B5EF4-FFF2-40B4-BE49-F238E27FC236}">
                      <a16:creationId xmlns:a16="http://schemas.microsoft.com/office/drawing/2014/main" id="{6E6500AF-2277-4C65-B58E-1D4C2A94E4B2}"/>
                    </a:ext>
                  </a:extLst>
                </p:cNvPr>
                <p:cNvSpPr/>
                <p:nvPr/>
              </p:nvSpPr>
              <p:spPr>
                <a:xfrm>
                  <a:off x="282864" y="2470975"/>
                  <a:ext cx="6109222" cy="2952978"/>
                </a:xfrm>
                <a:prstGeom prst="roundRect">
                  <a:avLst>
                    <a:gd name="adj" fmla="val 4259"/>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図形 129">
                  <a:extLst>
                    <a:ext uri="{FF2B5EF4-FFF2-40B4-BE49-F238E27FC236}">
                      <a16:creationId xmlns:a16="http://schemas.microsoft.com/office/drawing/2014/main" id="{9789F861-D123-4C44-969C-7EE1E24146B3}"/>
                    </a:ext>
                  </a:extLst>
                </p:cNvPr>
                <p:cNvSpPr/>
                <p:nvPr/>
              </p:nvSpPr>
              <p:spPr>
                <a:xfrm rot="5400000">
                  <a:off x="246979" y="2501308"/>
                  <a:ext cx="637283" cy="56551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08" name="テキスト ボックス 107">
                <a:extLst>
                  <a:ext uri="{FF2B5EF4-FFF2-40B4-BE49-F238E27FC236}">
                    <a16:creationId xmlns:a16="http://schemas.microsoft.com/office/drawing/2014/main" id="{79A460DC-4936-4A26-9912-AD76C53DF755}"/>
                  </a:ext>
                </a:extLst>
              </p:cNvPr>
              <p:cNvSpPr txBox="1"/>
              <p:nvPr/>
            </p:nvSpPr>
            <p:spPr>
              <a:xfrm>
                <a:off x="883029" y="425374"/>
                <a:ext cx="4781154" cy="369332"/>
              </a:xfrm>
              <a:prstGeom prst="rect">
                <a:avLst/>
              </a:prstGeom>
              <a:noFill/>
            </p:spPr>
            <p:txBody>
              <a:bodyPr wrap="square" rtlCol="0">
                <a:spAutoFit/>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109" name="四角形: 角を丸くする 108">
                <a:extLst>
                  <a:ext uri="{FF2B5EF4-FFF2-40B4-BE49-F238E27FC236}">
                    <a16:creationId xmlns:a16="http://schemas.microsoft.com/office/drawing/2014/main" id="{D2FE3976-FF14-4ABB-B9A3-B64DFF07A5A8}"/>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10" name="テキスト ボックス 109">
                <a:extLst>
                  <a:ext uri="{FF2B5EF4-FFF2-40B4-BE49-F238E27FC236}">
                    <a16:creationId xmlns:a16="http://schemas.microsoft.com/office/drawing/2014/main" id="{36118675-E112-401B-8A02-2C8225537B93}"/>
                  </a:ext>
                </a:extLst>
              </p:cNvPr>
              <p:cNvSpPr txBox="1"/>
              <p:nvPr/>
            </p:nvSpPr>
            <p:spPr>
              <a:xfrm>
                <a:off x="1216932" y="1167609"/>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大阪市西区土佐堀</a:t>
                </a:r>
                <a:r>
                  <a:rPr kumimoji="1" lang="en-US" altLang="ja-JP" sz="1100" dirty="0">
                    <a:latin typeface="BIZ UDPゴシック" panose="020B0400000000000000" pitchFamily="50" charset="-128"/>
                    <a:ea typeface="BIZ UDPゴシック" panose="020B0400000000000000" pitchFamily="50" charset="-128"/>
                  </a:rPr>
                  <a:t>1-5-6</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11" name="四角形: 角を丸くする 110">
                <a:extLst>
                  <a:ext uri="{FF2B5EF4-FFF2-40B4-BE49-F238E27FC236}">
                    <a16:creationId xmlns:a16="http://schemas.microsoft.com/office/drawing/2014/main" id="{104E2EED-8A26-4B25-9D06-71CA02277A37}"/>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12" name="テキスト ボックス 111">
                <a:extLst>
                  <a:ext uri="{FF2B5EF4-FFF2-40B4-BE49-F238E27FC236}">
                    <a16:creationId xmlns:a16="http://schemas.microsoft.com/office/drawing/2014/main" id="{CBBC09A5-FFE4-4E6B-839D-E0BDC93CBE20}"/>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06-6459-1771</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13" name="四角形: 角を丸くする 112">
                <a:extLst>
                  <a:ext uri="{FF2B5EF4-FFF2-40B4-BE49-F238E27FC236}">
                    <a16:creationId xmlns:a16="http://schemas.microsoft.com/office/drawing/2014/main" id="{3F00ECFD-6B50-4CE1-9BD3-AA85554F3B63}"/>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4" name="テキスト ボックス 113">
                <a:extLst>
                  <a:ext uri="{FF2B5EF4-FFF2-40B4-BE49-F238E27FC236}">
                    <a16:creationId xmlns:a16="http://schemas.microsoft.com/office/drawing/2014/main" id="{617703F1-8DC9-4FD9-9A0E-84BA02C5D499}"/>
                  </a:ext>
                </a:extLst>
              </p:cNvPr>
              <p:cNvSpPr txBox="1"/>
              <p:nvPr/>
            </p:nvSpPr>
            <p:spPr>
              <a:xfrm>
                <a:off x="1225656" y="1518054"/>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２０１２年４月</a:t>
                </a:r>
              </a:p>
            </p:txBody>
          </p:sp>
          <p:sp>
            <p:nvSpPr>
              <p:cNvPr id="115" name="四角形: 角を丸くする 114">
                <a:extLst>
                  <a:ext uri="{FF2B5EF4-FFF2-40B4-BE49-F238E27FC236}">
                    <a16:creationId xmlns:a16="http://schemas.microsoft.com/office/drawing/2014/main" id="{975E904F-1404-4A44-9327-2F9B62730FBC}"/>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6" name="テキスト ボックス 115">
                <a:extLst>
                  <a:ext uri="{FF2B5EF4-FFF2-40B4-BE49-F238E27FC236}">
                    <a16:creationId xmlns:a16="http://schemas.microsoft.com/office/drawing/2014/main" id="{83DAEF30-7665-46CD-9CBC-3C10451F28B5}"/>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池田　聡美</a:t>
                </a:r>
              </a:p>
            </p:txBody>
          </p:sp>
          <p:sp>
            <p:nvSpPr>
              <p:cNvPr id="117" name="四角形: 角を丸くする 116">
                <a:extLst>
                  <a:ext uri="{FF2B5EF4-FFF2-40B4-BE49-F238E27FC236}">
                    <a16:creationId xmlns:a16="http://schemas.microsoft.com/office/drawing/2014/main" id="{8A69E006-0769-407D-8FB2-5AA3AF41E0DD}"/>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8" name="テキスト ボックス 117">
                <a:extLst>
                  <a:ext uri="{FF2B5EF4-FFF2-40B4-BE49-F238E27FC236}">
                    <a16:creationId xmlns:a16="http://schemas.microsoft.com/office/drawing/2014/main" id="{FEA7E1DA-3F64-4A99-9C1A-E07C8D490417}"/>
                  </a:ext>
                </a:extLst>
              </p:cNvPr>
              <p:cNvSpPr txBox="1"/>
              <p:nvPr/>
            </p:nvSpPr>
            <p:spPr>
              <a:xfrm>
                <a:off x="1234093" y="1811744"/>
                <a:ext cx="2458736"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入会金：</a:t>
                </a:r>
                <a:r>
                  <a:rPr kumimoji="1" lang="en-US" altLang="ja-JP" sz="1100" dirty="0">
                    <a:latin typeface="BIZ UDPゴシック" panose="020B0400000000000000" pitchFamily="50" charset="-128"/>
                    <a:ea typeface="BIZ UDPゴシック" panose="020B0400000000000000" pitchFamily="50" charset="-128"/>
                  </a:rPr>
                  <a:t>31,000</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rPr>
                  <a:t>ヶ月：</a:t>
                </a:r>
                <a:r>
                  <a:rPr kumimoji="1" lang="en-US" altLang="ja-JP" sz="1100" dirty="0">
                    <a:latin typeface="BIZ UDPゴシック" panose="020B0400000000000000" pitchFamily="50" charset="-128"/>
                    <a:ea typeface="BIZ UDPゴシック" panose="020B0400000000000000" pitchFamily="50" charset="-128"/>
                  </a:rPr>
                  <a:t>16,250</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登録曜日数により異なります。</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119" name="四角形: 角を丸くする 118">
                <a:extLst>
                  <a:ext uri="{FF2B5EF4-FFF2-40B4-BE49-F238E27FC236}">
                    <a16:creationId xmlns:a16="http://schemas.microsoft.com/office/drawing/2014/main" id="{AF467655-AD2F-48D2-A830-592CE798E2F0}"/>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0" name="テキスト ボックス 119">
                <a:extLst>
                  <a:ext uri="{FF2B5EF4-FFF2-40B4-BE49-F238E27FC236}">
                    <a16:creationId xmlns:a16="http://schemas.microsoft.com/office/drawing/2014/main" id="{0879FD4B-1BD8-4707-9433-07082E2F60D2}"/>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中学校１年生～中学校３年生</a:t>
                </a:r>
              </a:p>
            </p:txBody>
          </p:sp>
          <p:sp>
            <p:nvSpPr>
              <p:cNvPr id="121" name="四角形: 角を丸くする 120">
                <a:extLst>
                  <a:ext uri="{FF2B5EF4-FFF2-40B4-BE49-F238E27FC236}">
                    <a16:creationId xmlns:a16="http://schemas.microsoft.com/office/drawing/2014/main" id="{77DFB149-DE99-491C-A1BF-FD8FB72EE80B}"/>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2" name="テキスト ボックス 121">
                <a:extLst>
                  <a:ext uri="{FF2B5EF4-FFF2-40B4-BE49-F238E27FC236}">
                    <a16:creationId xmlns:a16="http://schemas.microsoft.com/office/drawing/2014/main" id="{0898FA43-755B-4CE3-A945-06CD2967C90E}"/>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火・水・木・金曜日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11</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分～１</a:t>
                </a:r>
                <a:r>
                  <a:rPr kumimoji="1" lang="en-US" altLang="ja-JP" sz="1100" dirty="0">
                    <a:latin typeface="BIZ UDPゴシック" panose="020B0400000000000000" pitchFamily="50" charset="-128"/>
                    <a:ea typeface="BIZ UDPゴシック" panose="020B0400000000000000" pitchFamily="50" charset="-128"/>
                  </a:rPr>
                  <a:t>5</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40</a:t>
                </a:r>
                <a:r>
                  <a:rPr kumimoji="1" lang="ja-JP" altLang="en-US" sz="1100" dirty="0">
                    <a:latin typeface="BIZ UDPゴシック" panose="020B0400000000000000" pitchFamily="50" charset="-128"/>
                    <a:ea typeface="BIZ UDPゴシック" panose="020B0400000000000000" pitchFamily="50" charset="-128"/>
                  </a:rPr>
                  <a:t>分</a:t>
                </a:r>
              </a:p>
            </p:txBody>
          </p:sp>
          <p:sp>
            <p:nvSpPr>
              <p:cNvPr id="123" name="四角形: 角を丸くする 122">
                <a:extLst>
                  <a:ext uri="{FF2B5EF4-FFF2-40B4-BE49-F238E27FC236}">
                    <a16:creationId xmlns:a16="http://schemas.microsoft.com/office/drawing/2014/main" id="{7196D60E-0C26-40E7-AC76-86BDBCDF87B0}"/>
                  </a:ext>
                </a:extLst>
              </p:cNvPr>
              <p:cNvSpPr/>
              <p:nvPr/>
            </p:nvSpPr>
            <p:spPr>
              <a:xfrm>
                <a:off x="387802" y="293889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grpSp>
            <p:nvGrpSpPr>
              <p:cNvPr id="124" name="グループ化 123">
                <a:extLst>
                  <a:ext uri="{FF2B5EF4-FFF2-40B4-BE49-F238E27FC236}">
                    <a16:creationId xmlns:a16="http://schemas.microsoft.com/office/drawing/2014/main" id="{E8C2C1C1-438D-4B2E-BF0A-2EB726B7889D}"/>
                  </a:ext>
                </a:extLst>
              </p:cNvPr>
              <p:cNvGrpSpPr/>
              <p:nvPr/>
            </p:nvGrpSpPr>
            <p:grpSpPr>
              <a:xfrm>
                <a:off x="883029" y="835007"/>
                <a:ext cx="3629664" cy="239644"/>
                <a:chOff x="883029" y="865610"/>
                <a:chExt cx="3629664" cy="239644"/>
              </a:xfrm>
            </p:grpSpPr>
            <p:sp>
              <p:nvSpPr>
                <p:cNvPr id="125" name="四角形: 角を丸くする 124">
                  <a:extLst>
                    <a:ext uri="{FF2B5EF4-FFF2-40B4-BE49-F238E27FC236}">
                      <a16:creationId xmlns:a16="http://schemas.microsoft.com/office/drawing/2014/main" id="{3005A86F-EBA6-4B54-8CB3-A191A7B7A81F}"/>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126" name="四角形: 角を丸くする 125">
                  <a:extLst>
                    <a:ext uri="{FF2B5EF4-FFF2-40B4-BE49-F238E27FC236}">
                      <a16:creationId xmlns:a16="http://schemas.microsoft.com/office/drawing/2014/main" id="{32C463D8-C5E3-4679-B996-76A875AB6CD6}"/>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127" name="四角形: 角を丸くする 126">
                  <a:extLst>
                    <a:ext uri="{FF2B5EF4-FFF2-40B4-BE49-F238E27FC236}">
                      <a16:creationId xmlns:a16="http://schemas.microsoft.com/office/drawing/2014/main" id="{194886E6-50EA-4FC0-B4D9-E39A5AEC3A2A}"/>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128" name="四角形: 角を丸くする 127">
                  <a:extLst>
                    <a:ext uri="{FF2B5EF4-FFF2-40B4-BE49-F238E27FC236}">
                      <a16:creationId xmlns:a16="http://schemas.microsoft.com/office/drawing/2014/main" id="{3561B8CF-685D-44DA-AF72-1D9EA19A0A07}"/>
                    </a:ext>
                  </a:extLst>
                </p:cNvPr>
                <p:cNvSpPr/>
                <p:nvPr/>
              </p:nvSpPr>
              <p:spPr>
                <a:xfrm>
                  <a:off x="3632236" y="865610"/>
                  <a:ext cx="880457" cy="234780"/>
                </a:xfrm>
                <a:prstGeom prst="roundRect">
                  <a:avLst>
                    <a:gd name="adj" fmla="val 500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訪問支援</a:t>
                  </a:r>
                </a:p>
              </p:txBody>
            </p:sp>
          </p:grpSp>
        </p:grpSp>
        <p:sp>
          <p:nvSpPr>
            <p:cNvPr id="106" name="テキスト ボックス 105">
              <a:extLst>
                <a:ext uri="{FF2B5EF4-FFF2-40B4-BE49-F238E27FC236}">
                  <a16:creationId xmlns:a16="http://schemas.microsoft.com/office/drawing/2014/main" id="{0BAD114E-B864-4E14-86C3-D86218C23403}"/>
                </a:ext>
              </a:extLst>
            </p:cNvPr>
            <p:cNvSpPr txBox="1"/>
            <p:nvPr/>
          </p:nvSpPr>
          <p:spPr>
            <a:xfrm>
              <a:off x="238928" y="439713"/>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⑭</a:t>
              </a:r>
            </a:p>
          </p:txBody>
        </p:sp>
      </p:grpSp>
      <p:sp>
        <p:nvSpPr>
          <p:cNvPr id="131" name="テキスト ボックス 130">
            <a:extLst>
              <a:ext uri="{FF2B5EF4-FFF2-40B4-BE49-F238E27FC236}">
                <a16:creationId xmlns:a16="http://schemas.microsoft.com/office/drawing/2014/main" id="{3E8687D2-F409-458A-8AA4-1A2E1F29B0F4}"/>
              </a:ext>
            </a:extLst>
          </p:cNvPr>
          <p:cNvSpPr txBox="1"/>
          <p:nvPr/>
        </p:nvSpPr>
        <p:spPr>
          <a:xfrm>
            <a:off x="1009773" y="2500638"/>
            <a:ext cx="5184888"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・オンライン参加可能</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・美術や国際、プログラミング、ダンスなど専門スタッフと活動</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・家庭相談、学校連携可能</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89" name="テキスト ボックス 88">
            <a:extLst>
              <a:ext uri="{FF2B5EF4-FFF2-40B4-BE49-F238E27FC236}">
                <a16:creationId xmlns:a16="http://schemas.microsoft.com/office/drawing/2014/main" id="{5EE53D2B-68C0-4C38-8F51-09BE811378EE}"/>
              </a:ext>
            </a:extLst>
          </p:cNvPr>
          <p:cNvSpPr txBox="1"/>
          <p:nvPr/>
        </p:nvSpPr>
        <p:spPr>
          <a:xfrm>
            <a:off x="1060522" y="5811968"/>
            <a:ext cx="5184888"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教科教員による学習支援、少人数でのクラス運営、</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専門家による自己理解を促すソーシャルスキルトレーニング、</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サマーキャンプなどの課外活動、在籍中学校との連携</a:t>
            </a:r>
            <a:endParaRPr kumimoji="1" lang="en-US" altLang="ja-JP" sz="1100" dirty="0">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FD3B609F-911F-4025-8BB4-FC8E73749550}"/>
              </a:ext>
            </a:extLst>
          </p:cNvPr>
          <p:cNvPicPr>
            <a:picLocks noChangeAspect="1"/>
          </p:cNvPicPr>
          <p:nvPr/>
        </p:nvPicPr>
        <p:blipFill>
          <a:blip r:embed="rId2"/>
          <a:stretch>
            <a:fillRect/>
          </a:stretch>
        </p:blipFill>
        <p:spPr>
          <a:xfrm>
            <a:off x="5713916" y="3478914"/>
            <a:ext cx="637227" cy="637227"/>
          </a:xfrm>
          <a:prstGeom prst="rect">
            <a:avLst/>
          </a:prstGeom>
          <a:ln>
            <a:solidFill>
              <a:schemeClr val="tx1"/>
            </a:solidFill>
          </a:ln>
        </p:spPr>
      </p:pic>
      <p:grpSp>
        <p:nvGrpSpPr>
          <p:cNvPr id="94" name="グループ化 93">
            <a:extLst>
              <a:ext uri="{FF2B5EF4-FFF2-40B4-BE49-F238E27FC236}">
                <a16:creationId xmlns:a16="http://schemas.microsoft.com/office/drawing/2014/main" id="{23FD52B8-641F-4C73-BC65-7E7F92F057D0}"/>
              </a:ext>
            </a:extLst>
          </p:cNvPr>
          <p:cNvGrpSpPr/>
          <p:nvPr/>
        </p:nvGrpSpPr>
        <p:grpSpPr>
          <a:xfrm>
            <a:off x="74428" y="6553318"/>
            <a:ext cx="6820141" cy="3141608"/>
            <a:chOff x="74428" y="6553318"/>
            <a:chExt cx="6820141" cy="3141608"/>
          </a:xfrm>
        </p:grpSpPr>
        <p:grpSp>
          <p:nvGrpSpPr>
            <p:cNvPr id="95" name="グループ化 94">
              <a:extLst>
                <a:ext uri="{FF2B5EF4-FFF2-40B4-BE49-F238E27FC236}">
                  <a16:creationId xmlns:a16="http://schemas.microsoft.com/office/drawing/2014/main" id="{BCFBDFA9-4E9D-48D5-B442-EB78D88AF9ED}"/>
                </a:ext>
              </a:extLst>
            </p:cNvPr>
            <p:cNvGrpSpPr/>
            <p:nvPr/>
          </p:nvGrpSpPr>
          <p:grpSpPr>
            <a:xfrm>
              <a:off x="74428" y="6553318"/>
              <a:ext cx="6820141" cy="3141608"/>
              <a:chOff x="238928" y="400471"/>
              <a:chExt cx="6621867" cy="3141608"/>
            </a:xfrm>
          </p:grpSpPr>
          <p:grpSp>
            <p:nvGrpSpPr>
              <p:cNvPr id="97" name="グループ化 96">
                <a:extLst>
                  <a:ext uri="{FF2B5EF4-FFF2-40B4-BE49-F238E27FC236}">
                    <a16:creationId xmlns:a16="http://schemas.microsoft.com/office/drawing/2014/main" id="{05AA5E4F-C798-466C-BD7B-D8F67F90C1B0}"/>
                  </a:ext>
                </a:extLst>
              </p:cNvPr>
              <p:cNvGrpSpPr/>
              <p:nvPr/>
            </p:nvGrpSpPr>
            <p:grpSpPr>
              <a:xfrm>
                <a:off x="238929" y="400471"/>
                <a:ext cx="6621866" cy="3141608"/>
                <a:chOff x="238929" y="400471"/>
                <a:chExt cx="6621866" cy="3141608"/>
              </a:xfrm>
            </p:grpSpPr>
            <p:grpSp>
              <p:nvGrpSpPr>
                <p:cNvPr id="99" name="グループ化 98">
                  <a:extLst>
                    <a:ext uri="{FF2B5EF4-FFF2-40B4-BE49-F238E27FC236}">
                      <a16:creationId xmlns:a16="http://schemas.microsoft.com/office/drawing/2014/main" id="{4EE0DB33-104F-4AAB-8193-86CCB06D5616}"/>
                    </a:ext>
                  </a:extLst>
                </p:cNvPr>
                <p:cNvGrpSpPr/>
                <p:nvPr/>
              </p:nvGrpSpPr>
              <p:grpSpPr>
                <a:xfrm>
                  <a:off x="238929" y="410079"/>
                  <a:ext cx="6505597" cy="3132000"/>
                  <a:chOff x="274875" y="2470975"/>
                  <a:chExt cx="6099514" cy="2952978"/>
                </a:xfrm>
              </p:grpSpPr>
              <p:sp>
                <p:nvSpPr>
                  <p:cNvPr id="178" name="四角形: 角を丸くする 177">
                    <a:extLst>
                      <a:ext uri="{FF2B5EF4-FFF2-40B4-BE49-F238E27FC236}">
                        <a16:creationId xmlns:a16="http://schemas.microsoft.com/office/drawing/2014/main" id="{A2358CE7-8E4B-42F5-BF90-65D3D2376730}"/>
                      </a:ext>
                    </a:extLst>
                  </p:cNvPr>
                  <p:cNvSpPr/>
                  <p:nvPr/>
                </p:nvSpPr>
                <p:spPr>
                  <a:xfrm>
                    <a:off x="282864" y="2470975"/>
                    <a:ext cx="6091525" cy="2952978"/>
                  </a:xfrm>
                  <a:prstGeom prst="roundRect">
                    <a:avLst>
                      <a:gd name="adj" fmla="val 392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フリーフォーム: 図形 178">
                    <a:extLst>
                      <a:ext uri="{FF2B5EF4-FFF2-40B4-BE49-F238E27FC236}">
                        <a16:creationId xmlns:a16="http://schemas.microsoft.com/office/drawing/2014/main" id="{2B11E169-9625-45A9-BC42-6BA6B835469E}"/>
                      </a:ext>
                    </a:extLst>
                  </p:cNvPr>
                  <p:cNvSpPr/>
                  <p:nvPr/>
                </p:nvSpPr>
                <p:spPr>
                  <a:xfrm rot="5400000">
                    <a:off x="236859" y="2508991"/>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00" name="テキスト ボックス 99">
                  <a:extLst>
                    <a:ext uri="{FF2B5EF4-FFF2-40B4-BE49-F238E27FC236}">
                      <a16:creationId xmlns:a16="http://schemas.microsoft.com/office/drawing/2014/main" id="{97911644-6D28-473E-AC1A-59F2DFC6007B}"/>
                    </a:ext>
                  </a:extLst>
                </p:cNvPr>
                <p:cNvSpPr txBox="1"/>
                <p:nvPr/>
              </p:nvSpPr>
              <p:spPr>
                <a:xfrm>
                  <a:off x="896630" y="400471"/>
                  <a:ext cx="5204126"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フリースクールこころ</a:t>
                  </a:r>
                </a:p>
              </p:txBody>
            </p:sp>
            <p:sp>
              <p:nvSpPr>
                <p:cNvPr id="101" name="四角形: 角を丸くする 100">
                  <a:extLst>
                    <a:ext uri="{FF2B5EF4-FFF2-40B4-BE49-F238E27FC236}">
                      <a16:creationId xmlns:a16="http://schemas.microsoft.com/office/drawing/2014/main" id="{DC92A212-4529-4A6F-8877-812184314CDE}"/>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02" name="テキスト ボックス 101">
                  <a:extLst>
                    <a:ext uri="{FF2B5EF4-FFF2-40B4-BE49-F238E27FC236}">
                      <a16:creationId xmlns:a16="http://schemas.microsoft.com/office/drawing/2014/main" id="{658C9D82-FA89-4717-8C09-E1974E32AF73}"/>
                    </a:ext>
                  </a:extLst>
                </p:cNvPr>
                <p:cNvSpPr txBox="1"/>
                <p:nvPr/>
              </p:nvSpPr>
              <p:spPr>
                <a:xfrm>
                  <a:off x="1213980" y="1115729"/>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大阪市浪速区元町</a:t>
                  </a:r>
                  <a:r>
                    <a:rPr kumimoji="1" lang="en-US" altLang="ja-JP" sz="1100" dirty="0">
                      <a:latin typeface="BIZ UDPゴシック" panose="020B0400000000000000" pitchFamily="50" charset="-128"/>
                      <a:ea typeface="BIZ UDPゴシック" panose="020B0400000000000000" pitchFamily="50" charset="-128"/>
                    </a:rPr>
                    <a:t>1-5-7</a:t>
                  </a:r>
                </a:p>
                <a:p>
                  <a:r>
                    <a:rPr kumimoji="1" lang="ja-JP" altLang="en-US" sz="1100" dirty="0">
                      <a:latin typeface="BIZ UDPゴシック" panose="020B0400000000000000" pitchFamily="50" charset="-128"/>
                      <a:ea typeface="BIZ UDPゴシック" panose="020B0400000000000000" pitchFamily="50" charset="-128"/>
                    </a:rPr>
                    <a:t>ナンバプラザビル</a:t>
                  </a:r>
                  <a:r>
                    <a:rPr kumimoji="1" lang="en-US" altLang="ja-JP" sz="1100" dirty="0">
                      <a:latin typeface="BIZ UDPゴシック" panose="020B0400000000000000" pitchFamily="50" charset="-128"/>
                      <a:ea typeface="BIZ UDPゴシック" panose="020B0400000000000000" pitchFamily="50" charset="-128"/>
                    </a:rPr>
                    <a:t>602</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04" name="四角形: 角を丸くする 103">
                  <a:extLst>
                    <a:ext uri="{FF2B5EF4-FFF2-40B4-BE49-F238E27FC236}">
                      <a16:creationId xmlns:a16="http://schemas.microsoft.com/office/drawing/2014/main" id="{E58BCAB1-11C3-4E4C-A012-9679355A3477}"/>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32" name="テキスト ボックス 131">
                  <a:extLst>
                    <a:ext uri="{FF2B5EF4-FFF2-40B4-BE49-F238E27FC236}">
                      <a16:creationId xmlns:a16="http://schemas.microsoft.com/office/drawing/2014/main" id="{57DBFE73-2413-45A0-803C-0C37A5C9FE84}"/>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06-6636-6118</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33" name="四角形: 角を丸くする 132">
                  <a:extLst>
                    <a:ext uri="{FF2B5EF4-FFF2-40B4-BE49-F238E27FC236}">
                      <a16:creationId xmlns:a16="http://schemas.microsoft.com/office/drawing/2014/main" id="{CBC4AB06-45CF-4385-ACB8-B6F350A86210}"/>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34" name="テキスト ボックス 133">
                  <a:extLst>
                    <a:ext uri="{FF2B5EF4-FFF2-40B4-BE49-F238E27FC236}">
                      <a16:creationId xmlns:a16="http://schemas.microsoft.com/office/drawing/2014/main" id="{B2E107DE-78B1-4392-8BBB-D20DE08837C9}"/>
                    </a:ext>
                  </a:extLst>
                </p:cNvPr>
                <p:cNvSpPr txBox="1"/>
                <p:nvPr/>
              </p:nvSpPr>
              <p:spPr>
                <a:xfrm>
                  <a:off x="1225656" y="1518054"/>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２０１</a:t>
                  </a:r>
                  <a:r>
                    <a:rPr kumimoji="1" lang="en-US" altLang="ja-JP" sz="1100" dirty="0">
                      <a:latin typeface="BIZ UDPゴシック" panose="020B0400000000000000" pitchFamily="50" charset="-128"/>
                      <a:ea typeface="BIZ UDPゴシック" panose="020B0400000000000000" pitchFamily="50" charset="-128"/>
                    </a:rPr>
                    <a:t>5</a:t>
                  </a:r>
                  <a:r>
                    <a:rPr kumimoji="1" lang="ja-JP" altLang="en-US" sz="1100" dirty="0">
                      <a:latin typeface="BIZ UDPゴシック" panose="020B0400000000000000" pitchFamily="50" charset="-128"/>
                      <a:ea typeface="BIZ UDPゴシック" panose="020B0400000000000000" pitchFamily="50" charset="-128"/>
                    </a:rPr>
                    <a:t>年１月</a:t>
                  </a:r>
                </a:p>
              </p:txBody>
            </p:sp>
            <p:sp>
              <p:nvSpPr>
                <p:cNvPr id="136" name="四角形: 角を丸くする 135">
                  <a:extLst>
                    <a:ext uri="{FF2B5EF4-FFF2-40B4-BE49-F238E27FC236}">
                      <a16:creationId xmlns:a16="http://schemas.microsoft.com/office/drawing/2014/main" id="{2FC20404-0333-4C45-958E-B8E01E3A940C}"/>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64" name="テキスト ボックス 163">
                  <a:extLst>
                    <a:ext uri="{FF2B5EF4-FFF2-40B4-BE49-F238E27FC236}">
                      <a16:creationId xmlns:a16="http://schemas.microsoft.com/office/drawing/2014/main" id="{D56209EF-A622-4F85-A941-A12A5F41DA9F}"/>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井上　徹</a:t>
                  </a:r>
                </a:p>
              </p:txBody>
            </p:sp>
            <p:sp>
              <p:nvSpPr>
                <p:cNvPr id="165" name="四角形: 角を丸くする 164">
                  <a:extLst>
                    <a:ext uri="{FF2B5EF4-FFF2-40B4-BE49-F238E27FC236}">
                      <a16:creationId xmlns:a16="http://schemas.microsoft.com/office/drawing/2014/main" id="{E08FB2E8-AF22-4525-9812-7BDB4EEC934C}"/>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66" name="テキスト ボックス 165">
                  <a:extLst>
                    <a:ext uri="{FF2B5EF4-FFF2-40B4-BE49-F238E27FC236}">
                      <a16:creationId xmlns:a16="http://schemas.microsoft.com/office/drawing/2014/main" id="{A0D01E1D-3F12-4B81-B88A-1879AB148546}"/>
                    </a:ext>
                  </a:extLst>
                </p:cNvPr>
                <p:cNvSpPr txBox="1"/>
                <p:nvPr/>
              </p:nvSpPr>
              <p:spPr>
                <a:xfrm>
                  <a:off x="1236415" y="1852855"/>
                  <a:ext cx="2727937" cy="600164"/>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入学金</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20,000</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月額利用料</a:t>
                  </a:r>
                  <a:r>
                    <a:rPr kumimoji="1" lang="en-US" altLang="ja-JP" sz="1100" dirty="0">
                      <a:latin typeface="BIZ UDPゴシック" panose="020B0400000000000000" pitchFamily="50" charset="-128"/>
                      <a:ea typeface="BIZ UDPゴシック" panose="020B0400000000000000" pitchFamily="50" charset="-128"/>
                    </a:rPr>
                    <a:t>】</a:t>
                  </a:r>
                </a:p>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13,000</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43,000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67" name="四角形: 角を丸くする 166">
                  <a:extLst>
                    <a:ext uri="{FF2B5EF4-FFF2-40B4-BE49-F238E27FC236}">
                      <a16:creationId xmlns:a16="http://schemas.microsoft.com/office/drawing/2014/main" id="{A3F6DF9E-ABD4-4DC0-893F-1023C7492FA8}"/>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68" name="テキスト ボックス 167">
                  <a:extLst>
                    <a:ext uri="{FF2B5EF4-FFF2-40B4-BE49-F238E27FC236}">
                      <a16:creationId xmlns:a16="http://schemas.microsoft.com/office/drawing/2014/main" id="{5F2FF8C6-D324-48CE-B6D8-0C24E40847A3}"/>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小学生・中学生</a:t>
                  </a:r>
                </a:p>
              </p:txBody>
            </p:sp>
            <p:sp>
              <p:nvSpPr>
                <p:cNvPr id="169" name="四角形: 角を丸くする 168">
                  <a:extLst>
                    <a:ext uri="{FF2B5EF4-FFF2-40B4-BE49-F238E27FC236}">
                      <a16:creationId xmlns:a16="http://schemas.microsoft.com/office/drawing/2014/main" id="{3877B788-5850-4407-9D33-E95ECDBB9BB1}"/>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70" name="テキスト ボックス 169">
                  <a:extLst>
                    <a:ext uri="{FF2B5EF4-FFF2-40B4-BE49-F238E27FC236}">
                      <a16:creationId xmlns:a16="http://schemas.microsoft.com/office/drawing/2014/main" id="{4DE07B16-00DD-42E6-8D8D-5242CFE24E06}"/>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時００分～</a:t>
                  </a:r>
                  <a:r>
                    <a:rPr kumimoji="1" lang="en-US" altLang="ja-JP" sz="1100" dirty="0">
                      <a:latin typeface="BIZ UDPゴシック" panose="020B0400000000000000" pitchFamily="50" charset="-128"/>
                      <a:ea typeface="BIZ UDPゴシック" panose="020B0400000000000000" pitchFamily="50" charset="-128"/>
                    </a:rPr>
                    <a:t>16</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p>
              </p:txBody>
            </p:sp>
            <p:sp>
              <p:nvSpPr>
                <p:cNvPr id="171" name="四角形: 角を丸くする 170">
                  <a:extLst>
                    <a:ext uri="{FF2B5EF4-FFF2-40B4-BE49-F238E27FC236}">
                      <a16:creationId xmlns:a16="http://schemas.microsoft.com/office/drawing/2014/main" id="{A8973022-B596-40C1-9DAA-2C7B2B11146E}"/>
                    </a:ext>
                  </a:extLst>
                </p:cNvPr>
                <p:cNvSpPr/>
                <p:nvPr/>
              </p:nvSpPr>
              <p:spPr>
                <a:xfrm>
                  <a:off x="387802" y="293889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72" name="テキスト ボックス 171">
                  <a:extLst>
                    <a:ext uri="{FF2B5EF4-FFF2-40B4-BE49-F238E27FC236}">
                      <a16:creationId xmlns:a16="http://schemas.microsoft.com/office/drawing/2014/main" id="{27C19E03-3CAE-4495-A38D-0ACE97C8815C}"/>
                    </a:ext>
                  </a:extLst>
                </p:cNvPr>
                <p:cNvSpPr txBox="1"/>
                <p:nvPr/>
              </p:nvSpPr>
              <p:spPr>
                <a:xfrm>
                  <a:off x="1147081" y="2914009"/>
                  <a:ext cx="5034154"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・在学校連携あり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カウンセリング・オンライン支援・訪問支援・復学支援・進学プログラム実施</a:t>
                  </a:r>
                  <a:r>
                    <a:rPr kumimoji="1" lang="en-US" altLang="ja-JP" sz="1100" dirty="0">
                      <a:latin typeface="BIZ UDPゴシック" panose="020B0400000000000000" pitchFamily="50" charset="-128"/>
                      <a:ea typeface="BIZ UDPゴシック" panose="020B0400000000000000" pitchFamily="50" charset="-128"/>
                    </a:rPr>
                    <a:t>】</a:t>
                  </a:r>
                </a:p>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進学実績</a:t>
                  </a:r>
                  <a:r>
                    <a:rPr kumimoji="1" lang="en-US" altLang="ja-JP" sz="1100" dirty="0">
                      <a:latin typeface="BIZ UDPゴシック" panose="020B0400000000000000" pitchFamily="50" charset="-128"/>
                      <a:ea typeface="BIZ UDPゴシック" panose="020B0400000000000000" pitchFamily="50" charset="-128"/>
                    </a:rPr>
                    <a:t>40</a:t>
                  </a:r>
                  <a:r>
                    <a:rPr kumimoji="1" lang="ja-JP" altLang="en-US" sz="1100" dirty="0">
                      <a:latin typeface="BIZ UDPゴシック" panose="020B0400000000000000" pitchFamily="50" charset="-128"/>
                      <a:ea typeface="BIZ UDPゴシック" panose="020B0400000000000000" pitchFamily="50" charset="-128"/>
                    </a:rPr>
                    <a:t>名・復学実績</a:t>
                  </a:r>
                  <a:r>
                    <a:rPr kumimoji="1" lang="en-US" altLang="ja-JP" sz="1100" dirty="0">
                      <a:latin typeface="BIZ UDPゴシック" panose="020B0400000000000000" pitchFamily="50" charset="-128"/>
                      <a:ea typeface="BIZ UDPゴシック" panose="020B0400000000000000" pitchFamily="50" charset="-128"/>
                    </a:rPr>
                    <a:t>50</a:t>
                  </a:r>
                  <a:r>
                    <a:rPr kumimoji="1" lang="ja-JP" altLang="en-US" sz="1100" dirty="0">
                      <a:latin typeface="BIZ UDPゴシック" panose="020B0400000000000000" pitchFamily="50" charset="-128"/>
                      <a:ea typeface="BIZ UDPゴシック" panose="020B0400000000000000" pitchFamily="50" charset="-128"/>
                    </a:rPr>
                    <a:t>名（</a:t>
                  </a:r>
                  <a:r>
                    <a:rPr kumimoji="1" lang="en-US" altLang="ja-JP" sz="1100" dirty="0">
                      <a:latin typeface="BIZ UDPゴシック" panose="020B0400000000000000" pitchFamily="50" charset="-128"/>
                      <a:ea typeface="BIZ UDPゴシック" panose="020B0400000000000000" pitchFamily="50" charset="-128"/>
                    </a:rPr>
                    <a:t>202</a:t>
                  </a:r>
                  <a:r>
                    <a:rPr kumimoji="1" lang="ja-JP" altLang="en-US" sz="1100" dirty="0">
                      <a:latin typeface="BIZ UDPゴシック" panose="020B0400000000000000" pitchFamily="50" charset="-128"/>
                      <a:ea typeface="BIZ UDPゴシック" panose="020B0400000000000000" pitchFamily="50" charset="-128"/>
                    </a:rPr>
                    <a:t>３年度時点）</a:t>
                  </a:r>
                  <a:endParaRPr kumimoji="1" lang="en-US" altLang="ja-JP" sz="1100" dirty="0">
                    <a:latin typeface="BIZ UDPゴシック" panose="020B0400000000000000" pitchFamily="50" charset="-128"/>
                    <a:ea typeface="BIZ UDPゴシック" panose="020B0400000000000000" pitchFamily="50" charset="-128"/>
                  </a:endParaRPr>
                </a:p>
              </p:txBody>
            </p:sp>
            <p:grpSp>
              <p:nvGrpSpPr>
                <p:cNvPr id="173" name="グループ化 172">
                  <a:extLst>
                    <a:ext uri="{FF2B5EF4-FFF2-40B4-BE49-F238E27FC236}">
                      <a16:creationId xmlns:a16="http://schemas.microsoft.com/office/drawing/2014/main" id="{D7E2DB68-1BDB-4619-9DB8-04EE62D48E68}"/>
                    </a:ext>
                  </a:extLst>
                </p:cNvPr>
                <p:cNvGrpSpPr/>
                <p:nvPr/>
              </p:nvGrpSpPr>
              <p:grpSpPr>
                <a:xfrm>
                  <a:off x="883029" y="835007"/>
                  <a:ext cx="3629664" cy="239644"/>
                  <a:chOff x="883029" y="865610"/>
                  <a:chExt cx="3629664" cy="239644"/>
                </a:xfrm>
              </p:grpSpPr>
              <p:sp>
                <p:nvSpPr>
                  <p:cNvPr id="174" name="四角形: 角を丸くする 173">
                    <a:extLst>
                      <a:ext uri="{FF2B5EF4-FFF2-40B4-BE49-F238E27FC236}">
                        <a16:creationId xmlns:a16="http://schemas.microsoft.com/office/drawing/2014/main" id="{2812AF56-DA86-4691-90FE-B4B11D4E4B92}"/>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175" name="四角形: 角を丸くする 174">
                    <a:extLst>
                      <a:ext uri="{FF2B5EF4-FFF2-40B4-BE49-F238E27FC236}">
                        <a16:creationId xmlns:a16="http://schemas.microsoft.com/office/drawing/2014/main" id="{D09B11AF-291F-4E0D-BE71-03DB43560669}"/>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176" name="四角形: 角を丸くする 175">
                    <a:extLst>
                      <a:ext uri="{FF2B5EF4-FFF2-40B4-BE49-F238E27FC236}">
                        <a16:creationId xmlns:a16="http://schemas.microsoft.com/office/drawing/2014/main" id="{42806BA1-7845-478A-B1C5-CF0FD98CDB6E}"/>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177" name="四角形: 角を丸くする 176">
                    <a:extLst>
                      <a:ext uri="{FF2B5EF4-FFF2-40B4-BE49-F238E27FC236}">
                        <a16:creationId xmlns:a16="http://schemas.microsoft.com/office/drawing/2014/main" id="{34DD2649-A2E8-4872-8D30-8C95560A4D9C}"/>
                      </a:ext>
                    </a:extLst>
                  </p:cNvPr>
                  <p:cNvSpPr/>
                  <p:nvPr/>
                </p:nvSpPr>
                <p:spPr>
                  <a:xfrm>
                    <a:off x="3632236" y="865610"/>
                    <a:ext cx="880457" cy="234780"/>
                  </a:xfrm>
                  <a:prstGeom prst="roundRect">
                    <a:avLst>
                      <a:gd name="adj" fmla="val 50000"/>
                    </a:avLst>
                  </a:prstGeom>
                  <a:solidFill>
                    <a:srgbClr val="CC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訪問支援</a:t>
                    </a:r>
                  </a:p>
                </p:txBody>
              </p:sp>
            </p:grpSp>
          </p:grpSp>
          <p:sp>
            <p:nvSpPr>
              <p:cNvPr id="98" name="テキスト ボックス 97">
                <a:extLst>
                  <a:ext uri="{FF2B5EF4-FFF2-40B4-BE49-F238E27FC236}">
                    <a16:creationId xmlns:a16="http://schemas.microsoft.com/office/drawing/2014/main" id="{20998230-19EA-44B3-AFA0-6288D142790A}"/>
                  </a:ext>
                </a:extLst>
              </p:cNvPr>
              <p:cNvSpPr txBox="1"/>
              <p:nvPr/>
            </p:nvSpPr>
            <p:spPr>
              <a:xfrm>
                <a:off x="238928" y="439713"/>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⑮</a:t>
                </a:r>
              </a:p>
            </p:txBody>
          </p:sp>
        </p:grpSp>
        <p:pic>
          <p:nvPicPr>
            <p:cNvPr id="96" name="図 95">
              <a:extLst>
                <a:ext uri="{FF2B5EF4-FFF2-40B4-BE49-F238E27FC236}">
                  <a16:creationId xmlns:a16="http://schemas.microsoft.com/office/drawing/2014/main" id="{C530AB72-FCD9-40F2-91EE-E865BA57D561}"/>
                </a:ext>
              </a:extLst>
            </p:cNvPr>
            <p:cNvPicPr>
              <a:picLocks noChangeAspect="1"/>
            </p:cNvPicPr>
            <p:nvPr/>
          </p:nvPicPr>
          <p:blipFill>
            <a:blip r:embed="rId3"/>
            <a:stretch>
              <a:fillRect/>
            </a:stretch>
          </p:blipFill>
          <p:spPr>
            <a:xfrm>
              <a:off x="5747335" y="6654029"/>
              <a:ext cx="628501" cy="628501"/>
            </a:xfrm>
            <a:prstGeom prst="rect">
              <a:avLst/>
            </a:prstGeom>
            <a:ln>
              <a:solidFill>
                <a:schemeClr val="tx1"/>
              </a:solidFill>
            </a:ln>
          </p:spPr>
        </p:pic>
      </p:grpSp>
      <p:sp>
        <p:nvSpPr>
          <p:cNvPr id="2" name="テキスト ボックス 1">
            <a:extLst>
              <a:ext uri="{FF2B5EF4-FFF2-40B4-BE49-F238E27FC236}">
                <a16:creationId xmlns:a16="http://schemas.microsoft.com/office/drawing/2014/main" id="{E65847DD-942E-40A4-BC57-B4D9A56FDAF9}"/>
              </a:ext>
            </a:extLst>
          </p:cNvPr>
          <p:cNvSpPr txBox="1"/>
          <p:nvPr/>
        </p:nvSpPr>
        <p:spPr>
          <a:xfrm>
            <a:off x="786194" y="75549"/>
            <a:ext cx="1833017"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えこーる　　　　ど</a:t>
            </a:r>
          </a:p>
        </p:txBody>
      </p:sp>
      <p:pic>
        <p:nvPicPr>
          <p:cNvPr id="5" name="図 4">
            <a:extLst>
              <a:ext uri="{FF2B5EF4-FFF2-40B4-BE49-F238E27FC236}">
                <a16:creationId xmlns:a16="http://schemas.microsoft.com/office/drawing/2014/main" id="{876AF0C5-C88A-4CB8-ABE8-D766F17AD2C3}"/>
              </a:ext>
            </a:extLst>
          </p:cNvPr>
          <p:cNvPicPr>
            <a:picLocks noChangeAspect="1"/>
          </p:cNvPicPr>
          <p:nvPr/>
        </p:nvPicPr>
        <p:blipFill>
          <a:blip r:embed="rId4"/>
          <a:stretch>
            <a:fillRect/>
          </a:stretch>
        </p:blipFill>
        <p:spPr>
          <a:xfrm>
            <a:off x="5717572" y="211074"/>
            <a:ext cx="658264" cy="658264"/>
          </a:xfrm>
          <a:prstGeom prst="rect">
            <a:avLst/>
          </a:prstGeom>
          <a:ln>
            <a:solidFill>
              <a:schemeClr val="tx1"/>
            </a:solidFill>
          </a:ln>
        </p:spPr>
      </p:pic>
      <p:sp>
        <p:nvSpPr>
          <p:cNvPr id="92" name="テキスト ボックス 91">
            <a:extLst>
              <a:ext uri="{FF2B5EF4-FFF2-40B4-BE49-F238E27FC236}">
                <a16:creationId xmlns:a16="http://schemas.microsoft.com/office/drawing/2014/main" id="{08EC2B73-0D62-4FE9-BBD9-C81376DA703B}"/>
              </a:ext>
            </a:extLst>
          </p:cNvPr>
          <p:cNvSpPr txBox="1"/>
          <p:nvPr/>
        </p:nvSpPr>
        <p:spPr>
          <a:xfrm>
            <a:off x="591096" y="3415506"/>
            <a:ext cx="5086953" cy="369332"/>
          </a:xfrm>
          <a:prstGeom prst="rect">
            <a:avLst/>
          </a:prstGeom>
          <a:noFill/>
        </p:spPr>
        <p:txBody>
          <a:bodyPr wrap="square">
            <a:spAutoFit/>
          </a:bodyPr>
          <a:lstStyle/>
          <a:p>
            <a:r>
              <a:rPr lang="en-US" altLang="ja-JP" dirty="0">
                <a:latin typeface="BIZ UDPゴシック" panose="020B0400000000000000" pitchFamily="50" charset="-128"/>
                <a:ea typeface="BIZ UDPゴシック" panose="020B0400000000000000" pitchFamily="50" charset="-128"/>
              </a:rPr>
              <a:t>YMCA</a:t>
            </a:r>
            <a:r>
              <a:rPr lang="ja-JP" altLang="en-US" dirty="0">
                <a:latin typeface="BIZ UDPゴシック" panose="020B0400000000000000" pitchFamily="50" charset="-128"/>
                <a:ea typeface="BIZ UDPゴシック" panose="020B0400000000000000" pitchFamily="50" charset="-128"/>
              </a:rPr>
              <a:t>学院 中等部 ～</a:t>
            </a:r>
            <a:r>
              <a:rPr lang="en-US" altLang="ja-JP" dirty="0">
                <a:latin typeface="BIZ UDPゴシック" panose="020B0400000000000000" pitchFamily="50" charset="-128"/>
                <a:ea typeface="BIZ UDPゴシック" panose="020B0400000000000000" pitchFamily="50" charset="-128"/>
              </a:rPr>
              <a:t>J-IVY</a:t>
            </a:r>
            <a:r>
              <a:rPr lang="ja-JP" altLang="en-US"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2602914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グループ化 70">
            <a:extLst>
              <a:ext uri="{FF2B5EF4-FFF2-40B4-BE49-F238E27FC236}">
                <a16:creationId xmlns:a16="http://schemas.microsoft.com/office/drawing/2014/main" id="{93D30FF5-BD28-4B01-AC39-1FBCA15204C3}"/>
              </a:ext>
            </a:extLst>
          </p:cNvPr>
          <p:cNvGrpSpPr/>
          <p:nvPr/>
        </p:nvGrpSpPr>
        <p:grpSpPr>
          <a:xfrm>
            <a:off x="74428" y="127185"/>
            <a:ext cx="6780775" cy="3132000"/>
            <a:chOff x="300789" y="401050"/>
            <a:chExt cx="6560006" cy="3132000"/>
          </a:xfrm>
        </p:grpSpPr>
        <p:grpSp>
          <p:nvGrpSpPr>
            <p:cNvPr id="41" name="グループ化 40">
              <a:extLst>
                <a:ext uri="{FF2B5EF4-FFF2-40B4-BE49-F238E27FC236}">
                  <a16:creationId xmlns:a16="http://schemas.microsoft.com/office/drawing/2014/main" id="{D0447D49-A98D-4753-BE7A-240BBB039B49}"/>
                </a:ext>
              </a:extLst>
            </p:cNvPr>
            <p:cNvGrpSpPr/>
            <p:nvPr/>
          </p:nvGrpSpPr>
          <p:grpSpPr>
            <a:xfrm>
              <a:off x="300791" y="401050"/>
              <a:ext cx="6560004" cy="3132000"/>
              <a:chOff x="300791" y="401050"/>
              <a:chExt cx="6560004" cy="3132000"/>
            </a:xfrm>
          </p:grpSpPr>
          <p:grpSp>
            <p:nvGrpSpPr>
              <p:cNvPr id="13" name="グループ化 12">
                <a:extLst>
                  <a:ext uri="{FF2B5EF4-FFF2-40B4-BE49-F238E27FC236}">
                    <a16:creationId xmlns:a16="http://schemas.microsoft.com/office/drawing/2014/main" id="{5688849B-8C13-435B-B1FD-9A5A1685363C}"/>
                  </a:ext>
                </a:extLst>
              </p:cNvPr>
              <p:cNvGrpSpPr/>
              <p:nvPr/>
            </p:nvGrpSpPr>
            <p:grpSpPr>
              <a:xfrm>
                <a:off x="300791" y="401050"/>
                <a:ext cx="6490704" cy="3132000"/>
                <a:chOff x="332875" y="2462462"/>
                <a:chExt cx="6085551" cy="2952976"/>
              </a:xfrm>
            </p:grpSpPr>
            <p:sp>
              <p:nvSpPr>
                <p:cNvPr id="11" name="四角形: 角を丸くする 10">
                  <a:extLst>
                    <a:ext uri="{FF2B5EF4-FFF2-40B4-BE49-F238E27FC236}">
                      <a16:creationId xmlns:a16="http://schemas.microsoft.com/office/drawing/2014/main" id="{AA68AE01-B699-4620-B57C-9A3E29187DDF}"/>
                    </a:ext>
                  </a:extLst>
                </p:cNvPr>
                <p:cNvSpPr/>
                <p:nvPr/>
              </p:nvSpPr>
              <p:spPr>
                <a:xfrm>
                  <a:off x="332875" y="2462462"/>
                  <a:ext cx="6085551" cy="2952976"/>
                </a:xfrm>
                <a:prstGeom prst="roundRect">
                  <a:avLst>
                    <a:gd name="adj" fmla="val 42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D030DFBE-7995-4A4A-885C-892B2D95D868}"/>
                    </a:ext>
                  </a:extLst>
                </p:cNvPr>
                <p:cNvSpPr/>
                <p:nvPr/>
              </p:nvSpPr>
              <p:spPr>
                <a:xfrm rot="5400000">
                  <a:off x="294859" y="2500482"/>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5" name="テキスト ボックス 14">
                <a:extLst>
                  <a:ext uri="{FF2B5EF4-FFF2-40B4-BE49-F238E27FC236}">
                    <a16:creationId xmlns:a16="http://schemas.microsoft.com/office/drawing/2014/main" id="{D747B0E7-4170-4B04-B203-A8BE09A8765E}"/>
                  </a:ext>
                </a:extLst>
              </p:cNvPr>
              <p:cNvSpPr txBox="1"/>
              <p:nvPr/>
            </p:nvSpPr>
            <p:spPr>
              <a:xfrm>
                <a:off x="883029" y="425374"/>
                <a:ext cx="4502558"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クラーク国際中等部大阪天王寺キャンパス</a:t>
                </a:r>
              </a:p>
            </p:txBody>
          </p:sp>
          <p:sp>
            <p:nvSpPr>
              <p:cNvPr id="16" name="四角形: 角を丸くする 15">
                <a:extLst>
                  <a:ext uri="{FF2B5EF4-FFF2-40B4-BE49-F238E27FC236}">
                    <a16:creationId xmlns:a16="http://schemas.microsoft.com/office/drawing/2014/main" id="{4397BC01-1FD2-41C3-9831-795D4665AEE3}"/>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7" name="テキスト ボックス 16">
                <a:extLst>
                  <a:ext uri="{FF2B5EF4-FFF2-40B4-BE49-F238E27FC236}">
                    <a16:creationId xmlns:a16="http://schemas.microsoft.com/office/drawing/2014/main" id="{5D0D237B-3B7C-47A2-A546-4353F2F22442}"/>
                  </a:ext>
                </a:extLst>
              </p:cNvPr>
              <p:cNvSpPr txBox="1"/>
              <p:nvPr/>
            </p:nvSpPr>
            <p:spPr>
              <a:xfrm>
                <a:off x="1234094" y="1157189"/>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大阪市天王寺区寺田町</a:t>
                </a:r>
                <a:r>
                  <a:rPr kumimoji="1" lang="en-US" altLang="ja-JP" sz="1100" dirty="0">
                    <a:latin typeface="BIZ UDPゴシック" panose="020B0400000000000000" pitchFamily="50" charset="-128"/>
                    <a:ea typeface="BIZ UDPゴシック" panose="020B0400000000000000" pitchFamily="50" charset="-128"/>
                  </a:rPr>
                  <a:t>2-4-16</a:t>
                </a:r>
              </a:p>
              <a:p>
                <a:r>
                  <a:rPr kumimoji="1" lang="ja-JP" altLang="en-US" sz="1100" dirty="0">
                    <a:latin typeface="BIZ UDPゴシック" panose="020B0400000000000000" pitchFamily="50" charset="-128"/>
                    <a:ea typeface="BIZ UDPゴシック" panose="020B0400000000000000" pitchFamily="50" charset="-128"/>
                  </a:rPr>
                  <a:t>天昌ビル２階</a:t>
                </a:r>
              </a:p>
            </p:txBody>
          </p:sp>
          <p:sp>
            <p:nvSpPr>
              <p:cNvPr id="18" name="四角形: 角を丸くする 17">
                <a:extLst>
                  <a:ext uri="{FF2B5EF4-FFF2-40B4-BE49-F238E27FC236}">
                    <a16:creationId xmlns:a16="http://schemas.microsoft.com/office/drawing/2014/main" id="{7313BD9B-ECDF-4D38-B441-47DDDBFEDF44}"/>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9" name="テキスト ボックス 18">
                <a:extLst>
                  <a:ext uri="{FF2B5EF4-FFF2-40B4-BE49-F238E27FC236}">
                    <a16:creationId xmlns:a16="http://schemas.microsoft.com/office/drawing/2014/main" id="{61C48864-0C5B-41AB-A0F0-12B4DDE68854}"/>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06-4302-5786</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6B5C2B58-0E89-4BC3-8314-08BC138A02B2}"/>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C9E6D3B9-E9CA-436B-AAF4-8FB024E7045F}"/>
                  </a:ext>
                </a:extLst>
              </p:cNvPr>
              <p:cNvSpPr txBox="1"/>
              <p:nvPr/>
            </p:nvSpPr>
            <p:spPr>
              <a:xfrm>
                <a:off x="1234093" y="1526952"/>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2024</a:t>
                </a:r>
                <a:r>
                  <a:rPr kumimoji="1" lang="ja-JP" altLang="en-US" sz="1100" dirty="0">
                    <a:latin typeface="BIZ UDPゴシック" panose="020B0400000000000000" pitchFamily="50" charset="-128"/>
                    <a:ea typeface="BIZ UDPゴシック" panose="020B0400000000000000" pitchFamily="50" charset="-128"/>
                  </a:rPr>
                  <a:t>年４月</a:t>
                </a:r>
              </a:p>
            </p:txBody>
          </p:sp>
          <p:sp>
            <p:nvSpPr>
              <p:cNvPr id="24" name="四角形: 角を丸くする 23">
                <a:extLst>
                  <a:ext uri="{FF2B5EF4-FFF2-40B4-BE49-F238E27FC236}">
                    <a16:creationId xmlns:a16="http://schemas.microsoft.com/office/drawing/2014/main" id="{C016D8E0-64F0-40B1-8364-A0B62B3DF92A}"/>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23617DDE-D84A-4B3A-B91F-E6E69F5F90F4}"/>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市田　潤</a:t>
                </a:r>
              </a:p>
            </p:txBody>
          </p:sp>
          <p:sp>
            <p:nvSpPr>
              <p:cNvPr id="26" name="四角形: 角を丸くする 25">
                <a:extLst>
                  <a:ext uri="{FF2B5EF4-FFF2-40B4-BE49-F238E27FC236}">
                    <a16:creationId xmlns:a16="http://schemas.microsoft.com/office/drawing/2014/main" id="{8120460C-2807-4E23-B2C7-8967E3F9ADC2}"/>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BE976873-1704-449B-9A8D-C1F85B7A38F6}"/>
                  </a:ext>
                </a:extLst>
              </p:cNvPr>
              <p:cNvSpPr txBox="1"/>
              <p:nvPr/>
            </p:nvSpPr>
            <p:spPr>
              <a:xfrm>
                <a:off x="1234093" y="1811744"/>
                <a:ext cx="2458736" cy="646331"/>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入学金：　　　　　　　　　　</a:t>
                </a:r>
                <a:r>
                  <a:rPr kumimoji="1" lang="en-US" altLang="ja-JP" sz="900" dirty="0">
                    <a:latin typeface="BIZ UDPゴシック" panose="020B0400000000000000" pitchFamily="50" charset="-128"/>
                    <a:ea typeface="BIZ UDPゴシック" panose="020B0400000000000000" pitchFamily="50" charset="-128"/>
                  </a:rPr>
                  <a:t>30,000</a:t>
                </a:r>
                <a:r>
                  <a:rPr kumimoji="1" lang="ja-JP" altLang="en-US" sz="900" dirty="0">
                    <a:latin typeface="BIZ UDPゴシック" panose="020B0400000000000000" pitchFamily="50" charset="-128"/>
                    <a:ea typeface="BIZ UDPゴシック" panose="020B0400000000000000" pitchFamily="50" charset="-128"/>
                  </a:rPr>
                  <a:t>円</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通学５</a:t>
                </a:r>
                <a:r>
                  <a:rPr kumimoji="1" lang="en-US" altLang="ja-JP" sz="900" dirty="0">
                    <a:latin typeface="BIZ UDPゴシック" panose="020B0400000000000000" pitchFamily="50" charset="-128"/>
                    <a:ea typeface="BIZ UDPゴシック" panose="020B0400000000000000" pitchFamily="50" charset="-128"/>
                  </a:rPr>
                  <a:t>days</a:t>
                </a:r>
                <a:r>
                  <a:rPr kumimoji="1" lang="ja-JP" altLang="en-US" sz="900" dirty="0">
                    <a:latin typeface="BIZ UDPゴシック" panose="020B0400000000000000" pitchFamily="50" charset="-128"/>
                    <a:ea typeface="BIZ UDPゴシック" panose="020B0400000000000000" pitchFamily="50" charset="-128"/>
                  </a:rPr>
                  <a:t>プラン：　　 </a:t>
                </a:r>
                <a:r>
                  <a:rPr kumimoji="1" lang="en-US" altLang="ja-JP" sz="900" dirty="0">
                    <a:latin typeface="BIZ UDPゴシック" panose="020B0400000000000000" pitchFamily="50" charset="-128"/>
                    <a:ea typeface="BIZ UDPゴシック" panose="020B0400000000000000" pitchFamily="50" charset="-128"/>
                  </a:rPr>
                  <a:t>47,300</a:t>
                </a:r>
                <a:r>
                  <a:rPr kumimoji="1" lang="ja-JP" altLang="en-US" sz="900" dirty="0">
                    <a:latin typeface="BIZ UDPゴシック" panose="020B0400000000000000" pitchFamily="50" charset="-128"/>
                    <a:ea typeface="BIZ UDPゴシック" panose="020B0400000000000000" pitchFamily="50" charset="-128"/>
                  </a:rPr>
                  <a:t>円</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通学２</a:t>
                </a:r>
                <a:r>
                  <a:rPr kumimoji="1" lang="en-US" altLang="ja-JP" sz="900" dirty="0">
                    <a:latin typeface="BIZ UDPゴシック" panose="020B0400000000000000" pitchFamily="50" charset="-128"/>
                    <a:ea typeface="BIZ UDPゴシック" panose="020B0400000000000000" pitchFamily="50" charset="-128"/>
                  </a:rPr>
                  <a:t>days</a:t>
                </a:r>
                <a:r>
                  <a:rPr kumimoji="1" lang="ja-JP" altLang="en-US" sz="900" dirty="0">
                    <a:latin typeface="BIZ UDPゴシック" panose="020B0400000000000000" pitchFamily="50" charset="-128"/>
                    <a:ea typeface="BIZ UDPゴシック" panose="020B0400000000000000" pitchFamily="50" charset="-128"/>
                  </a:rPr>
                  <a:t>プラン：　　 </a:t>
                </a:r>
                <a:r>
                  <a:rPr kumimoji="1" lang="en-US" altLang="ja-JP" sz="900" dirty="0">
                    <a:latin typeface="BIZ UDPゴシック" panose="020B0400000000000000" pitchFamily="50" charset="-128"/>
                    <a:ea typeface="BIZ UDPゴシック" panose="020B0400000000000000" pitchFamily="50" charset="-128"/>
                  </a:rPr>
                  <a:t>38,500</a:t>
                </a:r>
                <a:r>
                  <a:rPr kumimoji="1" lang="ja-JP" altLang="en-US" sz="900" dirty="0">
                    <a:latin typeface="BIZ UDPゴシック" panose="020B0400000000000000" pitchFamily="50" charset="-128"/>
                    <a:ea typeface="BIZ UDPゴシック" panose="020B0400000000000000" pitchFamily="50" charset="-128"/>
                  </a:rPr>
                  <a:t>円</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オンラインコース：　　　　</a:t>
                </a:r>
                <a:r>
                  <a:rPr kumimoji="1" lang="en-US" altLang="ja-JP" sz="900" dirty="0">
                    <a:latin typeface="BIZ UDPゴシック" panose="020B0400000000000000" pitchFamily="50" charset="-128"/>
                    <a:ea typeface="BIZ UDPゴシック" panose="020B0400000000000000" pitchFamily="50" charset="-128"/>
                  </a:rPr>
                  <a:t>22,000</a:t>
                </a:r>
                <a:r>
                  <a:rPr kumimoji="1" lang="ja-JP" altLang="en-US" sz="900" dirty="0">
                    <a:latin typeface="BIZ UDPゴシック" panose="020B0400000000000000" pitchFamily="50" charset="-128"/>
                    <a:ea typeface="BIZ UDPゴシック" panose="020B0400000000000000" pitchFamily="50" charset="-128"/>
                  </a:rPr>
                  <a:t>円</a:t>
                </a:r>
              </a:p>
            </p:txBody>
          </p:sp>
          <p:sp>
            <p:nvSpPr>
              <p:cNvPr id="28" name="四角形: 角を丸くする 27">
                <a:extLst>
                  <a:ext uri="{FF2B5EF4-FFF2-40B4-BE49-F238E27FC236}">
                    <a16:creationId xmlns:a16="http://schemas.microsoft.com/office/drawing/2014/main" id="{72EB63E4-8950-48DB-9391-DCF8B4B37724}"/>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E155029D-0EA3-409B-9FCB-27DE2A24A57E}"/>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小学校６年生～中学校３年生</a:t>
                </a:r>
              </a:p>
            </p:txBody>
          </p:sp>
          <p:sp>
            <p:nvSpPr>
              <p:cNvPr id="30" name="四角形: 角を丸くする 29">
                <a:extLst>
                  <a:ext uri="{FF2B5EF4-FFF2-40B4-BE49-F238E27FC236}">
                    <a16:creationId xmlns:a16="http://schemas.microsoft.com/office/drawing/2014/main" id="{37F8A8B6-8D5F-405F-A28E-374CCCC5070E}"/>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4A3DB430-12B3-40F5-92AC-A147CA09D6B6}"/>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9</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15</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40</a:t>
                </a:r>
                <a:r>
                  <a:rPr kumimoji="1" lang="ja-JP" altLang="en-US" sz="1100" dirty="0">
                    <a:latin typeface="BIZ UDPゴシック" panose="020B0400000000000000" pitchFamily="50" charset="-128"/>
                    <a:ea typeface="BIZ UDPゴシック" panose="020B0400000000000000" pitchFamily="50" charset="-128"/>
                  </a:rPr>
                  <a:t>分</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34" name="四角形: 角を丸くする 33">
                <a:extLst>
                  <a:ext uri="{FF2B5EF4-FFF2-40B4-BE49-F238E27FC236}">
                    <a16:creationId xmlns:a16="http://schemas.microsoft.com/office/drawing/2014/main" id="{7C8AE229-9773-4DA2-BAA4-52DE3D9E4628}"/>
                  </a:ext>
                </a:extLst>
              </p:cNvPr>
              <p:cNvSpPr/>
              <p:nvPr/>
            </p:nvSpPr>
            <p:spPr>
              <a:xfrm>
                <a:off x="416471" y="278909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64DEFB3B-AC32-4CE3-9B28-E10499283662}"/>
                  </a:ext>
                </a:extLst>
              </p:cNvPr>
              <p:cNvSpPr txBox="1"/>
              <p:nvPr/>
            </p:nvSpPr>
            <p:spPr>
              <a:xfrm>
                <a:off x="1175750" y="2766005"/>
                <a:ext cx="5034154"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・時間割で多様な授業を展開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・自分のペースで通える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・学校連携可能</a:t>
                </a:r>
              </a:p>
            </p:txBody>
          </p:sp>
          <p:grpSp>
            <p:nvGrpSpPr>
              <p:cNvPr id="40" name="グループ化 39">
                <a:extLst>
                  <a:ext uri="{FF2B5EF4-FFF2-40B4-BE49-F238E27FC236}">
                    <a16:creationId xmlns:a16="http://schemas.microsoft.com/office/drawing/2014/main" id="{211B97A7-BA03-4C79-9836-78C935FD4E42}"/>
                  </a:ext>
                </a:extLst>
              </p:cNvPr>
              <p:cNvGrpSpPr/>
              <p:nvPr/>
            </p:nvGrpSpPr>
            <p:grpSpPr>
              <a:xfrm>
                <a:off x="883029" y="835007"/>
                <a:ext cx="3629664" cy="239644"/>
                <a:chOff x="883029" y="865610"/>
                <a:chExt cx="3629664" cy="239644"/>
              </a:xfrm>
            </p:grpSpPr>
            <p:sp>
              <p:nvSpPr>
                <p:cNvPr id="36" name="四角形: 角を丸くする 35">
                  <a:extLst>
                    <a:ext uri="{FF2B5EF4-FFF2-40B4-BE49-F238E27FC236}">
                      <a16:creationId xmlns:a16="http://schemas.microsoft.com/office/drawing/2014/main" id="{56A7E432-B832-4779-8C41-C5F786F5962F}"/>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37" name="四角形: 角を丸くする 36">
                  <a:extLst>
                    <a:ext uri="{FF2B5EF4-FFF2-40B4-BE49-F238E27FC236}">
                      <a16:creationId xmlns:a16="http://schemas.microsoft.com/office/drawing/2014/main" id="{C025EFED-3798-4B9B-B561-20916DEB9768}"/>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38" name="四角形: 角を丸くする 37">
                  <a:extLst>
                    <a:ext uri="{FF2B5EF4-FFF2-40B4-BE49-F238E27FC236}">
                      <a16:creationId xmlns:a16="http://schemas.microsoft.com/office/drawing/2014/main" id="{6B1F30D9-FAA6-4875-BBAE-C11BBC41A720}"/>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39" name="四角形: 角を丸くする 38">
                  <a:extLst>
                    <a:ext uri="{FF2B5EF4-FFF2-40B4-BE49-F238E27FC236}">
                      <a16:creationId xmlns:a16="http://schemas.microsoft.com/office/drawing/2014/main" id="{C516201B-FDF2-4A22-8F37-E801430454B0}"/>
                    </a:ext>
                  </a:extLst>
                </p:cNvPr>
                <p:cNvSpPr/>
                <p:nvPr/>
              </p:nvSpPr>
              <p:spPr>
                <a:xfrm>
                  <a:off x="3632236" y="865610"/>
                  <a:ext cx="880457" cy="234780"/>
                </a:xfrm>
                <a:prstGeom prst="roundRect">
                  <a:avLst>
                    <a:gd name="adj" fmla="val 500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訪問支援</a:t>
                  </a:r>
                </a:p>
              </p:txBody>
            </p:sp>
          </p:grpSp>
        </p:grpSp>
        <p:sp>
          <p:nvSpPr>
            <p:cNvPr id="14" name="テキスト ボックス 13">
              <a:extLst>
                <a:ext uri="{FF2B5EF4-FFF2-40B4-BE49-F238E27FC236}">
                  <a16:creationId xmlns:a16="http://schemas.microsoft.com/office/drawing/2014/main" id="{57EB0A09-0C80-4971-8EDC-4AB928EB22E3}"/>
                </a:ext>
              </a:extLst>
            </p:cNvPr>
            <p:cNvSpPr txBox="1"/>
            <p:nvPr/>
          </p:nvSpPr>
          <p:spPr>
            <a:xfrm>
              <a:off x="300789" y="437838"/>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⑯</a:t>
              </a:r>
            </a:p>
          </p:txBody>
        </p:sp>
      </p:grpSp>
      <p:pic>
        <p:nvPicPr>
          <p:cNvPr id="3" name="図 2">
            <a:extLst>
              <a:ext uri="{FF2B5EF4-FFF2-40B4-BE49-F238E27FC236}">
                <a16:creationId xmlns:a16="http://schemas.microsoft.com/office/drawing/2014/main" id="{ED437129-A670-42A8-93A0-A28AC9B5A096}"/>
              </a:ext>
            </a:extLst>
          </p:cNvPr>
          <p:cNvPicPr>
            <a:picLocks noChangeAspect="1"/>
          </p:cNvPicPr>
          <p:nvPr/>
        </p:nvPicPr>
        <p:blipFill>
          <a:blip r:embed="rId2"/>
          <a:stretch>
            <a:fillRect/>
          </a:stretch>
        </p:blipFill>
        <p:spPr>
          <a:xfrm>
            <a:off x="5719036" y="254763"/>
            <a:ext cx="620162" cy="620162"/>
          </a:xfrm>
          <a:prstGeom prst="rect">
            <a:avLst/>
          </a:prstGeom>
          <a:ln>
            <a:solidFill>
              <a:schemeClr val="tx1"/>
            </a:solidFill>
          </a:ln>
        </p:spPr>
      </p:pic>
      <p:grpSp>
        <p:nvGrpSpPr>
          <p:cNvPr id="2" name="グループ化 1">
            <a:extLst>
              <a:ext uri="{FF2B5EF4-FFF2-40B4-BE49-F238E27FC236}">
                <a16:creationId xmlns:a16="http://schemas.microsoft.com/office/drawing/2014/main" id="{B40577BA-EC73-4FF9-A9BA-29A20D3F3F1F}"/>
              </a:ext>
            </a:extLst>
          </p:cNvPr>
          <p:cNvGrpSpPr/>
          <p:nvPr/>
        </p:nvGrpSpPr>
        <p:grpSpPr>
          <a:xfrm>
            <a:off x="77225" y="3338218"/>
            <a:ext cx="6780775" cy="3163075"/>
            <a:chOff x="77225" y="3338218"/>
            <a:chExt cx="6780775" cy="3163075"/>
          </a:xfrm>
        </p:grpSpPr>
        <p:grpSp>
          <p:nvGrpSpPr>
            <p:cNvPr id="181" name="グループ化 180">
              <a:extLst>
                <a:ext uri="{FF2B5EF4-FFF2-40B4-BE49-F238E27FC236}">
                  <a16:creationId xmlns:a16="http://schemas.microsoft.com/office/drawing/2014/main" id="{D7113D79-556E-41C8-9003-BE6562F2E9A5}"/>
                </a:ext>
              </a:extLst>
            </p:cNvPr>
            <p:cNvGrpSpPr/>
            <p:nvPr/>
          </p:nvGrpSpPr>
          <p:grpSpPr>
            <a:xfrm>
              <a:off x="77225" y="3338218"/>
              <a:ext cx="6780775" cy="3163075"/>
              <a:chOff x="300789" y="369975"/>
              <a:chExt cx="6560006" cy="3163075"/>
            </a:xfrm>
          </p:grpSpPr>
          <p:grpSp>
            <p:nvGrpSpPr>
              <p:cNvPr id="182" name="グループ化 181">
                <a:extLst>
                  <a:ext uri="{FF2B5EF4-FFF2-40B4-BE49-F238E27FC236}">
                    <a16:creationId xmlns:a16="http://schemas.microsoft.com/office/drawing/2014/main" id="{BF79B29D-DE3A-4E91-8243-E9E0CB24CB8A}"/>
                  </a:ext>
                </a:extLst>
              </p:cNvPr>
              <p:cNvGrpSpPr/>
              <p:nvPr/>
            </p:nvGrpSpPr>
            <p:grpSpPr>
              <a:xfrm>
                <a:off x="300791" y="369975"/>
                <a:ext cx="6560004" cy="3163075"/>
                <a:chOff x="300791" y="369975"/>
                <a:chExt cx="6560004" cy="3163075"/>
              </a:xfrm>
            </p:grpSpPr>
            <p:grpSp>
              <p:nvGrpSpPr>
                <p:cNvPr id="184" name="グループ化 183">
                  <a:extLst>
                    <a:ext uri="{FF2B5EF4-FFF2-40B4-BE49-F238E27FC236}">
                      <a16:creationId xmlns:a16="http://schemas.microsoft.com/office/drawing/2014/main" id="{B998B3EE-1FFF-4173-B87C-59C473AE6A45}"/>
                    </a:ext>
                  </a:extLst>
                </p:cNvPr>
                <p:cNvGrpSpPr/>
                <p:nvPr/>
              </p:nvGrpSpPr>
              <p:grpSpPr>
                <a:xfrm>
                  <a:off x="300791" y="401050"/>
                  <a:ext cx="6490704" cy="3132000"/>
                  <a:chOff x="332875" y="2462462"/>
                  <a:chExt cx="6085551" cy="2952976"/>
                </a:xfrm>
              </p:grpSpPr>
              <p:sp>
                <p:nvSpPr>
                  <p:cNvPr id="207" name="四角形: 角を丸くする 206">
                    <a:extLst>
                      <a:ext uri="{FF2B5EF4-FFF2-40B4-BE49-F238E27FC236}">
                        <a16:creationId xmlns:a16="http://schemas.microsoft.com/office/drawing/2014/main" id="{D695CA9D-88EE-4768-BFF9-CF6B7C9BB30E}"/>
                      </a:ext>
                    </a:extLst>
                  </p:cNvPr>
                  <p:cNvSpPr/>
                  <p:nvPr/>
                </p:nvSpPr>
                <p:spPr>
                  <a:xfrm>
                    <a:off x="332875" y="2462462"/>
                    <a:ext cx="6085551" cy="2952976"/>
                  </a:xfrm>
                  <a:prstGeom prst="roundRect">
                    <a:avLst>
                      <a:gd name="adj" fmla="val 42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フリーフォーム: 図形 207">
                    <a:extLst>
                      <a:ext uri="{FF2B5EF4-FFF2-40B4-BE49-F238E27FC236}">
                        <a16:creationId xmlns:a16="http://schemas.microsoft.com/office/drawing/2014/main" id="{193CCDA6-FF81-47D6-8C79-D31FFCB8A645}"/>
                      </a:ext>
                    </a:extLst>
                  </p:cNvPr>
                  <p:cNvSpPr/>
                  <p:nvPr/>
                </p:nvSpPr>
                <p:spPr>
                  <a:xfrm rot="5400000">
                    <a:off x="294859" y="2500482"/>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85" name="テキスト ボックス 184">
                  <a:extLst>
                    <a:ext uri="{FF2B5EF4-FFF2-40B4-BE49-F238E27FC236}">
                      <a16:creationId xmlns:a16="http://schemas.microsoft.com/office/drawing/2014/main" id="{110584AD-C0CB-4CEE-8440-BF090F9AA214}"/>
                    </a:ext>
                  </a:extLst>
                </p:cNvPr>
                <p:cNvSpPr txBox="1"/>
                <p:nvPr/>
              </p:nvSpPr>
              <p:spPr>
                <a:xfrm>
                  <a:off x="909771" y="369975"/>
                  <a:ext cx="3690257" cy="47705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特定非営利活動法人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志塾フリースクール　レヴィスタ教室</a:t>
                  </a:r>
                </a:p>
              </p:txBody>
            </p:sp>
            <p:sp>
              <p:nvSpPr>
                <p:cNvPr id="186" name="四角形: 角を丸くする 185">
                  <a:extLst>
                    <a:ext uri="{FF2B5EF4-FFF2-40B4-BE49-F238E27FC236}">
                      <a16:creationId xmlns:a16="http://schemas.microsoft.com/office/drawing/2014/main" id="{CF63B887-5A23-4A5E-88C2-2257114D5DF7}"/>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87" name="テキスト ボックス 186">
                  <a:extLst>
                    <a:ext uri="{FF2B5EF4-FFF2-40B4-BE49-F238E27FC236}">
                      <a16:creationId xmlns:a16="http://schemas.microsoft.com/office/drawing/2014/main" id="{F27B360F-312E-46A6-8252-BC4FDF2C98AE}"/>
                    </a:ext>
                  </a:extLst>
                </p:cNvPr>
                <p:cNvSpPr txBox="1"/>
                <p:nvPr/>
              </p:nvSpPr>
              <p:spPr>
                <a:xfrm>
                  <a:off x="1234094" y="1157189"/>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大阪市西成区鶴見橋</a:t>
                  </a:r>
                  <a:r>
                    <a:rPr kumimoji="1" lang="en-US" altLang="ja-JP" sz="1100" dirty="0">
                      <a:latin typeface="BIZ UDPゴシック" panose="020B0400000000000000" pitchFamily="50" charset="-128"/>
                      <a:ea typeface="BIZ UDPゴシック" panose="020B0400000000000000" pitchFamily="50" charset="-128"/>
                    </a:rPr>
                    <a:t>2-10-20</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88" name="四角形: 角を丸くする 187">
                  <a:extLst>
                    <a:ext uri="{FF2B5EF4-FFF2-40B4-BE49-F238E27FC236}">
                      <a16:creationId xmlns:a16="http://schemas.microsoft.com/office/drawing/2014/main" id="{F93CEAB4-3969-432F-8A73-0F3537562F2E}"/>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89" name="テキスト ボックス 188">
                  <a:extLst>
                    <a:ext uri="{FF2B5EF4-FFF2-40B4-BE49-F238E27FC236}">
                      <a16:creationId xmlns:a16="http://schemas.microsoft.com/office/drawing/2014/main" id="{2CFBEE33-281E-472A-98C9-31FE23164BF2}"/>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06-4392-4109</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90" name="四角形: 角を丸くする 189">
                  <a:extLst>
                    <a:ext uri="{FF2B5EF4-FFF2-40B4-BE49-F238E27FC236}">
                      <a16:creationId xmlns:a16="http://schemas.microsoft.com/office/drawing/2014/main" id="{6DF5B4B2-B501-4146-9D36-0DC79A059AA0}"/>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91" name="テキスト ボックス 190">
                  <a:extLst>
                    <a:ext uri="{FF2B5EF4-FFF2-40B4-BE49-F238E27FC236}">
                      <a16:creationId xmlns:a16="http://schemas.microsoft.com/office/drawing/2014/main" id="{5C4AB743-06EC-4A51-9A27-213CA2DF252D}"/>
                    </a:ext>
                  </a:extLst>
                </p:cNvPr>
                <p:cNvSpPr txBox="1"/>
                <p:nvPr/>
              </p:nvSpPr>
              <p:spPr>
                <a:xfrm>
                  <a:off x="1234093" y="1495347"/>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1997</a:t>
                  </a:r>
                  <a:r>
                    <a:rPr kumimoji="1" lang="ja-JP" altLang="en-US" sz="1100" dirty="0">
                      <a:latin typeface="BIZ UDPゴシック" panose="020B0400000000000000" pitchFamily="50" charset="-128"/>
                      <a:ea typeface="BIZ UDPゴシック" panose="020B0400000000000000" pitchFamily="50" charset="-128"/>
                    </a:rPr>
                    <a:t>年４月</a:t>
                  </a:r>
                </a:p>
              </p:txBody>
            </p:sp>
            <p:sp>
              <p:nvSpPr>
                <p:cNvPr id="192" name="四角形: 角を丸くする 191">
                  <a:extLst>
                    <a:ext uri="{FF2B5EF4-FFF2-40B4-BE49-F238E27FC236}">
                      <a16:creationId xmlns:a16="http://schemas.microsoft.com/office/drawing/2014/main" id="{62A5BCC4-C1B2-4A3E-9FB8-4CEF4DB70E60}"/>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93" name="テキスト ボックス 192">
                  <a:extLst>
                    <a:ext uri="{FF2B5EF4-FFF2-40B4-BE49-F238E27FC236}">
                      <a16:creationId xmlns:a16="http://schemas.microsoft.com/office/drawing/2014/main" id="{C6A23231-8449-4D65-B928-A136B0B504B5}"/>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丸山　括哉</a:t>
                  </a:r>
                </a:p>
              </p:txBody>
            </p:sp>
            <p:sp>
              <p:nvSpPr>
                <p:cNvPr id="194" name="四角形: 角を丸くする 193">
                  <a:extLst>
                    <a:ext uri="{FF2B5EF4-FFF2-40B4-BE49-F238E27FC236}">
                      <a16:creationId xmlns:a16="http://schemas.microsoft.com/office/drawing/2014/main" id="{8707748E-943E-4628-93E4-8420F4E5E4F0}"/>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95" name="テキスト ボックス 194">
                  <a:extLst>
                    <a:ext uri="{FF2B5EF4-FFF2-40B4-BE49-F238E27FC236}">
                      <a16:creationId xmlns:a16="http://schemas.microsoft.com/office/drawing/2014/main" id="{FA4FB1FE-744C-42E8-BAB0-B3D083048B84}"/>
                    </a:ext>
                  </a:extLst>
                </p:cNvPr>
                <p:cNvSpPr txBox="1"/>
                <p:nvPr/>
              </p:nvSpPr>
              <p:spPr>
                <a:xfrm>
                  <a:off x="1234093" y="1811744"/>
                  <a:ext cx="2458736" cy="784830"/>
                </a:xfrm>
                <a:prstGeom prst="rect">
                  <a:avLst/>
                </a:prstGeom>
                <a:noFill/>
              </p:spPr>
              <p:txBody>
                <a:bodyPr wrap="square" rtlCol="0">
                  <a:spAutoFit/>
                </a:bodyPr>
                <a:lstStyle/>
                <a:p>
                  <a:r>
                    <a:rPr kumimoji="1" lang="ja-JP" altLang="en-US" sz="900" dirty="0">
                      <a:latin typeface="BIZ UDPゴシック" panose="020B0400000000000000" pitchFamily="50" charset="-128"/>
                      <a:ea typeface="BIZ UDPゴシック" panose="020B0400000000000000" pitchFamily="50" charset="-128"/>
                    </a:rPr>
                    <a:t>入学金：</a:t>
                  </a:r>
                  <a:r>
                    <a:rPr kumimoji="1" lang="en-US" altLang="ja-JP" sz="900" dirty="0">
                      <a:latin typeface="BIZ UDPゴシック" panose="020B0400000000000000" pitchFamily="50" charset="-128"/>
                      <a:ea typeface="BIZ UDPゴシック" panose="020B0400000000000000" pitchFamily="50" charset="-128"/>
                    </a:rPr>
                    <a:t>10,000</a:t>
                  </a:r>
                  <a:r>
                    <a:rPr kumimoji="1" lang="ja-JP" altLang="en-US" sz="900" dirty="0">
                      <a:latin typeface="BIZ UDPゴシック" panose="020B0400000000000000" pitchFamily="50" charset="-128"/>
                      <a:ea typeface="BIZ UDPゴシック" panose="020B0400000000000000" pitchFamily="50" charset="-128"/>
                    </a:rPr>
                    <a:t>円</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　　　　　（ご兄弟が在籍される場合は</a:t>
                  </a:r>
                  <a:r>
                    <a:rPr kumimoji="1" lang="en-US" altLang="ja-JP" sz="900" dirty="0">
                      <a:latin typeface="BIZ UDPゴシック" panose="020B0400000000000000" pitchFamily="50" charset="-128"/>
                      <a:ea typeface="BIZ UDPゴシック" panose="020B0400000000000000" pitchFamily="50" charset="-128"/>
                    </a:rPr>
                    <a:t>5,000</a:t>
                  </a:r>
                  <a:r>
                    <a:rPr kumimoji="1" lang="ja-JP" altLang="en-US" sz="900" dirty="0">
                      <a:latin typeface="BIZ UDPゴシック" panose="020B0400000000000000" pitchFamily="50" charset="-128"/>
                      <a:ea typeface="BIZ UDPゴシック" panose="020B0400000000000000" pitchFamily="50" charset="-128"/>
                    </a:rPr>
                    <a:t>円）</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保険料：</a:t>
                  </a:r>
                  <a:r>
                    <a:rPr kumimoji="1" lang="en-US" altLang="ja-JP" sz="900" dirty="0">
                      <a:latin typeface="BIZ UDPゴシック" panose="020B0400000000000000" pitchFamily="50" charset="-128"/>
                      <a:ea typeface="BIZ UDPゴシック" panose="020B0400000000000000" pitchFamily="50" charset="-128"/>
                    </a:rPr>
                    <a:t>650</a:t>
                  </a:r>
                  <a:r>
                    <a:rPr kumimoji="1" lang="ja-JP" altLang="en-US" sz="900" dirty="0">
                      <a:latin typeface="BIZ UDPゴシック" panose="020B0400000000000000" pitchFamily="50" charset="-128"/>
                      <a:ea typeface="BIZ UDPゴシック" panose="020B0400000000000000" pitchFamily="50" charset="-128"/>
                    </a:rPr>
                    <a:t>円</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年</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月謝：</a:t>
                  </a:r>
                  <a:r>
                    <a:rPr kumimoji="1" lang="en-US" altLang="ja-JP" sz="900" dirty="0">
                      <a:latin typeface="BIZ UDPゴシック" panose="020B0400000000000000" pitchFamily="50" charset="-128"/>
                      <a:ea typeface="BIZ UDPゴシック" panose="020B0400000000000000" pitchFamily="50" charset="-128"/>
                    </a:rPr>
                    <a:t>29,000/</a:t>
                  </a:r>
                  <a:r>
                    <a:rPr kumimoji="1" lang="ja-JP" altLang="en-US" sz="900" dirty="0">
                      <a:latin typeface="BIZ UDPゴシック" panose="020B0400000000000000" pitchFamily="50" charset="-128"/>
                      <a:ea typeface="BIZ UDPゴシック" panose="020B0400000000000000" pitchFamily="50" charset="-128"/>
                    </a:rPr>
                    <a:t>月</a:t>
                  </a:r>
                  <a:endParaRPr kumimoji="1" lang="en-US" altLang="ja-JP" sz="9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空調費（夏期・冬期のみ）：</a:t>
                  </a:r>
                  <a:r>
                    <a:rPr kumimoji="1" lang="en-US" altLang="ja-JP" sz="900" dirty="0">
                      <a:latin typeface="BIZ UDPゴシック" panose="020B0400000000000000" pitchFamily="50" charset="-128"/>
                      <a:ea typeface="BIZ UDPゴシック" panose="020B0400000000000000" pitchFamily="50" charset="-128"/>
                    </a:rPr>
                    <a:t>500</a:t>
                  </a:r>
                  <a:r>
                    <a:rPr kumimoji="1" lang="ja-JP" altLang="en-US" sz="900" dirty="0">
                      <a:latin typeface="BIZ UDPゴシック" panose="020B0400000000000000" pitchFamily="50" charset="-128"/>
                      <a:ea typeface="BIZ UDPゴシック" panose="020B0400000000000000" pitchFamily="50" charset="-128"/>
                    </a:rPr>
                    <a:t>円</a:t>
                  </a:r>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月</a:t>
                  </a:r>
                </a:p>
              </p:txBody>
            </p:sp>
            <p:sp>
              <p:nvSpPr>
                <p:cNvPr id="196" name="四角形: 角を丸くする 195">
                  <a:extLst>
                    <a:ext uri="{FF2B5EF4-FFF2-40B4-BE49-F238E27FC236}">
                      <a16:creationId xmlns:a16="http://schemas.microsoft.com/office/drawing/2014/main" id="{1D66D0C7-1E41-4E4A-8CB6-353BF41BBCF0}"/>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97" name="テキスト ボックス 196">
                  <a:extLst>
                    <a:ext uri="{FF2B5EF4-FFF2-40B4-BE49-F238E27FC236}">
                      <a16:creationId xmlns:a16="http://schemas.microsoft.com/office/drawing/2014/main" id="{38C5C991-6E3F-4CB5-99D8-F182A6AC9A01}"/>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小学生～概ね</a:t>
                  </a:r>
                  <a:r>
                    <a:rPr kumimoji="1" lang="en-US" altLang="ja-JP" sz="1100" dirty="0">
                      <a:latin typeface="BIZ UDPゴシック" panose="020B0400000000000000" pitchFamily="50" charset="-128"/>
                      <a:ea typeface="BIZ UDPゴシック" panose="020B0400000000000000" pitchFamily="50" charset="-128"/>
                    </a:rPr>
                    <a:t>20</a:t>
                  </a:r>
                  <a:r>
                    <a:rPr kumimoji="1" lang="ja-JP" altLang="en-US" sz="1100" dirty="0">
                      <a:latin typeface="BIZ UDPゴシック" panose="020B0400000000000000" pitchFamily="50" charset="-128"/>
                      <a:ea typeface="BIZ UDPゴシック" panose="020B0400000000000000" pitchFamily="50" charset="-128"/>
                    </a:rPr>
                    <a:t>歳</a:t>
                  </a:r>
                </a:p>
              </p:txBody>
            </p:sp>
            <p:sp>
              <p:nvSpPr>
                <p:cNvPr id="198" name="四角形: 角を丸くする 197">
                  <a:extLst>
                    <a:ext uri="{FF2B5EF4-FFF2-40B4-BE49-F238E27FC236}">
                      <a16:creationId xmlns:a16="http://schemas.microsoft.com/office/drawing/2014/main" id="{CB1203E7-0EC8-412B-8EEE-29CE3ED83319}"/>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99" name="テキスト ボックス 198">
                  <a:extLst>
                    <a:ext uri="{FF2B5EF4-FFF2-40B4-BE49-F238E27FC236}">
                      <a16:creationId xmlns:a16="http://schemas.microsoft.com/office/drawing/2014/main" id="{7424E8DA-FD83-4600-8F81-A9E03AD20B43}"/>
                    </a:ext>
                  </a:extLst>
                </p:cNvPr>
                <p:cNvSpPr txBox="1"/>
                <p:nvPr/>
              </p:nvSpPr>
              <p:spPr>
                <a:xfrm>
                  <a:off x="4573287" y="2186848"/>
                  <a:ext cx="2284713" cy="938719"/>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月・火・水・金曜日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16</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木曜日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13</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16</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（毎月最終木曜日はお休み）</a:t>
                  </a:r>
                </a:p>
              </p:txBody>
            </p:sp>
            <p:sp>
              <p:nvSpPr>
                <p:cNvPr id="200" name="四角形: 角を丸くする 199">
                  <a:extLst>
                    <a:ext uri="{FF2B5EF4-FFF2-40B4-BE49-F238E27FC236}">
                      <a16:creationId xmlns:a16="http://schemas.microsoft.com/office/drawing/2014/main" id="{C763FC6B-1E02-446E-B9DE-63BA6DB846F1}"/>
                    </a:ext>
                  </a:extLst>
                </p:cNvPr>
                <p:cNvSpPr/>
                <p:nvPr/>
              </p:nvSpPr>
              <p:spPr>
                <a:xfrm>
                  <a:off x="416471" y="278909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01" name="テキスト ボックス 200">
                  <a:extLst>
                    <a:ext uri="{FF2B5EF4-FFF2-40B4-BE49-F238E27FC236}">
                      <a16:creationId xmlns:a16="http://schemas.microsoft.com/office/drawing/2014/main" id="{93743D38-8979-4A86-A7C9-C56DB33693B3}"/>
                    </a:ext>
                  </a:extLst>
                </p:cNvPr>
                <p:cNvSpPr txBox="1"/>
                <p:nvPr/>
              </p:nvSpPr>
              <p:spPr>
                <a:xfrm>
                  <a:off x="1175750" y="2766005"/>
                  <a:ext cx="503415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・オンラインでのサポートも実施可能</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・塾代助成カードの利用可能</a:t>
                  </a:r>
                </a:p>
              </p:txBody>
            </p:sp>
            <p:grpSp>
              <p:nvGrpSpPr>
                <p:cNvPr id="202" name="グループ化 201">
                  <a:extLst>
                    <a:ext uri="{FF2B5EF4-FFF2-40B4-BE49-F238E27FC236}">
                      <a16:creationId xmlns:a16="http://schemas.microsoft.com/office/drawing/2014/main" id="{6BA893D8-6F97-4778-A994-FCB3E4543593}"/>
                    </a:ext>
                  </a:extLst>
                </p:cNvPr>
                <p:cNvGrpSpPr/>
                <p:nvPr/>
              </p:nvGrpSpPr>
              <p:grpSpPr>
                <a:xfrm>
                  <a:off x="883029" y="835007"/>
                  <a:ext cx="3629664" cy="239644"/>
                  <a:chOff x="883029" y="865610"/>
                  <a:chExt cx="3629664" cy="239644"/>
                </a:xfrm>
              </p:grpSpPr>
              <p:sp>
                <p:nvSpPr>
                  <p:cNvPr id="203" name="四角形: 角を丸くする 202">
                    <a:extLst>
                      <a:ext uri="{FF2B5EF4-FFF2-40B4-BE49-F238E27FC236}">
                        <a16:creationId xmlns:a16="http://schemas.microsoft.com/office/drawing/2014/main" id="{CAE81B21-CD36-4E45-8072-399F583308B4}"/>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204" name="四角形: 角を丸くする 203">
                    <a:extLst>
                      <a:ext uri="{FF2B5EF4-FFF2-40B4-BE49-F238E27FC236}">
                        <a16:creationId xmlns:a16="http://schemas.microsoft.com/office/drawing/2014/main" id="{FE6FF7FA-D553-4CD1-97D4-2AF06A0632A4}"/>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205" name="四角形: 角を丸くする 204">
                    <a:extLst>
                      <a:ext uri="{FF2B5EF4-FFF2-40B4-BE49-F238E27FC236}">
                        <a16:creationId xmlns:a16="http://schemas.microsoft.com/office/drawing/2014/main" id="{0F0DFBE4-D464-4405-AB62-25BF0405CE2F}"/>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206" name="四角形: 角を丸くする 205">
                    <a:extLst>
                      <a:ext uri="{FF2B5EF4-FFF2-40B4-BE49-F238E27FC236}">
                        <a16:creationId xmlns:a16="http://schemas.microsoft.com/office/drawing/2014/main" id="{9FE98863-4834-47F3-BCAD-7CF66DE30F2A}"/>
                      </a:ext>
                    </a:extLst>
                  </p:cNvPr>
                  <p:cNvSpPr/>
                  <p:nvPr/>
                </p:nvSpPr>
                <p:spPr>
                  <a:xfrm>
                    <a:off x="3632236" y="865610"/>
                    <a:ext cx="880457" cy="234780"/>
                  </a:xfrm>
                  <a:prstGeom prst="roundRect">
                    <a:avLst>
                      <a:gd name="adj" fmla="val 50000"/>
                    </a:avLst>
                  </a:prstGeom>
                  <a:solidFill>
                    <a:srgbClr val="CC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訪問支援</a:t>
                    </a:r>
                  </a:p>
                </p:txBody>
              </p:sp>
            </p:grpSp>
          </p:grpSp>
          <p:sp>
            <p:nvSpPr>
              <p:cNvPr id="183" name="テキスト ボックス 182">
                <a:extLst>
                  <a:ext uri="{FF2B5EF4-FFF2-40B4-BE49-F238E27FC236}">
                    <a16:creationId xmlns:a16="http://schemas.microsoft.com/office/drawing/2014/main" id="{080FDC58-683F-408E-952D-08C7BF2D5442}"/>
                  </a:ext>
                </a:extLst>
              </p:cNvPr>
              <p:cNvSpPr txBox="1"/>
              <p:nvPr/>
            </p:nvSpPr>
            <p:spPr>
              <a:xfrm>
                <a:off x="300789" y="437838"/>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⑰</a:t>
                </a:r>
              </a:p>
            </p:txBody>
          </p:sp>
        </p:grpSp>
        <p:pic>
          <p:nvPicPr>
            <p:cNvPr id="209" name="図 208">
              <a:extLst>
                <a:ext uri="{FF2B5EF4-FFF2-40B4-BE49-F238E27FC236}">
                  <a16:creationId xmlns:a16="http://schemas.microsoft.com/office/drawing/2014/main" id="{DDF75447-AEBF-43DA-8546-77D8B327B8CE}"/>
                </a:ext>
              </a:extLst>
            </p:cNvPr>
            <p:cNvPicPr>
              <a:picLocks noChangeAspect="1"/>
            </p:cNvPicPr>
            <p:nvPr/>
          </p:nvPicPr>
          <p:blipFill>
            <a:blip r:embed="rId3"/>
            <a:stretch>
              <a:fillRect/>
            </a:stretch>
          </p:blipFill>
          <p:spPr>
            <a:xfrm>
              <a:off x="5719036" y="3490031"/>
              <a:ext cx="619428" cy="619428"/>
            </a:xfrm>
            <a:prstGeom prst="rect">
              <a:avLst/>
            </a:prstGeom>
            <a:ln>
              <a:solidFill>
                <a:schemeClr val="tx1"/>
              </a:solidFill>
            </a:ln>
          </p:spPr>
        </p:pic>
      </p:grpSp>
      <p:grpSp>
        <p:nvGrpSpPr>
          <p:cNvPr id="210" name="グループ化 209">
            <a:extLst>
              <a:ext uri="{FF2B5EF4-FFF2-40B4-BE49-F238E27FC236}">
                <a16:creationId xmlns:a16="http://schemas.microsoft.com/office/drawing/2014/main" id="{CB42E28F-0B88-42C0-9CDB-71E7941E9FAB}"/>
              </a:ext>
            </a:extLst>
          </p:cNvPr>
          <p:cNvGrpSpPr/>
          <p:nvPr/>
        </p:nvGrpSpPr>
        <p:grpSpPr>
          <a:xfrm>
            <a:off x="83148" y="6616895"/>
            <a:ext cx="6780775" cy="3132000"/>
            <a:chOff x="300789" y="401050"/>
            <a:chExt cx="6560006" cy="3132000"/>
          </a:xfrm>
        </p:grpSpPr>
        <p:grpSp>
          <p:nvGrpSpPr>
            <p:cNvPr id="211" name="グループ化 210">
              <a:extLst>
                <a:ext uri="{FF2B5EF4-FFF2-40B4-BE49-F238E27FC236}">
                  <a16:creationId xmlns:a16="http://schemas.microsoft.com/office/drawing/2014/main" id="{BB78478A-030C-4253-B090-7B782AD14DF7}"/>
                </a:ext>
              </a:extLst>
            </p:cNvPr>
            <p:cNvGrpSpPr/>
            <p:nvPr/>
          </p:nvGrpSpPr>
          <p:grpSpPr>
            <a:xfrm>
              <a:off x="300791" y="401050"/>
              <a:ext cx="6560004" cy="3132000"/>
              <a:chOff x="300791" y="401050"/>
              <a:chExt cx="6560004" cy="3132000"/>
            </a:xfrm>
          </p:grpSpPr>
          <p:grpSp>
            <p:nvGrpSpPr>
              <p:cNvPr id="213" name="グループ化 212">
                <a:extLst>
                  <a:ext uri="{FF2B5EF4-FFF2-40B4-BE49-F238E27FC236}">
                    <a16:creationId xmlns:a16="http://schemas.microsoft.com/office/drawing/2014/main" id="{7E624BAE-D363-41B0-968C-95C5A7888847}"/>
                  </a:ext>
                </a:extLst>
              </p:cNvPr>
              <p:cNvGrpSpPr/>
              <p:nvPr/>
            </p:nvGrpSpPr>
            <p:grpSpPr>
              <a:xfrm>
                <a:off x="300791" y="401050"/>
                <a:ext cx="6490704" cy="3132000"/>
                <a:chOff x="332875" y="2462462"/>
                <a:chExt cx="6085551" cy="2952976"/>
              </a:xfrm>
            </p:grpSpPr>
            <p:sp>
              <p:nvSpPr>
                <p:cNvPr id="236" name="四角形: 角を丸くする 235">
                  <a:extLst>
                    <a:ext uri="{FF2B5EF4-FFF2-40B4-BE49-F238E27FC236}">
                      <a16:creationId xmlns:a16="http://schemas.microsoft.com/office/drawing/2014/main" id="{144B39CE-7CA3-44E9-9631-8D5140786671}"/>
                    </a:ext>
                  </a:extLst>
                </p:cNvPr>
                <p:cNvSpPr/>
                <p:nvPr/>
              </p:nvSpPr>
              <p:spPr>
                <a:xfrm>
                  <a:off x="332875" y="2462462"/>
                  <a:ext cx="6085551" cy="2952976"/>
                </a:xfrm>
                <a:prstGeom prst="roundRect">
                  <a:avLst>
                    <a:gd name="adj" fmla="val 42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フリーフォーム: 図形 236">
                  <a:extLst>
                    <a:ext uri="{FF2B5EF4-FFF2-40B4-BE49-F238E27FC236}">
                      <a16:creationId xmlns:a16="http://schemas.microsoft.com/office/drawing/2014/main" id="{432B0592-FF20-4011-9C9D-C03D47D9FE7F}"/>
                    </a:ext>
                  </a:extLst>
                </p:cNvPr>
                <p:cNvSpPr/>
                <p:nvPr/>
              </p:nvSpPr>
              <p:spPr>
                <a:xfrm rot="5400000">
                  <a:off x="294859" y="2500482"/>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214" name="テキスト ボックス 213">
                <a:extLst>
                  <a:ext uri="{FF2B5EF4-FFF2-40B4-BE49-F238E27FC236}">
                    <a16:creationId xmlns:a16="http://schemas.microsoft.com/office/drawing/2014/main" id="{EE529B7C-6F20-4007-BF8B-A8DD2906AD91}"/>
                  </a:ext>
                </a:extLst>
              </p:cNvPr>
              <p:cNvSpPr txBox="1"/>
              <p:nvPr/>
            </p:nvSpPr>
            <p:spPr>
              <a:xfrm>
                <a:off x="883029" y="425374"/>
                <a:ext cx="3690257"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フリースクール「ラヴニール」</a:t>
                </a:r>
              </a:p>
            </p:txBody>
          </p:sp>
          <p:sp>
            <p:nvSpPr>
              <p:cNvPr id="215" name="四角形: 角を丸くする 214">
                <a:extLst>
                  <a:ext uri="{FF2B5EF4-FFF2-40B4-BE49-F238E27FC236}">
                    <a16:creationId xmlns:a16="http://schemas.microsoft.com/office/drawing/2014/main" id="{CFD79D5D-3408-46BB-B846-9194C5CECCAC}"/>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216" name="テキスト ボックス 215">
                <a:extLst>
                  <a:ext uri="{FF2B5EF4-FFF2-40B4-BE49-F238E27FC236}">
                    <a16:creationId xmlns:a16="http://schemas.microsoft.com/office/drawing/2014/main" id="{BA0AE7E1-3FA4-4F84-9637-52B6A632F341}"/>
                  </a:ext>
                </a:extLst>
              </p:cNvPr>
              <p:cNvSpPr txBox="1"/>
              <p:nvPr/>
            </p:nvSpPr>
            <p:spPr>
              <a:xfrm>
                <a:off x="1234094" y="1157189"/>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大阪市阿倍野区昭和町</a:t>
                </a:r>
                <a:r>
                  <a:rPr kumimoji="1" lang="en-US" altLang="ja-JP" sz="1100" dirty="0">
                    <a:latin typeface="BIZ UDPゴシック" panose="020B0400000000000000" pitchFamily="50" charset="-128"/>
                    <a:ea typeface="BIZ UDPゴシック" panose="020B0400000000000000" pitchFamily="50" charset="-128"/>
                  </a:rPr>
                  <a:t>2-7-2</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17" name="四角形: 角を丸くする 216">
                <a:extLst>
                  <a:ext uri="{FF2B5EF4-FFF2-40B4-BE49-F238E27FC236}">
                    <a16:creationId xmlns:a16="http://schemas.microsoft.com/office/drawing/2014/main" id="{0498536A-3743-4344-BE47-9B7FF37C9992}"/>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218" name="テキスト ボックス 217">
                <a:extLst>
                  <a:ext uri="{FF2B5EF4-FFF2-40B4-BE49-F238E27FC236}">
                    <a16:creationId xmlns:a16="http://schemas.microsoft.com/office/drawing/2014/main" id="{A11F6ACA-95DA-4D1A-BA8F-38853B2B1D59}"/>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06-7181-5549</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19" name="四角形: 角を丸くする 218">
                <a:extLst>
                  <a:ext uri="{FF2B5EF4-FFF2-40B4-BE49-F238E27FC236}">
                    <a16:creationId xmlns:a16="http://schemas.microsoft.com/office/drawing/2014/main" id="{D1A798D7-70D6-4171-B69B-FE8EC05EDDCA}"/>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20" name="テキスト ボックス 219">
                <a:extLst>
                  <a:ext uri="{FF2B5EF4-FFF2-40B4-BE49-F238E27FC236}">
                    <a16:creationId xmlns:a16="http://schemas.microsoft.com/office/drawing/2014/main" id="{CE6791FA-07DE-4CAC-B772-274AD9D1835B}"/>
                  </a:ext>
                </a:extLst>
              </p:cNvPr>
              <p:cNvSpPr txBox="1"/>
              <p:nvPr/>
            </p:nvSpPr>
            <p:spPr>
              <a:xfrm>
                <a:off x="1234093" y="1495347"/>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2010</a:t>
                </a:r>
                <a:r>
                  <a:rPr kumimoji="1" lang="ja-JP" altLang="en-US" sz="1100" dirty="0">
                    <a:latin typeface="BIZ UDPゴシック" panose="020B0400000000000000" pitchFamily="50" charset="-128"/>
                    <a:ea typeface="BIZ UDPゴシック" panose="020B0400000000000000" pitchFamily="50" charset="-128"/>
                  </a:rPr>
                  <a:t>年４月</a:t>
                </a:r>
              </a:p>
            </p:txBody>
          </p:sp>
          <p:sp>
            <p:nvSpPr>
              <p:cNvPr id="221" name="四角形: 角を丸くする 220">
                <a:extLst>
                  <a:ext uri="{FF2B5EF4-FFF2-40B4-BE49-F238E27FC236}">
                    <a16:creationId xmlns:a16="http://schemas.microsoft.com/office/drawing/2014/main" id="{F9523408-903A-4335-8042-63C4413DE2BE}"/>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22" name="テキスト ボックス 221">
                <a:extLst>
                  <a:ext uri="{FF2B5EF4-FFF2-40B4-BE49-F238E27FC236}">
                    <a16:creationId xmlns:a16="http://schemas.microsoft.com/office/drawing/2014/main" id="{ED50C7EA-89AD-4E1B-824C-8197052D2D41}"/>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今川　裕子</a:t>
                </a:r>
              </a:p>
            </p:txBody>
          </p:sp>
          <p:sp>
            <p:nvSpPr>
              <p:cNvPr id="223" name="四角形: 角を丸くする 222">
                <a:extLst>
                  <a:ext uri="{FF2B5EF4-FFF2-40B4-BE49-F238E27FC236}">
                    <a16:creationId xmlns:a16="http://schemas.microsoft.com/office/drawing/2014/main" id="{7EF8A867-E284-4FFE-AC68-E7CD9175F561}"/>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24" name="テキスト ボックス 223">
                <a:extLst>
                  <a:ext uri="{FF2B5EF4-FFF2-40B4-BE49-F238E27FC236}">
                    <a16:creationId xmlns:a16="http://schemas.microsoft.com/office/drawing/2014/main" id="{D6FAC2F0-EBBC-49E8-8A86-226C5E2961DB}"/>
                  </a:ext>
                </a:extLst>
              </p:cNvPr>
              <p:cNvSpPr txBox="1"/>
              <p:nvPr/>
            </p:nvSpPr>
            <p:spPr>
              <a:xfrm>
                <a:off x="1234092" y="1864661"/>
                <a:ext cx="2458736" cy="415498"/>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入学金：</a:t>
                </a:r>
                <a:r>
                  <a:rPr kumimoji="1" lang="en-US" altLang="ja-JP" sz="1050" dirty="0">
                    <a:latin typeface="BIZ UDPゴシック" panose="020B0400000000000000" pitchFamily="50" charset="-128"/>
                    <a:ea typeface="BIZ UDPゴシック" panose="020B0400000000000000" pitchFamily="50" charset="-128"/>
                  </a:rPr>
                  <a:t>25,000</a:t>
                </a:r>
                <a:r>
                  <a:rPr kumimoji="1" lang="ja-JP" altLang="en-US" sz="1050" dirty="0">
                    <a:latin typeface="BIZ UDPゴシック" panose="020B0400000000000000" pitchFamily="50" charset="-128"/>
                    <a:ea typeface="BIZ UDPゴシック" panose="020B0400000000000000" pitchFamily="50" charset="-128"/>
                  </a:rPr>
                  <a:t>円</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月利用料：</a:t>
                </a:r>
                <a:r>
                  <a:rPr kumimoji="1" lang="en-US" altLang="ja-JP" sz="1050" dirty="0">
                    <a:latin typeface="BIZ UDPゴシック" panose="020B0400000000000000" pitchFamily="50" charset="-128"/>
                    <a:ea typeface="BIZ UDPゴシック" panose="020B0400000000000000" pitchFamily="50" charset="-128"/>
                  </a:rPr>
                  <a:t>3,000</a:t>
                </a:r>
                <a:r>
                  <a:rPr kumimoji="1" lang="ja-JP" altLang="en-US" sz="1050" dirty="0">
                    <a:latin typeface="BIZ UDPゴシック" panose="020B0400000000000000" pitchFamily="50" charset="-128"/>
                    <a:ea typeface="BIZ UDPゴシック" panose="020B0400000000000000" pitchFamily="50" charset="-128"/>
                  </a:rPr>
                  <a:t>～</a:t>
                </a:r>
                <a:r>
                  <a:rPr kumimoji="1" lang="en-US" altLang="ja-JP" sz="1050" dirty="0">
                    <a:latin typeface="BIZ UDPゴシック" panose="020B0400000000000000" pitchFamily="50" charset="-128"/>
                    <a:ea typeface="BIZ UDPゴシック" panose="020B0400000000000000" pitchFamily="50" charset="-128"/>
                  </a:rPr>
                  <a:t>30,000</a:t>
                </a:r>
                <a:r>
                  <a:rPr kumimoji="1" lang="ja-JP" altLang="en-US" sz="1050" dirty="0">
                    <a:latin typeface="BIZ UDPゴシック" panose="020B0400000000000000" pitchFamily="50" charset="-128"/>
                    <a:ea typeface="BIZ UDPゴシック" panose="020B0400000000000000" pitchFamily="50" charset="-128"/>
                  </a:rPr>
                  <a:t>円</a:t>
                </a:r>
              </a:p>
            </p:txBody>
          </p:sp>
          <p:sp>
            <p:nvSpPr>
              <p:cNvPr id="225" name="四角形: 角を丸くする 224">
                <a:extLst>
                  <a:ext uri="{FF2B5EF4-FFF2-40B4-BE49-F238E27FC236}">
                    <a16:creationId xmlns:a16="http://schemas.microsoft.com/office/drawing/2014/main" id="{3D556ED5-3506-4790-B4C5-FDA62B21CB5E}"/>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26" name="テキスト ボックス 225">
                <a:extLst>
                  <a:ext uri="{FF2B5EF4-FFF2-40B4-BE49-F238E27FC236}">
                    <a16:creationId xmlns:a16="http://schemas.microsoft.com/office/drawing/2014/main" id="{24E3F7EF-8A91-411D-8D8A-D3A9E869CB50}"/>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小学生～高校生年齢</a:t>
                </a:r>
              </a:p>
            </p:txBody>
          </p:sp>
          <p:sp>
            <p:nvSpPr>
              <p:cNvPr id="227" name="四角形: 角を丸くする 226">
                <a:extLst>
                  <a:ext uri="{FF2B5EF4-FFF2-40B4-BE49-F238E27FC236}">
                    <a16:creationId xmlns:a16="http://schemas.microsoft.com/office/drawing/2014/main" id="{AF4EF0D3-225E-470B-87DF-1F3AFF5CF4B6}"/>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28" name="テキスト ボックス 227">
                <a:extLst>
                  <a:ext uri="{FF2B5EF4-FFF2-40B4-BE49-F238E27FC236}">
                    <a16:creationId xmlns:a16="http://schemas.microsoft.com/office/drawing/2014/main" id="{61BD3BE5-AAA1-40C7-9FFB-68C213E9A4D0}"/>
                  </a:ext>
                </a:extLst>
              </p:cNvPr>
              <p:cNvSpPr txBox="1"/>
              <p:nvPr/>
            </p:nvSpPr>
            <p:spPr>
              <a:xfrm>
                <a:off x="4573287" y="2186848"/>
                <a:ext cx="2284713" cy="769441"/>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フリースクール：月・水・木・金曜日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16</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見学・ご説明：火・水・木・金曜日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15</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p>
            </p:txBody>
          </p:sp>
          <p:sp>
            <p:nvSpPr>
              <p:cNvPr id="229" name="四角形: 角を丸くする 228">
                <a:extLst>
                  <a:ext uri="{FF2B5EF4-FFF2-40B4-BE49-F238E27FC236}">
                    <a16:creationId xmlns:a16="http://schemas.microsoft.com/office/drawing/2014/main" id="{0752DFBB-A3A2-4139-818A-B0C8359499A1}"/>
                  </a:ext>
                </a:extLst>
              </p:cNvPr>
              <p:cNvSpPr/>
              <p:nvPr/>
            </p:nvSpPr>
            <p:spPr>
              <a:xfrm>
                <a:off x="416471" y="278909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30" name="テキスト ボックス 229">
                <a:extLst>
                  <a:ext uri="{FF2B5EF4-FFF2-40B4-BE49-F238E27FC236}">
                    <a16:creationId xmlns:a16="http://schemas.microsoft.com/office/drawing/2014/main" id="{541211B6-8D03-4C3F-89BA-C52B910AA3C7}"/>
                  </a:ext>
                </a:extLst>
              </p:cNvPr>
              <p:cNvSpPr txBox="1"/>
              <p:nvPr/>
            </p:nvSpPr>
            <p:spPr>
              <a:xfrm>
                <a:off x="1175750" y="2766005"/>
                <a:ext cx="503415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学校連携可能（出席認定の実例あり）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「記録」を中心に自分を見つめるプログラムの導入</a:t>
                </a:r>
              </a:p>
            </p:txBody>
          </p:sp>
          <p:grpSp>
            <p:nvGrpSpPr>
              <p:cNvPr id="231" name="グループ化 230">
                <a:extLst>
                  <a:ext uri="{FF2B5EF4-FFF2-40B4-BE49-F238E27FC236}">
                    <a16:creationId xmlns:a16="http://schemas.microsoft.com/office/drawing/2014/main" id="{DA9AAB4D-8F10-4A80-8BC5-0BFD6CCC6594}"/>
                  </a:ext>
                </a:extLst>
              </p:cNvPr>
              <p:cNvGrpSpPr/>
              <p:nvPr/>
            </p:nvGrpSpPr>
            <p:grpSpPr>
              <a:xfrm>
                <a:off x="883029" y="835007"/>
                <a:ext cx="3629664" cy="239644"/>
                <a:chOff x="883029" y="865610"/>
                <a:chExt cx="3629664" cy="239644"/>
              </a:xfrm>
            </p:grpSpPr>
            <p:sp>
              <p:nvSpPr>
                <p:cNvPr id="232" name="四角形: 角を丸くする 231">
                  <a:extLst>
                    <a:ext uri="{FF2B5EF4-FFF2-40B4-BE49-F238E27FC236}">
                      <a16:creationId xmlns:a16="http://schemas.microsoft.com/office/drawing/2014/main" id="{75AA9A98-A501-4ACF-B47A-53B8906A15BA}"/>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233" name="四角形: 角を丸くする 232">
                  <a:extLst>
                    <a:ext uri="{FF2B5EF4-FFF2-40B4-BE49-F238E27FC236}">
                      <a16:creationId xmlns:a16="http://schemas.microsoft.com/office/drawing/2014/main" id="{81830842-1F9C-4AA3-8B5D-C04BA661DAE2}"/>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234" name="四角形: 角を丸くする 233">
                  <a:extLst>
                    <a:ext uri="{FF2B5EF4-FFF2-40B4-BE49-F238E27FC236}">
                      <a16:creationId xmlns:a16="http://schemas.microsoft.com/office/drawing/2014/main" id="{FCEF863A-072B-4664-A80B-7430D4F6EAB1}"/>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235" name="四角形: 角を丸くする 234">
                  <a:extLst>
                    <a:ext uri="{FF2B5EF4-FFF2-40B4-BE49-F238E27FC236}">
                      <a16:creationId xmlns:a16="http://schemas.microsoft.com/office/drawing/2014/main" id="{FF9A7356-0017-4502-BE58-FAAF9BD24341}"/>
                    </a:ext>
                  </a:extLst>
                </p:cNvPr>
                <p:cNvSpPr/>
                <p:nvPr/>
              </p:nvSpPr>
              <p:spPr>
                <a:xfrm>
                  <a:off x="3632236" y="865610"/>
                  <a:ext cx="880457" cy="234780"/>
                </a:xfrm>
                <a:prstGeom prst="roundRect">
                  <a:avLst>
                    <a:gd name="adj" fmla="val 500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訪問支援</a:t>
                  </a:r>
                </a:p>
              </p:txBody>
            </p:sp>
          </p:grpSp>
        </p:grpSp>
        <p:sp>
          <p:nvSpPr>
            <p:cNvPr id="212" name="テキスト ボックス 211">
              <a:extLst>
                <a:ext uri="{FF2B5EF4-FFF2-40B4-BE49-F238E27FC236}">
                  <a16:creationId xmlns:a16="http://schemas.microsoft.com/office/drawing/2014/main" id="{D572FA61-3304-4777-9453-87AC97F0512C}"/>
                </a:ext>
              </a:extLst>
            </p:cNvPr>
            <p:cNvSpPr txBox="1"/>
            <p:nvPr/>
          </p:nvSpPr>
          <p:spPr>
            <a:xfrm>
              <a:off x="300789" y="437838"/>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⑱</a:t>
              </a:r>
            </a:p>
          </p:txBody>
        </p:sp>
      </p:grpSp>
      <p:pic>
        <p:nvPicPr>
          <p:cNvPr id="5" name="図 4">
            <a:extLst>
              <a:ext uri="{FF2B5EF4-FFF2-40B4-BE49-F238E27FC236}">
                <a16:creationId xmlns:a16="http://schemas.microsoft.com/office/drawing/2014/main" id="{8FAC0892-ED2E-4D28-BC44-A785B87E7838}"/>
              </a:ext>
            </a:extLst>
          </p:cNvPr>
          <p:cNvPicPr>
            <a:picLocks noChangeAspect="1"/>
          </p:cNvPicPr>
          <p:nvPr/>
        </p:nvPicPr>
        <p:blipFill>
          <a:blip r:embed="rId4"/>
          <a:stretch>
            <a:fillRect/>
          </a:stretch>
        </p:blipFill>
        <p:spPr>
          <a:xfrm>
            <a:off x="5719036" y="6728397"/>
            <a:ext cx="625818" cy="625818"/>
          </a:xfrm>
          <a:prstGeom prst="rect">
            <a:avLst/>
          </a:prstGeom>
          <a:ln>
            <a:solidFill>
              <a:schemeClr val="tx1"/>
            </a:solidFill>
          </a:ln>
        </p:spPr>
      </p:pic>
    </p:spTree>
    <p:extLst>
      <p:ext uri="{BB962C8B-B14F-4D97-AF65-F5344CB8AC3E}">
        <p14:creationId xmlns:p14="http://schemas.microsoft.com/office/powerpoint/2010/main" val="1847305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グループ化 34">
            <a:extLst>
              <a:ext uri="{FF2B5EF4-FFF2-40B4-BE49-F238E27FC236}">
                <a16:creationId xmlns:a16="http://schemas.microsoft.com/office/drawing/2014/main" id="{03E7ADAC-09CD-411A-9127-C0579CA07528}"/>
              </a:ext>
            </a:extLst>
          </p:cNvPr>
          <p:cNvGrpSpPr/>
          <p:nvPr/>
        </p:nvGrpSpPr>
        <p:grpSpPr>
          <a:xfrm>
            <a:off x="66342" y="3342978"/>
            <a:ext cx="6800410" cy="3132000"/>
            <a:chOff x="238928" y="410079"/>
            <a:chExt cx="6621867" cy="3132000"/>
          </a:xfrm>
        </p:grpSpPr>
        <p:grpSp>
          <p:nvGrpSpPr>
            <p:cNvPr id="37" name="グループ化 36">
              <a:extLst>
                <a:ext uri="{FF2B5EF4-FFF2-40B4-BE49-F238E27FC236}">
                  <a16:creationId xmlns:a16="http://schemas.microsoft.com/office/drawing/2014/main" id="{D79FB2E7-D824-483B-B101-544CEE514604}"/>
                </a:ext>
              </a:extLst>
            </p:cNvPr>
            <p:cNvGrpSpPr/>
            <p:nvPr/>
          </p:nvGrpSpPr>
          <p:grpSpPr>
            <a:xfrm>
              <a:off x="247450" y="410079"/>
              <a:ext cx="6613345" cy="3132000"/>
              <a:chOff x="247450" y="410079"/>
              <a:chExt cx="6613345" cy="3132000"/>
            </a:xfrm>
          </p:grpSpPr>
          <p:grpSp>
            <p:nvGrpSpPr>
              <p:cNvPr id="39" name="グループ化 38">
                <a:extLst>
                  <a:ext uri="{FF2B5EF4-FFF2-40B4-BE49-F238E27FC236}">
                    <a16:creationId xmlns:a16="http://schemas.microsoft.com/office/drawing/2014/main" id="{8C595276-ABF8-4A23-B217-6BE307D4BA9D}"/>
                  </a:ext>
                </a:extLst>
              </p:cNvPr>
              <p:cNvGrpSpPr/>
              <p:nvPr/>
            </p:nvGrpSpPr>
            <p:grpSpPr>
              <a:xfrm>
                <a:off x="247450" y="410079"/>
                <a:ext cx="6515951" cy="3132000"/>
                <a:chOff x="282864" y="2470975"/>
                <a:chExt cx="6109222" cy="2952978"/>
              </a:xfrm>
            </p:grpSpPr>
            <p:sp>
              <p:nvSpPr>
                <p:cNvPr id="64" name="四角形: 角を丸くする 63">
                  <a:extLst>
                    <a:ext uri="{FF2B5EF4-FFF2-40B4-BE49-F238E27FC236}">
                      <a16:creationId xmlns:a16="http://schemas.microsoft.com/office/drawing/2014/main" id="{764543B9-C05D-489F-8D24-CB15512FA4A5}"/>
                    </a:ext>
                  </a:extLst>
                </p:cNvPr>
                <p:cNvSpPr/>
                <p:nvPr/>
              </p:nvSpPr>
              <p:spPr>
                <a:xfrm>
                  <a:off x="282864" y="2470975"/>
                  <a:ext cx="6109222" cy="2952978"/>
                </a:xfrm>
                <a:prstGeom prst="roundRect">
                  <a:avLst>
                    <a:gd name="adj" fmla="val 4259"/>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フリーフォーム: 図形 64">
                  <a:extLst>
                    <a:ext uri="{FF2B5EF4-FFF2-40B4-BE49-F238E27FC236}">
                      <a16:creationId xmlns:a16="http://schemas.microsoft.com/office/drawing/2014/main" id="{0EB972B7-9A6D-43C0-8964-3D023C662641}"/>
                    </a:ext>
                  </a:extLst>
                </p:cNvPr>
                <p:cNvSpPr/>
                <p:nvPr/>
              </p:nvSpPr>
              <p:spPr>
                <a:xfrm rot="5400000">
                  <a:off x="246979" y="2512699"/>
                  <a:ext cx="637283" cy="56551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40" name="テキスト ボックス 39">
                <a:extLst>
                  <a:ext uri="{FF2B5EF4-FFF2-40B4-BE49-F238E27FC236}">
                    <a16:creationId xmlns:a16="http://schemas.microsoft.com/office/drawing/2014/main" id="{0A4136C3-0DD2-453E-938F-D6E86AEF69A6}"/>
                  </a:ext>
                </a:extLst>
              </p:cNvPr>
              <p:cNvSpPr txBox="1"/>
              <p:nvPr/>
            </p:nvSpPr>
            <p:spPr>
              <a:xfrm>
                <a:off x="883029" y="425374"/>
                <a:ext cx="3690257" cy="369332"/>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NPO</a:t>
                </a:r>
                <a:r>
                  <a:rPr kumimoji="1" lang="ja-JP" altLang="en-US" dirty="0">
                    <a:latin typeface="BIZ UDPゴシック" panose="020B0400000000000000" pitchFamily="50" charset="-128"/>
                    <a:ea typeface="BIZ UDPゴシック" panose="020B0400000000000000" pitchFamily="50" charset="-128"/>
                  </a:rPr>
                  <a:t>法人ろーたす</a:t>
                </a:r>
              </a:p>
            </p:txBody>
          </p:sp>
          <p:sp>
            <p:nvSpPr>
              <p:cNvPr id="41" name="四角形: 角を丸くする 40">
                <a:extLst>
                  <a:ext uri="{FF2B5EF4-FFF2-40B4-BE49-F238E27FC236}">
                    <a16:creationId xmlns:a16="http://schemas.microsoft.com/office/drawing/2014/main" id="{8CC323A4-DC0C-4791-972F-C93EDDBF4E3E}"/>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42" name="テキスト ボックス 41">
                <a:extLst>
                  <a:ext uri="{FF2B5EF4-FFF2-40B4-BE49-F238E27FC236}">
                    <a16:creationId xmlns:a16="http://schemas.microsoft.com/office/drawing/2014/main" id="{C487E9FA-AD34-472B-964B-D1B829BD9BE5}"/>
                  </a:ext>
                </a:extLst>
              </p:cNvPr>
              <p:cNvSpPr txBox="1"/>
              <p:nvPr/>
            </p:nvSpPr>
            <p:spPr>
              <a:xfrm>
                <a:off x="1209546" y="1157188"/>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大阪市住吉区苅田</a:t>
                </a:r>
                <a:r>
                  <a:rPr kumimoji="1" lang="en-US" altLang="ja-JP" sz="1100" dirty="0">
                    <a:latin typeface="BIZ UDPゴシック" panose="020B0400000000000000" pitchFamily="50" charset="-128"/>
                    <a:ea typeface="BIZ UDPゴシック" panose="020B0400000000000000" pitchFamily="50" charset="-128"/>
                  </a:rPr>
                  <a:t>3-9-11</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3" name="四角形: 角を丸くする 42">
                <a:extLst>
                  <a:ext uri="{FF2B5EF4-FFF2-40B4-BE49-F238E27FC236}">
                    <a16:creationId xmlns:a16="http://schemas.microsoft.com/office/drawing/2014/main" id="{37BBF7A8-F80A-4E98-BC02-7DD48B48B91E}"/>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44" name="テキスト ボックス 43">
                <a:extLst>
                  <a:ext uri="{FF2B5EF4-FFF2-40B4-BE49-F238E27FC236}">
                    <a16:creationId xmlns:a16="http://schemas.microsoft.com/office/drawing/2014/main" id="{61ACD50B-D3FC-498F-BD8B-0E7F1D0C001D}"/>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090-3012-2979</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5" name="四角形: 角を丸くする 44">
                <a:extLst>
                  <a:ext uri="{FF2B5EF4-FFF2-40B4-BE49-F238E27FC236}">
                    <a16:creationId xmlns:a16="http://schemas.microsoft.com/office/drawing/2014/main" id="{E957078C-0921-44D7-852E-8363617B1EC9}"/>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6338CFBD-43B3-4B3C-A485-FF18E8AD064A}"/>
                  </a:ext>
                </a:extLst>
              </p:cNvPr>
              <p:cNvSpPr txBox="1"/>
              <p:nvPr/>
            </p:nvSpPr>
            <p:spPr>
              <a:xfrm>
                <a:off x="1225656" y="1518054"/>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２０１</a:t>
                </a:r>
                <a:r>
                  <a:rPr kumimoji="1" lang="en-US" altLang="ja-JP" sz="1100" dirty="0">
                    <a:latin typeface="BIZ UDPゴシック" panose="020B0400000000000000" pitchFamily="50" charset="-128"/>
                    <a:ea typeface="BIZ UDPゴシック" panose="020B0400000000000000" pitchFamily="50" charset="-128"/>
                  </a:rPr>
                  <a:t>9</a:t>
                </a:r>
                <a:r>
                  <a:rPr kumimoji="1" lang="ja-JP" altLang="en-US" sz="1100" dirty="0">
                    <a:latin typeface="BIZ UDPゴシック" panose="020B0400000000000000" pitchFamily="50" charset="-128"/>
                    <a:ea typeface="BIZ UDPゴシック" panose="020B0400000000000000" pitchFamily="50" charset="-128"/>
                  </a:rPr>
                  <a:t>年４月</a:t>
                </a:r>
              </a:p>
            </p:txBody>
          </p:sp>
          <p:sp>
            <p:nvSpPr>
              <p:cNvPr id="47" name="四角形: 角を丸くする 46">
                <a:extLst>
                  <a:ext uri="{FF2B5EF4-FFF2-40B4-BE49-F238E27FC236}">
                    <a16:creationId xmlns:a16="http://schemas.microsoft.com/office/drawing/2014/main" id="{82890FD6-3130-4F91-BA35-82C0A1DE53C1}"/>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B43A4F3E-1E94-4076-ABD6-701C8728F2CA}"/>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松下　祥貴</a:t>
                </a:r>
              </a:p>
            </p:txBody>
          </p:sp>
          <p:sp>
            <p:nvSpPr>
              <p:cNvPr id="49" name="四角形: 角を丸くする 48">
                <a:extLst>
                  <a:ext uri="{FF2B5EF4-FFF2-40B4-BE49-F238E27FC236}">
                    <a16:creationId xmlns:a16="http://schemas.microsoft.com/office/drawing/2014/main" id="{AD440497-7553-4AC3-BA9A-66204337ED99}"/>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C9B759F3-3553-4ABC-AB43-B730CFF6D324}"/>
                  </a:ext>
                </a:extLst>
              </p:cNvPr>
              <p:cNvSpPr txBox="1"/>
              <p:nvPr/>
            </p:nvSpPr>
            <p:spPr>
              <a:xfrm>
                <a:off x="1234091" y="1843659"/>
                <a:ext cx="245873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月額</a:t>
                </a:r>
                <a:r>
                  <a:rPr kumimoji="1" lang="en-US" altLang="ja-JP" sz="1100" dirty="0">
                    <a:latin typeface="BIZ UDPゴシック" panose="020B0400000000000000" pitchFamily="50" charset="-128"/>
                    <a:ea typeface="BIZ UDPゴシック" panose="020B0400000000000000" pitchFamily="50" charset="-128"/>
                  </a:rPr>
                  <a:t>20,000</a:t>
                </a:r>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40,000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51" name="四角形: 角を丸くする 50">
                <a:extLst>
                  <a:ext uri="{FF2B5EF4-FFF2-40B4-BE49-F238E27FC236}">
                    <a16:creationId xmlns:a16="http://schemas.microsoft.com/office/drawing/2014/main" id="{E72284CA-F4CB-4954-A15D-A5B144F8416E}"/>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52" name="テキスト ボックス 51">
                <a:extLst>
                  <a:ext uri="{FF2B5EF4-FFF2-40B4-BE49-F238E27FC236}">
                    <a16:creationId xmlns:a16="http://schemas.microsoft.com/office/drawing/2014/main" id="{ACBAF909-F74F-4EE7-9FB3-7472EE58769A}"/>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小学校１年生～高校３年生</a:t>
                </a:r>
              </a:p>
            </p:txBody>
          </p:sp>
          <p:sp>
            <p:nvSpPr>
              <p:cNvPr id="53" name="四角形: 角を丸くする 52">
                <a:extLst>
                  <a:ext uri="{FF2B5EF4-FFF2-40B4-BE49-F238E27FC236}">
                    <a16:creationId xmlns:a16="http://schemas.microsoft.com/office/drawing/2014/main" id="{6B7826AF-BE2D-43F8-B47E-55C5FDAA564F}"/>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54" name="テキスト ボックス 53">
                <a:extLst>
                  <a:ext uri="{FF2B5EF4-FFF2-40B4-BE49-F238E27FC236}">
                    <a16:creationId xmlns:a16="http://schemas.microsoft.com/office/drawing/2014/main" id="{651DB367-2AB2-4277-B413-E5F98C12F2B5}"/>
                  </a:ext>
                </a:extLst>
              </p:cNvPr>
              <p:cNvSpPr txBox="1"/>
              <p:nvPr/>
            </p:nvSpPr>
            <p:spPr>
              <a:xfrm>
                <a:off x="4573287" y="2186848"/>
                <a:ext cx="2284713"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17</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（土日はイベント多数）</a:t>
                </a:r>
              </a:p>
            </p:txBody>
          </p:sp>
          <p:sp>
            <p:nvSpPr>
              <p:cNvPr id="55" name="四角形: 角を丸くする 54">
                <a:extLst>
                  <a:ext uri="{FF2B5EF4-FFF2-40B4-BE49-F238E27FC236}">
                    <a16:creationId xmlns:a16="http://schemas.microsoft.com/office/drawing/2014/main" id="{F3D2B59B-652D-4833-9CF9-462DBE933ED4}"/>
                  </a:ext>
                </a:extLst>
              </p:cNvPr>
              <p:cNvSpPr/>
              <p:nvPr/>
            </p:nvSpPr>
            <p:spPr>
              <a:xfrm>
                <a:off x="387802" y="293889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56" name="テキスト ボックス 55">
                <a:extLst>
                  <a:ext uri="{FF2B5EF4-FFF2-40B4-BE49-F238E27FC236}">
                    <a16:creationId xmlns:a16="http://schemas.microsoft.com/office/drawing/2014/main" id="{364CE96F-966A-4B11-B64B-C21FF5479A1E}"/>
                  </a:ext>
                </a:extLst>
              </p:cNvPr>
              <p:cNvSpPr txBox="1"/>
              <p:nvPr/>
            </p:nvSpPr>
            <p:spPr>
              <a:xfrm>
                <a:off x="1147081" y="2914009"/>
                <a:ext cx="503415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医療機関や地域とチームを組みながら、学校とも密に連携をし、皆で足並みを揃えながら子ども達をサポートしています！</a:t>
                </a:r>
              </a:p>
            </p:txBody>
          </p:sp>
          <p:grpSp>
            <p:nvGrpSpPr>
              <p:cNvPr id="57" name="グループ化 56">
                <a:extLst>
                  <a:ext uri="{FF2B5EF4-FFF2-40B4-BE49-F238E27FC236}">
                    <a16:creationId xmlns:a16="http://schemas.microsoft.com/office/drawing/2014/main" id="{1221BE67-520B-4FAD-A972-4762F05C5DAB}"/>
                  </a:ext>
                </a:extLst>
              </p:cNvPr>
              <p:cNvGrpSpPr/>
              <p:nvPr/>
            </p:nvGrpSpPr>
            <p:grpSpPr>
              <a:xfrm>
                <a:off x="883029" y="835007"/>
                <a:ext cx="3629664" cy="239644"/>
                <a:chOff x="883029" y="865610"/>
                <a:chExt cx="3629664" cy="239644"/>
              </a:xfrm>
            </p:grpSpPr>
            <p:sp>
              <p:nvSpPr>
                <p:cNvPr id="58" name="四角形: 角を丸くする 57">
                  <a:extLst>
                    <a:ext uri="{FF2B5EF4-FFF2-40B4-BE49-F238E27FC236}">
                      <a16:creationId xmlns:a16="http://schemas.microsoft.com/office/drawing/2014/main" id="{3B0A855E-7947-4E57-829F-D1DD341611F6}"/>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59" name="四角形: 角を丸くする 58">
                  <a:extLst>
                    <a:ext uri="{FF2B5EF4-FFF2-40B4-BE49-F238E27FC236}">
                      <a16:creationId xmlns:a16="http://schemas.microsoft.com/office/drawing/2014/main" id="{7FE4358E-DD8F-45BC-96F3-93423B2F3222}"/>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60" name="四角形: 角を丸くする 59">
                  <a:extLst>
                    <a:ext uri="{FF2B5EF4-FFF2-40B4-BE49-F238E27FC236}">
                      <a16:creationId xmlns:a16="http://schemas.microsoft.com/office/drawing/2014/main" id="{33EB1F8E-A75C-4EBC-86C8-D007E97655AC}"/>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63" name="四角形: 角を丸くする 62">
                  <a:extLst>
                    <a:ext uri="{FF2B5EF4-FFF2-40B4-BE49-F238E27FC236}">
                      <a16:creationId xmlns:a16="http://schemas.microsoft.com/office/drawing/2014/main" id="{7D24062A-C291-4D9E-ADA4-8653325CD87D}"/>
                    </a:ext>
                  </a:extLst>
                </p:cNvPr>
                <p:cNvSpPr/>
                <p:nvPr/>
              </p:nvSpPr>
              <p:spPr>
                <a:xfrm>
                  <a:off x="3632236" y="865610"/>
                  <a:ext cx="880457" cy="234780"/>
                </a:xfrm>
                <a:prstGeom prst="roundRect">
                  <a:avLst>
                    <a:gd name="adj" fmla="val 50000"/>
                  </a:avLst>
                </a:prstGeom>
                <a:solidFill>
                  <a:srgbClr val="CC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訪問支援</a:t>
                  </a:r>
                </a:p>
              </p:txBody>
            </p:sp>
          </p:grpSp>
        </p:grpSp>
        <p:sp>
          <p:nvSpPr>
            <p:cNvPr id="38" name="テキスト ボックス 37">
              <a:extLst>
                <a:ext uri="{FF2B5EF4-FFF2-40B4-BE49-F238E27FC236}">
                  <a16:creationId xmlns:a16="http://schemas.microsoft.com/office/drawing/2014/main" id="{1EAD67E5-FF2B-4157-AC82-19B86E934872}"/>
                </a:ext>
              </a:extLst>
            </p:cNvPr>
            <p:cNvSpPr txBox="1"/>
            <p:nvPr/>
          </p:nvSpPr>
          <p:spPr>
            <a:xfrm>
              <a:off x="238928" y="439713"/>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⑳</a:t>
              </a:r>
              <a:endParaRPr kumimoji="1" lang="en-US" altLang="ja-JP" b="1" dirty="0">
                <a:ln w="3175">
                  <a:noFill/>
                </a:ln>
                <a:solidFill>
                  <a:sysClr val="windowText" lastClr="000000"/>
                </a:solidFill>
              </a:endParaRPr>
            </a:p>
          </p:txBody>
        </p:sp>
      </p:grpSp>
      <p:grpSp>
        <p:nvGrpSpPr>
          <p:cNvPr id="3" name="グループ化 2">
            <a:extLst>
              <a:ext uri="{FF2B5EF4-FFF2-40B4-BE49-F238E27FC236}">
                <a16:creationId xmlns:a16="http://schemas.microsoft.com/office/drawing/2014/main" id="{4CD645F6-A934-4BAA-8203-AD9A8E311178}"/>
              </a:ext>
            </a:extLst>
          </p:cNvPr>
          <p:cNvGrpSpPr/>
          <p:nvPr/>
        </p:nvGrpSpPr>
        <p:grpSpPr>
          <a:xfrm>
            <a:off x="57590" y="120215"/>
            <a:ext cx="8004975" cy="3146588"/>
            <a:chOff x="57590" y="120215"/>
            <a:chExt cx="8004975" cy="3146588"/>
          </a:xfrm>
        </p:grpSpPr>
        <p:grpSp>
          <p:nvGrpSpPr>
            <p:cNvPr id="2" name="グループ化 1">
              <a:extLst>
                <a:ext uri="{FF2B5EF4-FFF2-40B4-BE49-F238E27FC236}">
                  <a16:creationId xmlns:a16="http://schemas.microsoft.com/office/drawing/2014/main" id="{CDF7AFDF-8146-46D8-A520-18272CA11EF4}"/>
                </a:ext>
              </a:extLst>
            </p:cNvPr>
            <p:cNvGrpSpPr/>
            <p:nvPr/>
          </p:nvGrpSpPr>
          <p:grpSpPr>
            <a:xfrm>
              <a:off x="57590" y="120215"/>
              <a:ext cx="6800410" cy="3146588"/>
              <a:chOff x="57590" y="120215"/>
              <a:chExt cx="6800410" cy="3146588"/>
            </a:xfrm>
          </p:grpSpPr>
          <p:grpSp>
            <p:nvGrpSpPr>
              <p:cNvPr id="93" name="グループ化 92">
                <a:extLst>
                  <a:ext uri="{FF2B5EF4-FFF2-40B4-BE49-F238E27FC236}">
                    <a16:creationId xmlns:a16="http://schemas.microsoft.com/office/drawing/2014/main" id="{AC7AE5B4-6C8E-4E08-9618-F01480C14FD1}"/>
                  </a:ext>
                </a:extLst>
              </p:cNvPr>
              <p:cNvGrpSpPr/>
              <p:nvPr/>
            </p:nvGrpSpPr>
            <p:grpSpPr>
              <a:xfrm>
                <a:off x="57590" y="120215"/>
                <a:ext cx="6800410" cy="3146588"/>
                <a:chOff x="238928" y="395491"/>
                <a:chExt cx="6621867" cy="3146588"/>
              </a:xfrm>
            </p:grpSpPr>
            <p:grpSp>
              <p:nvGrpSpPr>
                <p:cNvPr id="105" name="グループ化 104">
                  <a:extLst>
                    <a:ext uri="{FF2B5EF4-FFF2-40B4-BE49-F238E27FC236}">
                      <a16:creationId xmlns:a16="http://schemas.microsoft.com/office/drawing/2014/main" id="{01C61BEE-2530-4BE4-AD3E-9BFC5793BAB6}"/>
                    </a:ext>
                  </a:extLst>
                </p:cNvPr>
                <p:cNvGrpSpPr/>
                <p:nvPr/>
              </p:nvGrpSpPr>
              <p:grpSpPr>
                <a:xfrm>
                  <a:off x="247450" y="395491"/>
                  <a:ext cx="6613345" cy="3146588"/>
                  <a:chOff x="247450" y="395491"/>
                  <a:chExt cx="6613345" cy="3146588"/>
                </a:xfrm>
              </p:grpSpPr>
              <p:grpSp>
                <p:nvGrpSpPr>
                  <p:cNvPr id="107" name="グループ化 106">
                    <a:extLst>
                      <a:ext uri="{FF2B5EF4-FFF2-40B4-BE49-F238E27FC236}">
                        <a16:creationId xmlns:a16="http://schemas.microsoft.com/office/drawing/2014/main" id="{5434A74A-8E97-4BC0-9C37-5C60B5C5B5CF}"/>
                      </a:ext>
                    </a:extLst>
                  </p:cNvPr>
                  <p:cNvGrpSpPr/>
                  <p:nvPr/>
                </p:nvGrpSpPr>
                <p:grpSpPr>
                  <a:xfrm>
                    <a:off x="247450" y="410079"/>
                    <a:ext cx="6515951" cy="3132000"/>
                    <a:chOff x="282864" y="2470975"/>
                    <a:chExt cx="6109222" cy="2952978"/>
                  </a:xfrm>
                </p:grpSpPr>
                <p:sp>
                  <p:nvSpPr>
                    <p:cNvPr id="130" name="四角形: 角を丸くする 129">
                      <a:extLst>
                        <a:ext uri="{FF2B5EF4-FFF2-40B4-BE49-F238E27FC236}">
                          <a16:creationId xmlns:a16="http://schemas.microsoft.com/office/drawing/2014/main" id="{01A7CADB-83F8-4157-AAE5-6A467752FD20}"/>
                        </a:ext>
                      </a:extLst>
                    </p:cNvPr>
                    <p:cNvSpPr/>
                    <p:nvPr/>
                  </p:nvSpPr>
                  <p:spPr>
                    <a:xfrm>
                      <a:off x="282864" y="2470975"/>
                      <a:ext cx="6109222" cy="2952978"/>
                    </a:xfrm>
                    <a:prstGeom prst="roundRect">
                      <a:avLst>
                        <a:gd name="adj" fmla="val 4259"/>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図形 130">
                      <a:extLst>
                        <a:ext uri="{FF2B5EF4-FFF2-40B4-BE49-F238E27FC236}">
                          <a16:creationId xmlns:a16="http://schemas.microsoft.com/office/drawing/2014/main" id="{4ACBB13C-9419-42F3-8A94-911532982A8A}"/>
                        </a:ext>
                      </a:extLst>
                    </p:cNvPr>
                    <p:cNvSpPr/>
                    <p:nvPr/>
                  </p:nvSpPr>
                  <p:spPr>
                    <a:xfrm rot="5400000">
                      <a:off x="246980" y="2512603"/>
                      <a:ext cx="637283" cy="56551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08" name="テキスト ボックス 107">
                    <a:extLst>
                      <a:ext uri="{FF2B5EF4-FFF2-40B4-BE49-F238E27FC236}">
                        <a16:creationId xmlns:a16="http://schemas.microsoft.com/office/drawing/2014/main" id="{722AC98E-DE1F-4D4B-952F-B3AB7C2BAB89}"/>
                      </a:ext>
                    </a:extLst>
                  </p:cNvPr>
                  <p:cNvSpPr txBox="1"/>
                  <p:nvPr/>
                </p:nvSpPr>
                <p:spPr>
                  <a:xfrm>
                    <a:off x="839750" y="395491"/>
                    <a:ext cx="3690257" cy="461665"/>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学校法人角川ドワンゴ学園</a:t>
                    </a:r>
                    <a:r>
                      <a:rPr kumimoji="1" lang="en-US" altLang="ja-JP" sz="1200" dirty="0">
                        <a:latin typeface="BIZ UDPゴシック" panose="020B0400000000000000" pitchFamily="50" charset="-128"/>
                        <a:ea typeface="BIZ UDPゴシック" panose="020B0400000000000000" pitchFamily="50" charset="-128"/>
                      </a:rPr>
                      <a:t>N</a:t>
                    </a:r>
                    <a:r>
                      <a:rPr kumimoji="1" lang="ja-JP" altLang="en-US" sz="1200" dirty="0">
                        <a:latin typeface="BIZ UDPゴシック" panose="020B0400000000000000" pitchFamily="50" charset="-128"/>
                        <a:ea typeface="BIZ UDPゴシック" panose="020B0400000000000000" pitchFamily="50" charset="-128"/>
                      </a:rPr>
                      <a:t>中等部</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　　　　　　　　　　　　　　　　通学コース天王寺キャンパス</a:t>
                    </a:r>
                  </a:p>
                </p:txBody>
              </p:sp>
              <p:sp>
                <p:nvSpPr>
                  <p:cNvPr id="109" name="四角形: 角を丸くする 108">
                    <a:extLst>
                      <a:ext uri="{FF2B5EF4-FFF2-40B4-BE49-F238E27FC236}">
                        <a16:creationId xmlns:a16="http://schemas.microsoft.com/office/drawing/2014/main" id="{7791FF7E-5BC3-4FEF-93B1-9F2EBDC07559}"/>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10" name="テキスト ボックス 109">
                    <a:extLst>
                      <a:ext uri="{FF2B5EF4-FFF2-40B4-BE49-F238E27FC236}">
                        <a16:creationId xmlns:a16="http://schemas.microsoft.com/office/drawing/2014/main" id="{607575C1-1D80-4F92-BAF7-FBFCF9DBCC58}"/>
                      </a:ext>
                    </a:extLst>
                  </p:cNvPr>
                  <p:cNvSpPr txBox="1"/>
                  <p:nvPr/>
                </p:nvSpPr>
                <p:spPr>
                  <a:xfrm>
                    <a:off x="1209546" y="1124775"/>
                    <a:ext cx="249180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大阪市阿倍野区阿倍野筋</a:t>
                    </a:r>
                    <a:r>
                      <a:rPr kumimoji="1" lang="en-US" altLang="ja-JP" sz="1100" dirty="0">
                        <a:latin typeface="BIZ UDPゴシック" panose="020B0400000000000000" pitchFamily="50" charset="-128"/>
                        <a:ea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rPr>
                      <a:t>丁目</a:t>
                    </a:r>
                    <a:r>
                      <a:rPr kumimoji="1" lang="en-US" altLang="ja-JP" sz="1100" dirty="0">
                        <a:latin typeface="BIZ UDPゴシック" panose="020B0400000000000000" pitchFamily="50" charset="-128"/>
                        <a:ea typeface="BIZ UDPゴシック" panose="020B0400000000000000" pitchFamily="50" charset="-128"/>
                      </a:rPr>
                      <a:t>5-36</a:t>
                    </a:r>
                  </a:p>
                  <a:p>
                    <a:r>
                      <a:rPr kumimoji="1" lang="ja-JP" altLang="en-US" sz="1100" dirty="0">
                        <a:latin typeface="BIZ UDPゴシック" panose="020B0400000000000000" pitchFamily="50" charset="-128"/>
                        <a:ea typeface="BIZ UDPゴシック" panose="020B0400000000000000" pitchFamily="50" charset="-128"/>
                      </a:rPr>
                      <a:t>アベノセンタービル </a:t>
                    </a: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rPr>
                      <a:t>階</a:t>
                    </a:r>
                  </a:p>
                </p:txBody>
              </p:sp>
              <p:sp>
                <p:nvSpPr>
                  <p:cNvPr id="111" name="四角形: 角を丸くする 110">
                    <a:extLst>
                      <a:ext uri="{FF2B5EF4-FFF2-40B4-BE49-F238E27FC236}">
                        <a16:creationId xmlns:a16="http://schemas.microsoft.com/office/drawing/2014/main" id="{8FBE4001-B8D4-4E48-9783-862F5DFF8C84}"/>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12" name="テキスト ボックス 111">
                    <a:extLst>
                      <a:ext uri="{FF2B5EF4-FFF2-40B4-BE49-F238E27FC236}">
                        <a16:creationId xmlns:a16="http://schemas.microsoft.com/office/drawing/2014/main" id="{45AC0E7A-46F2-4618-A97A-328C3A6B3AC7}"/>
                      </a:ext>
                    </a:extLst>
                  </p:cNvPr>
                  <p:cNvSpPr txBox="1"/>
                  <p:nvPr/>
                </p:nvSpPr>
                <p:spPr>
                  <a:xfrm>
                    <a:off x="4526863" y="1090955"/>
                    <a:ext cx="2294468" cy="4001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0120-0252-15</a:t>
                    </a:r>
                  </a:p>
                  <a:p>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受付時間：平日</a:t>
                    </a:r>
                    <a:r>
                      <a:rPr kumimoji="1" lang="en-US" altLang="ja-JP" sz="900" dirty="0">
                        <a:latin typeface="BIZ UDPゴシック" panose="020B0400000000000000" pitchFamily="50" charset="-128"/>
                        <a:ea typeface="BIZ UDPゴシック" panose="020B0400000000000000" pitchFamily="50" charset="-128"/>
                      </a:rPr>
                      <a:t>10</a:t>
                    </a:r>
                    <a:r>
                      <a:rPr kumimoji="1" lang="ja-JP" altLang="en-US" sz="900" dirty="0">
                        <a:latin typeface="BIZ UDPゴシック" panose="020B0400000000000000" pitchFamily="50" charset="-128"/>
                        <a:ea typeface="BIZ UDPゴシック" panose="020B0400000000000000" pitchFamily="50" charset="-128"/>
                      </a:rPr>
                      <a:t>時</a:t>
                    </a:r>
                    <a:r>
                      <a:rPr kumimoji="1" lang="en-US" altLang="ja-JP" sz="900" dirty="0">
                        <a:latin typeface="BIZ UDPゴシック" panose="020B0400000000000000" pitchFamily="50" charset="-128"/>
                        <a:ea typeface="BIZ UDPゴシック" panose="020B0400000000000000" pitchFamily="50" charset="-128"/>
                      </a:rPr>
                      <a:t>00</a:t>
                    </a:r>
                    <a:r>
                      <a:rPr kumimoji="1" lang="ja-JP" altLang="en-US" sz="900" dirty="0">
                        <a:latin typeface="BIZ UDPゴシック" panose="020B0400000000000000" pitchFamily="50" charset="-128"/>
                        <a:ea typeface="BIZ UDPゴシック" panose="020B0400000000000000" pitchFamily="50" charset="-128"/>
                      </a:rPr>
                      <a:t>分～</a:t>
                    </a:r>
                    <a:r>
                      <a:rPr kumimoji="1" lang="en-US" altLang="ja-JP" sz="900" dirty="0">
                        <a:latin typeface="BIZ UDPゴシック" panose="020B0400000000000000" pitchFamily="50" charset="-128"/>
                        <a:ea typeface="BIZ UDPゴシック" panose="020B0400000000000000" pitchFamily="50" charset="-128"/>
                      </a:rPr>
                      <a:t>18</a:t>
                    </a:r>
                    <a:r>
                      <a:rPr kumimoji="1" lang="ja-JP" altLang="en-US" sz="900" dirty="0">
                        <a:latin typeface="BIZ UDPゴシック" panose="020B0400000000000000" pitchFamily="50" charset="-128"/>
                        <a:ea typeface="BIZ UDPゴシック" panose="020B0400000000000000" pitchFamily="50" charset="-128"/>
                      </a:rPr>
                      <a:t>時</a:t>
                    </a:r>
                    <a:r>
                      <a:rPr kumimoji="1" lang="en-US" altLang="ja-JP" sz="900" dirty="0">
                        <a:latin typeface="BIZ UDPゴシック" panose="020B0400000000000000" pitchFamily="50" charset="-128"/>
                        <a:ea typeface="BIZ UDPゴシック" panose="020B0400000000000000" pitchFamily="50" charset="-128"/>
                      </a:rPr>
                      <a:t>30</a:t>
                    </a:r>
                    <a:r>
                      <a:rPr kumimoji="1" lang="ja-JP" altLang="en-US" sz="900" dirty="0">
                        <a:latin typeface="BIZ UDPゴシック" panose="020B0400000000000000" pitchFamily="50" charset="-128"/>
                        <a:ea typeface="BIZ UDPゴシック" panose="020B0400000000000000" pitchFamily="50" charset="-128"/>
                      </a:rPr>
                      <a:t>分</a:t>
                    </a:r>
                    <a:r>
                      <a:rPr kumimoji="1" lang="en-US" altLang="ja-JP" sz="900" dirty="0">
                        <a:latin typeface="BIZ UDPゴシック" panose="020B0400000000000000" pitchFamily="50" charset="-128"/>
                        <a:ea typeface="BIZ UDPゴシック" panose="020B0400000000000000" pitchFamily="50" charset="-128"/>
                      </a:rPr>
                      <a:t>)</a:t>
                    </a:r>
                  </a:p>
                </p:txBody>
              </p:sp>
              <p:sp>
                <p:nvSpPr>
                  <p:cNvPr id="113" name="四角形: 角を丸くする 112">
                    <a:extLst>
                      <a:ext uri="{FF2B5EF4-FFF2-40B4-BE49-F238E27FC236}">
                        <a16:creationId xmlns:a16="http://schemas.microsoft.com/office/drawing/2014/main" id="{E4AF1D3A-184E-4BFC-8CA0-378B1D9817AA}"/>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4" name="テキスト ボックス 113">
                    <a:extLst>
                      <a:ext uri="{FF2B5EF4-FFF2-40B4-BE49-F238E27FC236}">
                        <a16:creationId xmlns:a16="http://schemas.microsoft.com/office/drawing/2014/main" id="{305E42C1-7569-4A93-8BBE-FF07C18ADD1C}"/>
                      </a:ext>
                    </a:extLst>
                  </p:cNvPr>
                  <p:cNvSpPr txBox="1"/>
                  <p:nvPr/>
                </p:nvSpPr>
                <p:spPr>
                  <a:xfrm>
                    <a:off x="1225656" y="1518054"/>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2023</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115" name="四角形: 角を丸くする 114">
                    <a:extLst>
                      <a:ext uri="{FF2B5EF4-FFF2-40B4-BE49-F238E27FC236}">
                        <a16:creationId xmlns:a16="http://schemas.microsoft.com/office/drawing/2014/main" id="{8A045FA8-93ED-4B83-8BD1-61363B23B14C}"/>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6" name="テキスト ボックス 115">
                    <a:extLst>
                      <a:ext uri="{FF2B5EF4-FFF2-40B4-BE49-F238E27FC236}">
                        <a16:creationId xmlns:a16="http://schemas.microsoft.com/office/drawing/2014/main" id="{4C329687-81DD-499E-9166-7407AF60224E}"/>
                      </a:ext>
                    </a:extLst>
                  </p:cNvPr>
                  <p:cNvSpPr txBox="1"/>
                  <p:nvPr/>
                </p:nvSpPr>
                <p:spPr>
                  <a:xfrm>
                    <a:off x="4573287" y="1495347"/>
                    <a:ext cx="2284713" cy="261610"/>
                  </a:xfrm>
                  <a:prstGeom prst="rect">
                    <a:avLst/>
                  </a:prstGeom>
                  <a:noFill/>
                </p:spPr>
                <p:txBody>
                  <a:bodyPr wrap="square" rtlCol="0">
                    <a:spAutoFit/>
                  </a:bodyPr>
                  <a:lstStyle/>
                  <a:p>
                    <a:endParaRPr kumimoji="1" lang="ja-JP" altLang="en-US" sz="1100" dirty="0">
                      <a:latin typeface="BIZ UDPゴシック" panose="020B0400000000000000" pitchFamily="50" charset="-128"/>
                      <a:ea typeface="BIZ UDPゴシック" panose="020B0400000000000000" pitchFamily="50" charset="-128"/>
                    </a:endParaRPr>
                  </a:p>
                </p:txBody>
              </p:sp>
              <p:sp>
                <p:nvSpPr>
                  <p:cNvPr id="117" name="四角形: 角を丸くする 116">
                    <a:extLst>
                      <a:ext uri="{FF2B5EF4-FFF2-40B4-BE49-F238E27FC236}">
                        <a16:creationId xmlns:a16="http://schemas.microsoft.com/office/drawing/2014/main" id="{C85F279F-0163-472A-B39C-032723BA9CE7}"/>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18" name="テキスト ボックス 117">
                    <a:extLst>
                      <a:ext uri="{FF2B5EF4-FFF2-40B4-BE49-F238E27FC236}">
                        <a16:creationId xmlns:a16="http://schemas.microsoft.com/office/drawing/2014/main" id="{ED045BB3-6983-434F-918B-EF840EE9D709}"/>
                      </a:ext>
                    </a:extLst>
                  </p:cNvPr>
                  <p:cNvSpPr txBox="1"/>
                  <p:nvPr/>
                </p:nvSpPr>
                <p:spPr>
                  <a:xfrm>
                    <a:off x="1234091" y="1843659"/>
                    <a:ext cx="2458736" cy="261610"/>
                  </a:xfrm>
                  <a:prstGeom prst="rect">
                    <a:avLst/>
                  </a:prstGeom>
                  <a:noFill/>
                </p:spPr>
                <p:txBody>
                  <a:bodyPr wrap="square" rtlCol="0">
                    <a:spAutoFit/>
                  </a:bodyPr>
                  <a:lstStyle/>
                  <a:p>
                    <a:endParaRPr kumimoji="1" lang="ja-JP" altLang="en-US" sz="1100" dirty="0">
                      <a:latin typeface="BIZ UDPゴシック" panose="020B0400000000000000" pitchFamily="50" charset="-128"/>
                      <a:ea typeface="BIZ UDPゴシック" panose="020B0400000000000000" pitchFamily="50" charset="-128"/>
                    </a:endParaRPr>
                  </a:p>
                </p:txBody>
              </p:sp>
              <p:sp>
                <p:nvSpPr>
                  <p:cNvPr id="119" name="四角形: 角を丸くする 118">
                    <a:extLst>
                      <a:ext uri="{FF2B5EF4-FFF2-40B4-BE49-F238E27FC236}">
                        <a16:creationId xmlns:a16="http://schemas.microsoft.com/office/drawing/2014/main" id="{ACBA66B5-C74C-41AF-A644-BA484BFBEB54}"/>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0" name="テキスト ボックス 119">
                    <a:extLst>
                      <a:ext uri="{FF2B5EF4-FFF2-40B4-BE49-F238E27FC236}">
                        <a16:creationId xmlns:a16="http://schemas.microsoft.com/office/drawing/2014/main" id="{A14410D3-7C6C-4C64-B158-F87C4BF9DFA7}"/>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中学校１年生～中学校３年生</a:t>
                    </a:r>
                  </a:p>
                </p:txBody>
              </p:sp>
              <p:sp>
                <p:nvSpPr>
                  <p:cNvPr id="121" name="四角形: 角を丸くする 120">
                    <a:extLst>
                      <a:ext uri="{FF2B5EF4-FFF2-40B4-BE49-F238E27FC236}">
                        <a16:creationId xmlns:a16="http://schemas.microsoft.com/office/drawing/2014/main" id="{989290FE-D6CE-4571-B0BD-254807DEEBA0}"/>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2" name="テキスト ボックス 121">
                    <a:extLst>
                      <a:ext uri="{FF2B5EF4-FFF2-40B4-BE49-F238E27FC236}">
                        <a16:creationId xmlns:a16="http://schemas.microsoft.com/office/drawing/2014/main" id="{12C30FAF-45E5-47BF-9722-1B4306E6C23C}"/>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9</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16</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分</a:t>
                    </a:r>
                  </a:p>
                </p:txBody>
              </p:sp>
              <p:sp>
                <p:nvSpPr>
                  <p:cNvPr id="123" name="四角形: 角を丸くする 122">
                    <a:extLst>
                      <a:ext uri="{FF2B5EF4-FFF2-40B4-BE49-F238E27FC236}">
                        <a16:creationId xmlns:a16="http://schemas.microsoft.com/office/drawing/2014/main" id="{7658F808-D77B-4818-B426-A8BA84A72E0D}"/>
                      </a:ext>
                    </a:extLst>
                  </p:cNvPr>
                  <p:cNvSpPr/>
                  <p:nvPr/>
                </p:nvSpPr>
                <p:spPr>
                  <a:xfrm>
                    <a:off x="387802" y="276047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24" name="テキスト ボックス 123">
                    <a:extLst>
                      <a:ext uri="{FF2B5EF4-FFF2-40B4-BE49-F238E27FC236}">
                        <a16:creationId xmlns:a16="http://schemas.microsoft.com/office/drawing/2014/main" id="{C9444E87-22D9-44D1-98ED-65D7CBD1E035}"/>
                      </a:ext>
                    </a:extLst>
                  </p:cNvPr>
                  <p:cNvSpPr txBox="1"/>
                  <p:nvPr/>
                </p:nvSpPr>
                <p:spPr>
                  <a:xfrm>
                    <a:off x="1147081" y="2712714"/>
                    <a:ext cx="5508762" cy="769441"/>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上記　社会体験～宿泊体験に任意参加</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（体験により追加費用・抽選による参加者選出の場合あり）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N</a:t>
                    </a:r>
                    <a:r>
                      <a:rPr kumimoji="1" lang="ja-JP" altLang="en-US" sz="1100" dirty="0">
                        <a:latin typeface="BIZ UDPゴシック" panose="020B0400000000000000" pitchFamily="50" charset="-128"/>
                        <a:ea typeface="BIZ UDPゴシック" panose="020B0400000000000000" pitchFamily="50" charset="-128"/>
                      </a:rPr>
                      <a:t>高グループと連携した部活動</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・訪問ではなく保護者会を年２回実施</a:t>
                    </a:r>
                  </a:p>
                </p:txBody>
              </p:sp>
              <p:grpSp>
                <p:nvGrpSpPr>
                  <p:cNvPr id="125" name="グループ化 124">
                    <a:extLst>
                      <a:ext uri="{FF2B5EF4-FFF2-40B4-BE49-F238E27FC236}">
                        <a16:creationId xmlns:a16="http://schemas.microsoft.com/office/drawing/2014/main" id="{C6ED8C52-0841-418E-972B-3F045DA0C6D1}"/>
                      </a:ext>
                    </a:extLst>
                  </p:cNvPr>
                  <p:cNvGrpSpPr/>
                  <p:nvPr/>
                </p:nvGrpSpPr>
                <p:grpSpPr>
                  <a:xfrm>
                    <a:off x="883029" y="835007"/>
                    <a:ext cx="3629664" cy="239644"/>
                    <a:chOff x="883029" y="865610"/>
                    <a:chExt cx="3629664" cy="239644"/>
                  </a:xfrm>
                </p:grpSpPr>
                <p:sp>
                  <p:nvSpPr>
                    <p:cNvPr id="126" name="四角形: 角を丸くする 125">
                      <a:extLst>
                        <a:ext uri="{FF2B5EF4-FFF2-40B4-BE49-F238E27FC236}">
                          <a16:creationId xmlns:a16="http://schemas.microsoft.com/office/drawing/2014/main" id="{86FB2E17-A99F-4728-A17C-F5D1D075376E}"/>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127" name="四角形: 角を丸くする 126">
                      <a:extLst>
                        <a:ext uri="{FF2B5EF4-FFF2-40B4-BE49-F238E27FC236}">
                          <a16:creationId xmlns:a16="http://schemas.microsoft.com/office/drawing/2014/main" id="{E8D5A89F-0816-402F-B8ED-2112430DCDCD}"/>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128" name="四角形: 角を丸くする 127">
                      <a:extLst>
                        <a:ext uri="{FF2B5EF4-FFF2-40B4-BE49-F238E27FC236}">
                          <a16:creationId xmlns:a16="http://schemas.microsoft.com/office/drawing/2014/main" id="{92633375-EB38-417E-8D22-48CF97409684}"/>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sp>
                  <p:nvSpPr>
                    <p:cNvPr id="129" name="四角形: 角を丸くする 128">
                      <a:extLst>
                        <a:ext uri="{FF2B5EF4-FFF2-40B4-BE49-F238E27FC236}">
                          <a16:creationId xmlns:a16="http://schemas.microsoft.com/office/drawing/2014/main" id="{D1B1F6C3-FEE0-4235-95A3-147DB691E14D}"/>
                        </a:ext>
                      </a:extLst>
                    </p:cNvPr>
                    <p:cNvSpPr/>
                    <p:nvPr/>
                  </p:nvSpPr>
                  <p:spPr>
                    <a:xfrm>
                      <a:off x="3632236" y="865610"/>
                      <a:ext cx="880457" cy="234780"/>
                    </a:xfrm>
                    <a:prstGeom prst="roundRect">
                      <a:avLst>
                        <a:gd name="adj" fmla="val 50000"/>
                      </a:avLst>
                    </a:prstGeom>
                    <a:solidFill>
                      <a:srgbClr val="CC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訪問支援</a:t>
                      </a:r>
                      <a:r>
                        <a:rPr kumimoji="1" lang="en-US" altLang="ja-JP" sz="1000" b="1" dirty="0">
                          <a:solidFill>
                            <a:schemeClr val="tx1"/>
                          </a:solidFill>
                          <a:latin typeface="BIZ UDPゴシック" panose="020B0400000000000000" pitchFamily="50" charset="-128"/>
                          <a:ea typeface="BIZ UDPゴシック" panose="020B0400000000000000" pitchFamily="50" charset="-128"/>
                        </a:rPr>
                        <a:t>※</a:t>
                      </a:r>
                      <a:endParaRPr kumimoji="1" lang="ja-JP" altLang="en-US" sz="1000" b="1" dirty="0">
                        <a:solidFill>
                          <a:schemeClr val="tx1"/>
                        </a:solidFill>
                        <a:latin typeface="BIZ UDPゴシック" panose="020B0400000000000000" pitchFamily="50" charset="-128"/>
                        <a:ea typeface="BIZ UDPゴシック" panose="020B0400000000000000" pitchFamily="50" charset="-128"/>
                      </a:endParaRPr>
                    </a:p>
                  </p:txBody>
                </p:sp>
              </p:grpSp>
            </p:grpSp>
            <p:sp>
              <p:nvSpPr>
                <p:cNvPr id="106" name="テキスト ボックス 105">
                  <a:extLst>
                    <a:ext uri="{FF2B5EF4-FFF2-40B4-BE49-F238E27FC236}">
                      <a16:creationId xmlns:a16="http://schemas.microsoft.com/office/drawing/2014/main" id="{50C02EDC-6AA8-4BF7-B34B-1DD00B16A18F}"/>
                    </a:ext>
                  </a:extLst>
                </p:cNvPr>
                <p:cNvSpPr txBox="1"/>
                <p:nvPr/>
              </p:nvSpPr>
              <p:spPr>
                <a:xfrm>
                  <a:off x="238928" y="439713"/>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⑲</a:t>
                  </a:r>
                </a:p>
              </p:txBody>
            </p:sp>
          </p:grpSp>
          <p:pic>
            <p:nvPicPr>
              <p:cNvPr id="5" name="図 4">
                <a:extLst>
                  <a:ext uri="{FF2B5EF4-FFF2-40B4-BE49-F238E27FC236}">
                    <a16:creationId xmlns:a16="http://schemas.microsoft.com/office/drawing/2014/main" id="{AFA77537-6388-4B25-8642-BFDAD67A492B}"/>
                  </a:ext>
                </a:extLst>
              </p:cNvPr>
              <p:cNvPicPr>
                <a:picLocks noChangeAspect="1"/>
              </p:cNvPicPr>
              <p:nvPr/>
            </p:nvPicPr>
            <p:blipFill>
              <a:blip r:embed="rId2"/>
              <a:stretch>
                <a:fillRect/>
              </a:stretch>
            </p:blipFill>
            <p:spPr>
              <a:xfrm>
                <a:off x="5737896" y="225278"/>
                <a:ext cx="628501" cy="628501"/>
              </a:xfrm>
              <a:prstGeom prst="rect">
                <a:avLst/>
              </a:prstGeom>
              <a:ln>
                <a:solidFill>
                  <a:schemeClr val="tx1"/>
                </a:solidFill>
              </a:ln>
            </p:spPr>
          </p:pic>
        </p:grpSp>
        <p:sp>
          <p:nvSpPr>
            <p:cNvPr id="66" name="テキスト ボックス 65">
              <a:extLst>
                <a:ext uri="{FF2B5EF4-FFF2-40B4-BE49-F238E27FC236}">
                  <a16:creationId xmlns:a16="http://schemas.microsoft.com/office/drawing/2014/main" id="{13410B4C-03A5-45CE-8929-6961E141AA4B}"/>
                </a:ext>
              </a:extLst>
            </p:cNvPr>
            <p:cNvSpPr txBox="1"/>
            <p:nvPr/>
          </p:nvSpPr>
          <p:spPr>
            <a:xfrm>
              <a:off x="4483025" y="1184411"/>
              <a:ext cx="3579540" cy="430887"/>
            </a:xfrm>
            <a:prstGeom prst="rect">
              <a:avLst/>
            </a:prstGeom>
            <a:noFill/>
          </p:spPr>
          <p:txBody>
            <a:bodyPr wrap="square">
              <a:spAutoFit/>
            </a:bodyPr>
            <a:lstStyle/>
            <a:p>
              <a:r>
                <a:rPr lang="en-US" altLang="ja-JP" sz="1050" dirty="0">
                  <a:latin typeface="BIZ UDPゴシック" panose="020B0400000000000000" pitchFamily="50" charset="-128"/>
                  <a:ea typeface="BIZ UDPゴシック" panose="020B0400000000000000" pitchFamily="50" charset="-128"/>
                </a:rPr>
                <a:t>N</a:t>
              </a:r>
              <a:r>
                <a:rPr lang="ja-JP" altLang="en-US" sz="1050" dirty="0">
                  <a:latin typeface="BIZ UDPゴシック" panose="020B0400000000000000" pitchFamily="50" charset="-128"/>
                  <a:ea typeface="BIZ UDPゴシック" panose="020B0400000000000000" pitchFamily="50" charset="-128"/>
                </a:rPr>
                <a:t>中等部名誉スクールプレジデント</a:t>
              </a:r>
            </a:p>
            <a:p>
              <a:r>
                <a:rPr lang="ja-JP" altLang="en-US" sz="1050" dirty="0">
                  <a:latin typeface="BIZ UDPゴシック" panose="020B0400000000000000" pitchFamily="50" charset="-128"/>
                  <a:ea typeface="BIZ UDPゴシック" panose="020B0400000000000000" pitchFamily="50" charset="-128"/>
                </a:rPr>
                <a:t>奥平 博一</a:t>
              </a:r>
            </a:p>
          </p:txBody>
        </p:sp>
        <p:sp>
          <p:nvSpPr>
            <p:cNvPr id="67" name="テキスト ボックス 66">
              <a:extLst>
                <a:ext uri="{FF2B5EF4-FFF2-40B4-BE49-F238E27FC236}">
                  <a16:creationId xmlns:a16="http://schemas.microsoft.com/office/drawing/2014/main" id="{83720F30-786B-4C75-B140-4E0E174325C2}"/>
                </a:ext>
              </a:extLst>
            </p:cNvPr>
            <p:cNvSpPr txBox="1"/>
            <p:nvPr/>
          </p:nvSpPr>
          <p:spPr>
            <a:xfrm>
              <a:off x="1033854" y="1500364"/>
              <a:ext cx="4092496" cy="707886"/>
            </a:xfrm>
            <a:prstGeom prst="rect">
              <a:avLst/>
            </a:prstGeom>
            <a:noFill/>
          </p:spPr>
          <p:txBody>
            <a:bodyPr wrap="square">
              <a:spAutoFit/>
            </a:bodyPr>
            <a:lstStyle/>
            <a:p>
              <a:r>
                <a:rPr lang="ja-JP" altLang="en-US" sz="1000" dirty="0">
                  <a:latin typeface="BIZ UDPゴシック" panose="020B0400000000000000" pitchFamily="50" charset="-128"/>
                  <a:ea typeface="BIZ UDPゴシック" panose="020B0400000000000000" pitchFamily="50" charset="-128"/>
                </a:rPr>
                <a:t>＜週</a:t>
              </a:r>
              <a:r>
                <a:rPr lang="en-US" altLang="ja-JP" sz="1000" dirty="0">
                  <a:latin typeface="BIZ UDPゴシック" panose="020B0400000000000000" pitchFamily="50" charset="-128"/>
                  <a:ea typeface="BIZ UDPゴシック" panose="020B0400000000000000" pitchFamily="50" charset="-128"/>
                </a:rPr>
                <a:t>5</a:t>
              </a:r>
              <a:r>
                <a:rPr lang="ja-JP" altLang="en-US" sz="1000" dirty="0">
                  <a:latin typeface="BIZ UDPゴシック" panose="020B0400000000000000" pitchFamily="50" charset="-128"/>
                  <a:ea typeface="BIZ UDPゴシック" panose="020B0400000000000000" pitchFamily="50" charset="-128"/>
                </a:rPr>
                <a:t>日＞</a:t>
              </a:r>
              <a:r>
                <a:rPr lang="ja-JP" altLang="en-US" sz="900" dirty="0">
                  <a:latin typeface="BIZ UDPゴシック" panose="020B0400000000000000" pitchFamily="50" charset="-128"/>
                  <a:ea typeface="BIZ UDPゴシック" panose="020B0400000000000000" pitchFamily="50" charset="-128"/>
                </a:rPr>
                <a:t>他、週</a:t>
              </a:r>
              <a:r>
                <a:rPr lang="en-US" altLang="ja-JP" sz="900" dirty="0">
                  <a:latin typeface="BIZ UDPゴシック" panose="020B0400000000000000" pitchFamily="50" charset="-128"/>
                  <a:ea typeface="BIZ UDPゴシック" panose="020B0400000000000000" pitchFamily="50" charset="-128"/>
                </a:rPr>
                <a:t>3</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1</a:t>
              </a:r>
              <a:r>
                <a:rPr lang="ja-JP" altLang="en-US" sz="900" dirty="0">
                  <a:latin typeface="BIZ UDPゴシック" panose="020B0400000000000000" pitchFamily="50" charset="-128"/>
                  <a:ea typeface="BIZ UDPゴシック" panose="020B0400000000000000" pitchFamily="50" charset="-128"/>
                </a:rPr>
                <a:t>日があり、月額は異なる。</a:t>
              </a:r>
            </a:p>
            <a:p>
              <a:r>
                <a:rPr lang="ja-JP" altLang="en-US" sz="1000" dirty="0">
                  <a:latin typeface="BIZ UDPゴシック" panose="020B0400000000000000" pitchFamily="50" charset="-128"/>
                  <a:ea typeface="BIZ UDPゴシック" panose="020B0400000000000000" pitchFamily="50" charset="-128"/>
                </a:rPr>
                <a:t>　入学金：</a:t>
              </a:r>
              <a:r>
                <a:rPr lang="en-US" altLang="ja-JP" sz="1000" dirty="0">
                  <a:latin typeface="BIZ UDPゴシック" panose="020B0400000000000000" pitchFamily="50" charset="-128"/>
                  <a:ea typeface="BIZ UDPゴシック" panose="020B0400000000000000" pitchFamily="50" charset="-128"/>
                </a:rPr>
                <a:t>110,000</a:t>
              </a:r>
              <a:r>
                <a:rPr lang="ja-JP" altLang="en-US" sz="1000" dirty="0">
                  <a:latin typeface="BIZ UDPゴシック" panose="020B0400000000000000" pitchFamily="50" charset="-128"/>
                  <a:ea typeface="BIZ UDPゴシック" panose="020B0400000000000000" pitchFamily="50" charset="-128"/>
                </a:rPr>
                <a:t>円　</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月額：</a:t>
              </a:r>
              <a:r>
                <a:rPr lang="en-US" altLang="ja-JP" sz="1000" dirty="0">
                  <a:latin typeface="BIZ UDPゴシック" panose="020B0400000000000000" pitchFamily="50" charset="-128"/>
                  <a:ea typeface="BIZ UDPゴシック" panose="020B0400000000000000" pitchFamily="50" charset="-128"/>
                </a:rPr>
                <a:t>73,700</a:t>
              </a:r>
              <a:r>
                <a:rPr lang="ja-JP" altLang="en-US" sz="1000" dirty="0">
                  <a:latin typeface="BIZ UDPゴシック" panose="020B0400000000000000" pitchFamily="50" charset="-128"/>
                  <a:ea typeface="BIZ UDPゴシック" panose="020B0400000000000000" pitchFamily="50" charset="-128"/>
                </a:rPr>
                <a:t>円　</a:t>
              </a:r>
              <a:endParaRPr lang="en-US" altLang="ja-JP" sz="1000" dirty="0">
                <a:latin typeface="BIZ UDPゴシック" panose="020B0400000000000000" pitchFamily="50" charset="-128"/>
                <a:ea typeface="BIZ UDPゴシック" panose="020B0400000000000000" pitchFamily="50" charset="-128"/>
              </a:endParaRPr>
            </a:p>
            <a:p>
              <a:r>
                <a:rPr lang="ja-JP" altLang="en-US" sz="1000" dirty="0">
                  <a:latin typeface="BIZ UDPゴシック" panose="020B0400000000000000" pitchFamily="50" charset="-128"/>
                  <a:ea typeface="BIZ UDPゴシック" panose="020B0400000000000000" pitchFamily="50" charset="-128"/>
                </a:rPr>
                <a:t>　教材・設備費（</a:t>
              </a:r>
              <a:r>
                <a:rPr lang="en-US" altLang="ja-JP" sz="1000" dirty="0">
                  <a:latin typeface="BIZ UDPゴシック" panose="020B0400000000000000" pitchFamily="50" charset="-128"/>
                  <a:ea typeface="BIZ UDPゴシック" panose="020B0400000000000000" pitchFamily="50" charset="-128"/>
                </a:rPr>
                <a:t>1</a:t>
              </a:r>
              <a:r>
                <a:rPr lang="ja-JP" altLang="en-US" sz="1000" dirty="0">
                  <a:latin typeface="BIZ UDPゴシック" panose="020B0400000000000000" pitchFamily="50" charset="-128"/>
                  <a:ea typeface="BIZ UDPゴシック" panose="020B0400000000000000" pitchFamily="50" charset="-128"/>
                </a:rPr>
                <a:t>期）：</a:t>
              </a:r>
              <a:r>
                <a:rPr lang="en-US" altLang="ja-JP" sz="1000" dirty="0">
                  <a:latin typeface="BIZ UDPゴシック" panose="020B0400000000000000" pitchFamily="50" charset="-128"/>
                  <a:ea typeface="BIZ UDPゴシック" panose="020B0400000000000000" pitchFamily="50" charset="-128"/>
                </a:rPr>
                <a:t>11,000</a:t>
              </a:r>
              <a:r>
                <a:rPr lang="ja-JP" altLang="en-US" sz="1000" dirty="0">
                  <a:latin typeface="BIZ UDPゴシック" panose="020B0400000000000000" pitchFamily="50" charset="-128"/>
                  <a:ea typeface="BIZ UDPゴシック" panose="020B0400000000000000" pitchFamily="50" charset="-128"/>
                </a:rPr>
                <a:t>円</a:t>
              </a:r>
              <a:endParaRPr lang="ja-JP" altLang="en-US" sz="900" dirty="0">
                <a:latin typeface="BIZ UDPゴシック" panose="020B0400000000000000" pitchFamily="50" charset="-128"/>
                <a:ea typeface="BIZ UDPゴシック" panose="020B0400000000000000" pitchFamily="50" charset="-128"/>
              </a:endParaRPr>
            </a:p>
          </p:txBody>
        </p:sp>
      </p:grpSp>
      <p:pic>
        <p:nvPicPr>
          <p:cNvPr id="6" name="図 5">
            <a:extLst>
              <a:ext uri="{FF2B5EF4-FFF2-40B4-BE49-F238E27FC236}">
                <a16:creationId xmlns:a16="http://schemas.microsoft.com/office/drawing/2014/main" id="{4071F5FF-90F1-475F-880B-F5E9CA45B39F}"/>
              </a:ext>
            </a:extLst>
          </p:cNvPr>
          <p:cNvPicPr>
            <a:picLocks noChangeAspect="1"/>
          </p:cNvPicPr>
          <p:nvPr/>
        </p:nvPicPr>
        <p:blipFill>
          <a:blip r:embed="rId3"/>
          <a:stretch>
            <a:fillRect/>
          </a:stretch>
        </p:blipFill>
        <p:spPr>
          <a:xfrm>
            <a:off x="5737896" y="3422638"/>
            <a:ext cx="663390" cy="677115"/>
          </a:xfrm>
          <a:prstGeom prst="rect">
            <a:avLst/>
          </a:prstGeom>
          <a:ln>
            <a:solidFill>
              <a:schemeClr val="tx1"/>
            </a:solidFill>
          </a:ln>
        </p:spPr>
      </p:pic>
      <p:grpSp>
        <p:nvGrpSpPr>
          <p:cNvPr id="68" name="グループ化 67">
            <a:extLst>
              <a:ext uri="{FF2B5EF4-FFF2-40B4-BE49-F238E27FC236}">
                <a16:creationId xmlns:a16="http://schemas.microsoft.com/office/drawing/2014/main" id="{76B044E0-93B8-46A0-A13C-75486E278B04}"/>
              </a:ext>
            </a:extLst>
          </p:cNvPr>
          <p:cNvGrpSpPr/>
          <p:nvPr/>
        </p:nvGrpSpPr>
        <p:grpSpPr>
          <a:xfrm>
            <a:off x="75093" y="6574234"/>
            <a:ext cx="6800410" cy="3132000"/>
            <a:chOff x="238928" y="410079"/>
            <a:chExt cx="6621867" cy="3132000"/>
          </a:xfrm>
        </p:grpSpPr>
        <p:grpSp>
          <p:nvGrpSpPr>
            <p:cNvPr id="69" name="グループ化 68">
              <a:extLst>
                <a:ext uri="{FF2B5EF4-FFF2-40B4-BE49-F238E27FC236}">
                  <a16:creationId xmlns:a16="http://schemas.microsoft.com/office/drawing/2014/main" id="{B6996AB5-DAB0-4B9C-81A8-675DE459C924}"/>
                </a:ext>
              </a:extLst>
            </p:cNvPr>
            <p:cNvGrpSpPr/>
            <p:nvPr/>
          </p:nvGrpSpPr>
          <p:grpSpPr>
            <a:xfrm>
              <a:off x="247450" y="410079"/>
              <a:ext cx="6613345" cy="3132000"/>
              <a:chOff x="247450" y="410079"/>
              <a:chExt cx="6613345" cy="3132000"/>
            </a:xfrm>
          </p:grpSpPr>
          <p:grpSp>
            <p:nvGrpSpPr>
              <p:cNvPr id="71" name="グループ化 70">
                <a:extLst>
                  <a:ext uri="{FF2B5EF4-FFF2-40B4-BE49-F238E27FC236}">
                    <a16:creationId xmlns:a16="http://schemas.microsoft.com/office/drawing/2014/main" id="{0D1723EF-8662-490E-8BAC-48EC8D5685C9}"/>
                  </a:ext>
                </a:extLst>
              </p:cNvPr>
              <p:cNvGrpSpPr/>
              <p:nvPr/>
            </p:nvGrpSpPr>
            <p:grpSpPr>
              <a:xfrm>
                <a:off x="247450" y="410079"/>
                <a:ext cx="6515951" cy="3132000"/>
                <a:chOff x="282864" y="2470975"/>
                <a:chExt cx="6109222" cy="2952978"/>
              </a:xfrm>
            </p:grpSpPr>
            <p:sp>
              <p:nvSpPr>
                <p:cNvPr id="95" name="四角形: 角を丸くする 94">
                  <a:extLst>
                    <a:ext uri="{FF2B5EF4-FFF2-40B4-BE49-F238E27FC236}">
                      <a16:creationId xmlns:a16="http://schemas.microsoft.com/office/drawing/2014/main" id="{B8027489-6274-4231-830B-5DA13FB90341}"/>
                    </a:ext>
                  </a:extLst>
                </p:cNvPr>
                <p:cNvSpPr/>
                <p:nvPr/>
              </p:nvSpPr>
              <p:spPr>
                <a:xfrm>
                  <a:off x="282864" y="2470975"/>
                  <a:ext cx="6109222" cy="2952978"/>
                </a:xfrm>
                <a:prstGeom prst="roundRect">
                  <a:avLst>
                    <a:gd name="adj" fmla="val 4259"/>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フリーフォーム: 図形 95">
                  <a:extLst>
                    <a:ext uri="{FF2B5EF4-FFF2-40B4-BE49-F238E27FC236}">
                      <a16:creationId xmlns:a16="http://schemas.microsoft.com/office/drawing/2014/main" id="{82A65E14-517A-4D9D-8039-2983889774E9}"/>
                    </a:ext>
                  </a:extLst>
                </p:cNvPr>
                <p:cNvSpPr/>
                <p:nvPr/>
              </p:nvSpPr>
              <p:spPr>
                <a:xfrm rot="5400000">
                  <a:off x="246979" y="2512699"/>
                  <a:ext cx="637283" cy="56551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72" name="テキスト ボックス 71">
                <a:extLst>
                  <a:ext uri="{FF2B5EF4-FFF2-40B4-BE49-F238E27FC236}">
                    <a16:creationId xmlns:a16="http://schemas.microsoft.com/office/drawing/2014/main" id="{71BF926F-7D7F-40AC-91CD-D7202BE1F210}"/>
                  </a:ext>
                </a:extLst>
              </p:cNvPr>
              <p:cNvSpPr txBox="1"/>
              <p:nvPr/>
            </p:nvSpPr>
            <p:spPr>
              <a:xfrm>
                <a:off x="883029" y="425374"/>
                <a:ext cx="3690257"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全日制　類学舎</a:t>
                </a:r>
              </a:p>
            </p:txBody>
          </p:sp>
          <p:sp>
            <p:nvSpPr>
              <p:cNvPr id="73" name="四角形: 角を丸くする 72">
                <a:extLst>
                  <a:ext uri="{FF2B5EF4-FFF2-40B4-BE49-F238E27FC236}">
                    <a16:creationId xmlns:a16="http://schemas.microsoft.com/office/drawing/2014/main" id="{73D4BB29-0992-4749-8447-18B2C55EE5D5}"/>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74" name="テキスト ボックス 73">
                <a:extLst>
                  <a:ext uri="{FF2B5EF4-FFF2-40B4-BE49-F238E27FC236}">
                    <a16:creationId xmlns:a16="http://schemas.microsoft.com/office/drawing/2014/main" id="{C59CF3EF-48C5-4770-8C54-ADC85E837A06}"/>
                  </a:ext>
                </a:extLst>
              </p:cNvPr>
              <p:cNvSpPr txBox="1"/>
              <p:nvPr/>
            </p:nvSpPr>
            <p:spPr>
              <a:xfrm>
                <a:off x="1209546" y="115718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大阪市淀川区西中島４丁目３</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２　</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類ビル</a:t>
                </a:r>
              </a:p>
            </p:txBody>
          </p:sp>
          <p:sp>
            <p:nvSpPr>
              <p:cNvPr id="75" name="四角形: 角を丸くする 74">
                <a:extLst>
                  <a:ext uri="{FF2B5EF4-FFF2-40B4-BE49-F238E27FC236}">
                    <a16:creationId xmlns:a16="http://schemas.microsoft.com/office/drawing/2014/main" id="{A6ABBE69-44EA-4B07-9E8E-E9E5476118DE}"/>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76" name="テキスト ボックス 75">
                <a:extLst>
                  <a:ext uri="{FF2B5EF4-FFF2-40B4-BE49-F238E27FC236}">
                    <a16:creationId xmlns:a16="http://schemas.microsoft.com/office/drawing/2014/main" id="{2AA74AA1-F86E-452B-B6DF-2697472B7BD9}"/>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06-6305-0468</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77" name="四角形: 角を丸くする 76">
                <a:extLst>
                  <a:ext uri="{FF2B5EF4-FFF2-40B4-BE49-F238E27FC236}">
                    <a16:creationId xmlns:a16="http://schemas.microsoft.com/office/drawing/2014/main" id="{46DE4559-1BEC-4449-8A4A-F69FCC66621C}"/>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78" name="テキスト ボックス 77">
                <a:extLst>
                  <a:ext uri="{FF2B5EF4-FFF2-40B4-BE49-F238E27FC236}">
                    <a16:creationId xmlns:a16="http://schemas.microsoft.com/office/drawing/2014/main" id="{33B19CAB-8447-46AE-BC05-9877124C3525}"/>
                  </a:ext>
                </a:extLst>
              </p:cNvPr>
              <p:cNvSpPr txBox="1"/>
              <p:nvPr/>
            </p:nvSpPr>
            <p:spPr>
              <a:xfrm>
                <a:off x="1225656" y="1518054"/>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２０１</a:t>
                </a:r>
                <a:r>
                  <a:rPr kumimoji="1" lang="en-US" altLang="ja-JP" sz="1100" dirty="0">
                    <a:latin typeface="BIZ UDPゴシック" panose="020B0400000000000000" pitchFamily="50" charset="-128"/>
                    <a:ea typeface="BIZ UDPゴシック" panose="020B0400000000000000" pitchFamily="50" charset="-128"/>
                  </a:rPr>
                  <a:t>9</a:t>
                </a:r>
                <a:r>
                  <a:rPr kumimoji="1" lang="ja-JP" altLang="en-US" sz="1100" dirty="0">
                    <a:latin typeface="BIZ UDPゴシック" panose="020B0400000000000000" pitchFamily="50" charset="-128"/>
                    <a:ea typeface="BIZ UDPゴシック" panose="020B0400000000000000" pitchFamily="50" charset="-128"/>
                  </a:rPr>
                  <a:t>年</a:t>
                </a:r>
                <a:r>
                  <a:rPr kumimoji="1" lang="en-US" altLang="ja-JP" sz="1100" dirty="0">
                    <a:latin typeface="BIZ UDPゴシック" panose="020B0400000000000000" pitchFamily="50" charset="-128"/>
                    <a:ea typeface="BIZ UDPゴシック" panose="020B0400000000000000" pitchFamily="50" charset="-128"/>
                  </a:rPr>
                  <a:t>8</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79" name="四角形: 角を丸くする 78">
                <a:extLst>
                  <a:ext uri="{FF2B5EF4-FFF2-40B4-BE49-F238E27FC236}">
                    <a16:creationId xmlns:a16="http://schemas.microsoft.com/office/drawing/2014/main" id="{21CB89F9-F5E6-4BC0-BF4B-AFB6A0DEFAC3}"/>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80" name="テキスト ボックス 79">
                <a:extLst>
                  <a:ext uri="{FF2B5EF4-FFF2-40B4-BE49-F238E27FC236}">
                    <a16:creationId xmlns:a16="http://schemas.microsoft.com/office/drawing/2014/main" id="{E7CE89F9-D200-4B51-82B9-C1C63C15AC15}"/>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馬場　則光</a:t>
                </a:r>
              </a:p>
            </p:txBody>
          </p:sp>
          <p:sp>
            <p:nvSpPr>
              <p:cNvPr id="81" name="四角形: 角を丸くする 80">
                <a:extLst>
                  <a:ext uri="{FF2B5EF4-FFF2-40B4-BE49-F238E27FC236}">
                    <a16:creationId xmlns:a16="http://schemas.microsoft.com/office/drawing/2014/main" id="{D2067806-B37B-41CA-AFD1-D98A624D8A73}"/>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82" name="テキスト ボックス 81">
                <a:extLst>
                  <a:ext uri="{FF2B5EF4-FFF2-40B4-BE49-F238E27FC236}">
                    <a16:creationId xmlns:a16="http://schemas.microsoft.com/office/drawing/2014/main" id="{C9888C00-1CCB-4E67-85C2-9131A71B259E}"/>
                  </a:ext>
                </a:extLst>
              </p:cNvPr>
              <p:cNvSpPr txBox="1"/>
              <p:nvPr/>
            </p:nvSpPr>
            <p:spPr>
              <a:xfrm>
                <a:off x="1234091" y="1843659"/>
                <a:ext cx="2458736"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入学金：</a:t>
                </a:r>
                <a:r>
                  <a:rPr kumimoji="1" lang="en-US" altLang="ja-JP" sz="1100" dirty="0">
                    <a:latin typeface="BIZ UDPゴシック" panose="020B0400000000000000" pitchFamily="50" charset="-128"/>
                    <a:ea typeface="BIZ UDPゴシック" panose="020B0400000000000000" pitchFamily="50" charset="-128"/>
                  </a:rPr>
                  <a:t>100,000</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授業料：</a:t>
                </a:r>
                <a:r>
                  <a:rPr kumimoji="1" lang="en-US" altLang="ja-JP" sz="1100" dirty="0">
                    <a:latin typeface="BIZ UDPゴシック" panose="020B0400000000000000" pitchFamily="50" charset="-128"/>
                    <a:ea typeface="BIZ UDPゴシック" panose="020B0400000000000000" pitchFamily="50" charset="-128"/>
                  </a:rPr>
                  <a:t>40,000</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83" name="四角形: 角を丸くする 82">
                <a:extLst>
                  <a:ext uri="{FF2B5EF4-FFF2-40B4-BE49-F238E27FC236}">
                    <a16:creationId xmlns:a16="http://schemas.microsoft.com/office/drawing/2014/main" id="{A3CF40BF-CDBD-4773-8BC4-B84C927A475C}"/>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84" name="テキスト ボックス 83">
                <a:extLst>
                  <a:ext uri="{FF2B5EF4-FFF2-40B4-BE49-F238E27FC236}">
                    <a16:creationId xmlns:a16="http://schemas.microsoft.com/office/drawing/2014/main" id="{EFFFB6CA-0CAC-473C-BD81-F5095AF27860}"/>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小学校１年生～高校３年生</a:t>
                </a:r>
              </a:p>
            </p:txBody>
          </p:sp>
          <p:sp>
            <p:nvSpPr>
              <p:cNvPr id="85" name="四角形: 角を丸くする 84">
                <a:extLst>
                  <a:ext uri="{FF2B5EF4-FFF2-40B4-BE49-F238E27FC236}">
                    <a16:creationId xmlns:a16="http://schemas.microsoft.com/office/drawing/2014/main" id="{BA40CC68-A3E7-4399-B925-955181C5AD17}"/>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86" name="テキスト ボックス 85">
                <a:extLst>
                  <a:ext uri="{FF2B5EF4-FFF2-40B4-BE49-F238E27FC236}">
                    <a16:creationId xmlns:a16="http://schemas.microsoft.com/office/drawing/2014/main" id="{86E5312F-2B0C-41C4-AE06-A09F6F5A729C}"/>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9</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18</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endParaRPr kumimoji="1" lang="en-US" altLang="ja-JP" sz="1100" dirty="0">
                  <a:latin typeface="BIZ UDPゴシック" panose="020B0400000000000000" pitchFamily="50" charset="-128"/>
                  <a:ea typeface="BIZ UDPゴシック" panose="020B0400000000000000" pitchFamily="50" charset="-128"/>
                </a:endParaRPr>
              </a:p>
            </p:txBody>
          </p:sp>
          <p:sp>
            <p:nvSpPr>
              <p:cNvPr id="87" name="四角形: 角を丸くする 86">
                <a:extLst>
                  <a:ext uri="{FF2B5EF4-FFF2-40B4-BE49-F238E27FC236}">
                    <a16:creationId xmlns:a16="http://schemas.microsoft.com/office/drawing/2014/main" id="{1449D7D2-39A2-42B0-AB86-5E6CA7E44E6A}"/>
                  </a:ext>
                </a:extLst>
              </p:cNvPr>
              <p:cNvSpPr/>
              <p:nvPr/>
            </p:nvSpPr>
            <p:spPr>
              <a:xfrm>
                <a:off x="387802" y="293889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88" name="テキスト ボックス 87">
                <a:extLst>
                  <a:ext uri="{FF2B5EF4-FFF2-40B4-BE49-F238E27FC236}">
                    <a16:creationId xmlns:a16="http://schemas.microsoft.com/office/drawing/2014/main" id="{FB88E8C8-D01F-4346-A893-E618A25DF50F}"/>
                  </a:ext>
                </a:extLst>
              </p:cNvPr>
              <p:cNvSpPr txBox="1"/>
              <p:nvPr/>
            </p:nvSpPr>
            <p:spPr>
              <a:xfrm>
                <a:off x="1147081" y="2914009"/>
                <a:ext cx="5034154"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・企業インターン研修（約１ヶ月）</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・農業研修カリキュラム（＠奈良県宇陀市　４泊５日）</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・保護者会（２ヶ月に１回）</a:t>
                </a:r>
              </a:p>
            </p:txBody>
          </p:sp>
          <p:grpSp>
            <p:nvGrpSpPr>
              <p:cNvPr id="89" name="グループ化 88">
                <a:extLst>
                  <a:ext uri="{FF2B5EF4-FFF2-40B4-BE49-F238E27FC236}">
                    <a16:creationId xmlns:a16="http://schemas.microsoft.com/office/drawing/2014/main" id="{3C54EFD2-3FE7-4779-85C4-CB0F3652F113}"/>
                  </a:ext>
                </a:extLst>
              </p:cNvPr>
              <p:cNvGrpSpPr/>
              <p:nvPr/>
            </p:nvGrpSpPr>
            <p:grpSpPr>
              <a:xfrm>
                <a:off x="883029" y="835007"/>
                <a:ext cx="3629664" cy="239644"/>
                <a:chOff x="883029" y="865610"/>
                <a:chExt cx="3629664" cy="239644"/>
              </a:xfrm>
            </p:grpSpPr>
            <p:sp>
              <p:nvSpPr>
                <p:cNvPr id="90" name="四角形: 角を丸くする 89">
                  <a:extLst>
                    <a:ext uri="{FF2B5EF4-FFF2-40B4-BE49-F238E27FC236}">
                      <a16:creationId xmlns:a16="http://schemas.microsoft.com/office/drawing/2014/main" id="{C4BCC175-975D-4ABA-8276-E7F01BAEB949}"/>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91" name="四角形: 角を丸くする 90">
                  <a:extLst>
                    <a:ext uri="{FF2B5EF4-FFF2-40B4-BE49-F238E27FC236}">
                      <a16:creationId xmlns:a16="http://schemas.microsoft.com/office/drawing/2014/main" id="{A40635B6-8282-4FE5-9FE9-A761FEE0599E}"/>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92" name="四角形: 角を丸くする 91">
                  <a:extLst>
                    <a:ext uri="{FF2B5EF4-FFF2-40B4-BE49-F238E27FC236}">
                      <a16:creationId xmlns:a16="http://schemas.microsoft.com/office/drawing/2014/main" id="{AA8B8A02-4F70-48CD-9D5E-5A9D557D9760}"/>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94" name="四角形: 角を丸くする 93">
                  <a:extLst>
                    <a:ext uri="{FF2B5EF4-FFF2-40B4-BE49-F238E27FC236}">
                      <a16:creationId xmlns:a16="http://schemas.microsoft.com/office/drawing/2014/main" id="{2AE36B05-CD26-4F98-9D85-3B36419D5304}"/>
                    </a:ext>
                  </a:extLst>
                </p:cNvPr>
                <p:cNvSpPr/>
                <p:nvPr/>
              </p:nvSpPr>
              <p:spPr>
                <a:xfrm>
                  <a:off x="3632236" y="865610"/>
                  <a:ext cx="880457" cy="234780"/>
                </a:xfrm>
                <a:prstGeom prst="roundRect">
                  <a:avLst>
                    <a:gd name="adj" fmla="val 5000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bg1"/>
                      </a:solidFill>
                      <a:latin typeface="BIZ UDPゴシック" panose="020B0400000000000000" pitchFamily="50" charset="-128"/>
                      <a:ea typeface="BIZ UDPゴシック" panose="020B0400000000000000" pitchFamily="50" charset="-128"/>
                    </a:rPr>
                    <a:t>訪問支援</a:t>
                  </a:r>
                </a:p>
              </p:txBody>
            </p:sp>
          </p:grpSp>
        </p:grpSp>
        <p:sp>
          <p:nvSpPr>
            <p:cNvPr id="70" name="テキスト ボックス 69">
              <a:extLst>
                <a:ext uri="{FF2B5EF4-FFF2-40B4-BE49-F238E27FC236}">
                  <a16:creationId xmlns:a16="http://schemas.microsoft.com/office/drawing/2014/main" id="{54A96F53-EF92-4050-A160-D63DE550183A}"/>
                </a:ext>
              </a:extLst>
            </p:cNvPr>
            <p:cNvSpPr txBox="1"/>
            <p:nvPr/>
          </p:nvSpPr>
          <p:spPr>
            <a:xfrm>
              <a:off x="238928" y="439713"/>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㉑</a:t>
              </a:r>
              <a:endParaRPr kumimoji="1" lang="en-US" altLang="ja-JP" b="1" dirty="0">
                <a:ln w="3175">
                  <a:noFill/>
                </a:ln>
                <a:solidFill>
                  <a:sysClr val="windowText" lastClr="000000"/>
                </a:solidFill>
              </a:endParaRPr>
            </a:p>
          </p:txBody>
        </p:sp>
      </p:grpSp>
      <p:pic>
        <p:nvPicPr>
          <p:cNvPr id="7" name="図 6">
            <a:extLst>
              <a:ext uri="{FF2B5EF4-FFF2-40B4-BE49-F238E27FC236}">
                <a16:creationId xmlns:a16="http://schemas.microsoft.com/office/drawing/2014/main" id="{61D9C3C6-54E3-4863-9BA2-6A7BDE73BA4D}"/>
              </a:ext>
            </a:extLst>
          </p:cNvPr>
          <p:cNvPicPr>
            <a:picLocks noChangeAspect="1"/>
          </p:cNvPicPr>
          <p:nvPr/>
        </p:nvPicPr>
        <p:blipFill>
          <a:blip r:embed="rId4"/>
          <a:stretch>
            <a:fillRect/>
          </a:stretch>
        </p:blipFill>
        <p:spPr>
          <a:xfrm>
            <a:off x="5714982" y="6653383"/>
            <a:ext cx="686304" cy="686304"/>
          </a:xfrm>
          <a:prstGeom prst="rect">
            <a:avLst/>
          </a:prstGeom>
          <a:ln>
            <a:solidFill>
              <a:schemeClr val="tx1"/>
            </a:solidFill>
          </a:ln>
        </p:spPr>
      </p:pic>
    </p:spTree>
    <p:extLst>
      <p:ext uri="{BB962C8B-B14F-4D97-AF65-F5344CB8AC3E}">
        <p14:creationId xmlns:p14="http://schemas.microsoft.com/office/powerpoint/2010/main" val="268908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26674962-BCC9-42BA-9B7D-8561CF34CB8D}"/>
              </a:ext>
            </a:extLst>
          </p:cNvPr>
          <p:cNvGrpSpPr/>
          <p:nvPr/>
        </p:nvGrpSpPr>
        <p:grpSpPr>
          <a:xfrm>
            <a:off x="74428" y="127185"/>
            <a:ext cx="6780775" cy="3132000"/>
            <a:chOff x="74428" y="127185"/>
            <a:chExt cx="6780775" cy="3132000"/>
          </a:xfrm>
        </p:grpSpPr>
        <p:grpSp>
          <p:nvGrpSpPr>
            <p:cNvPr id="71" name="グループ化 70">
              <a:extLst>
                <a:ext uri="{FF2B5EF4-FFF2-40B4-BE49-F238E27FC236}">
                  <a16:creationId xmlns:a16="http://schemas.microsoft.com/office/drawing/2014/main" id="{93D30FF5-BD28-4B01-AC39-1FBCA15204C3}"/>
                </a:ext>
              </a:extLst>
            </p:cNvPr>
            <p:cNvGrpSpPr/>
            <p:nvPr/>
          </p:nvGrpSpPr>
          <p:grpSpPr>
            <a:xfrm>
              <a:off x="74428" y="127185"/>
              <a:ext cx="6780775" cy="3132000"/>
              <a:chOff x="300789" y="401050"/>
              <a:chExt cx="6560006" cy="3132000"/>
            </a:xfrm>
          </p:grpSpPr>
          <p:grpSp>
            <p:nvGrpSpPr>
              <p:cNvPr id="41" name="グループ化 40">
                <a:extLst>
                  <a:ext uri="{FF2B5EF4-FFF2-40B4-BE49-F238E27FC236}">
                    <a16:creationId xmlns:a16="http://schemas.microsoft.com/office/drawing/2014/main" id="{D0447D49-A98D-4753-BE7A-240BBB039B49}"/>
                  </a:ext>
                </a:extLst>
              </p:cNvPr>
              <p:cNvGrpSpPr/>
              <p:nvPr/>
            </p:nvGrpSpPr>
            <p:grpSpPr>
              <a:xfrm>
                <a:off x="300791" y="401050"/>
                <a:ext cx="6560004" cy="3132000"/>
                <a:chOff x="300791" y="401050"/>
                <a:chExt cx="6560004" cy="3132000"/>
              </a:xfrm>
            </p:grpSpPr>
            <p:grpSp>
              <p:nvGrpSpPr>
                <p:cNvPr id="13" name="グループ化 12">
                  <a:extLst>
                    <a:ext uri="{FF2B5EF4-FFF2-40B4-BE49-F238E27FC236}">
                      <a16:creationId xmlns:a16="http://schemas.microsoft.com/office/drawing/2014/main" id="{5688849B-8C13-435B-B1FD-9A5A1685363C}"/>
                    </a:ext>
                  </a:extLst>
                </p:cNvPr>
                <p:cNvGrpSpPr/>
                <p:nvPr/>
              </p:nvGrpSpPr>
              <p:grpSpPr>
                <a:xfrm>
                  <a:off x="300791" y="401050"/>
                  <a:ext cx="6490704" cy="3132000"/>
                  <a:chOff x="332875" y="2462462"/>
                  <a:chExt cx="6085551" cy="2952976"/>
                </a:xfrm>
              </p:grpSpPr>
              <p:sp>
                <p:nvSpPr>
                  <p:cNvPr id="11" name="四角形: 角を丸くする 10">
                    <a:extLst>
                      <a:ext uri="{FF2B5EF4-FFF2-40B4-BE49-F238E27FC236}">
                        <a16:creationId xmlns:a16="http://schemas.microsoft.com/office/drawing/2014/main" id="{AA68AE01-B699-4620-B57C-9A3E29187DDF}"/>
                      </a:ext>
                    </a:extLst>
                  </p:cNvPr>
                  <p:cNvSpPr/>
                  <p:nvPr/>
                </p:nvSpPr>
                <p:spPr>
                  <a:xfrm>
                    <a:off x="332875" y="2462462"/>
                    <a:ext cx="6085551" cy="2952976"/>
                  </a:xfrm>
                  <a:prstGeom prst="roundRect">
                    <a:avLst>
                      <a:gd name="adj" fmla="val 422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D030DFBE-7995-4A4A-885C-892B2D95D868}"/>
                      </a:ext>
                    </a:extLst>
                  </p:cNvPr>
                  <p:cNvSpPr/>
                  <p:nvPr/>
                </p:nvSpPr>
                <p:spPr>
                  <a:xfrm rot="5400000">
                    <a:off x="294859" y="2500482"/>
                    <a:ext cx="649535" cy="573504"/>
                  </a:xfrm>
                  <a:custGeom>
                    <a:avLst/>
                    <a:gdLst>
                      <a:gd name="connsiteX0" fmla="*/ 0 w 531174"/>
                      <a:gd name="connsiteY0" fmla="*/ 494366 h 614687"/>
                      <a:gd name="connsiteX1" fmla="*/ 0 w 531174"/>
                      <a:gd name="connsiteY1" fmla="*/ 0 h 614687"/>
                      <a:gd name="connsiteX2" fmla="*/ 531174 w 531174"/>
                      <a:gd name="connsiteY2" fmla="*/ 614687 h 614687"/>
                      <a:gd name="connsiteX3" fmla="*/ 120321 w 531174"/>
                      <a:gd name="connsiteY3" fmla="*/ 614687 h 614687"/>
                      <a:gd name="connsiteX4" fmla="*/ 0 w 531174"/>
                      <a:gd name="connsiteY4" fmla="*/ 494366 h 614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174" h="614687">
                        <a:moveTo>
                          <a:pt x="0" y="494366"/>
                        </a:moveTo>
                        <a:lnTo>
                          <a:pt x="0" y="0"/>
                        </a:lnTo>
                        <a:lnTo>
                          <a:pt x="531174" y="614687"/>
                        </a:lnTo>
                        <a:lnTo>
                          <a:pt x="120321" y="614687"/>
                        </a:lnTo>
                        <a:cubicBezTo>
                          <a:pt x="53870" y="614687"/>
                          <a:pt x="0" y="560817"/>
                          <a:pt x="0" y="494366"/>
                        </a:cubicBezTo>
                        <a:close/>
                      </a:path>
                    </a:pathLst>
                  </a:custGeom>
                  <a:solidFill>
                    <a:schemeClr val="accent4">
                      <a:lumMod val="60000"/>
                      <a:lumOff val="4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sp>
              <p:nvSpPr>
                <p:cNvPr id="15" name="テキスト ボックス 14">
                  <a:extLst>
                    <a:ext uri="{FF2B5EF4-FFF2-40B4-BE49-F238E27FC236}">
                      <a16:creationId xmlns:a16="http://schemas.microsoft.com/office/drawing/2014/main" id="{D747B0E7-4170-4B04-B203-A8BE09A8765E}"/>
                    </a:ext>
                  </a:extLst>
                </p:cNvPr>
                <p:cNvSpPr txBox="1"/>
                <p:nvPr/>
              </p:nvSpPr>
              <p:spPr>
                <a:xfrm>
                  <a:off x="883029" y="425374"/>
                  <a:ext cx="4680856" cy="369332"/>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フリースクールここ淡路校</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ういるも</a:t>
                  </a:r>
                  <a:r>
                    <a:rPr kumimoji="1" lang="en-US" altLang="ja-JP" dirty="0">
                      <a:latin typeface="BIZ UDPゴシック" panose="020B0400000000000000" pitchFamily="50" charset="-128"/>
                      <a:ea typeface="BIZ UDPゴシック" panose="020B0400000000000000" pitchFamily="50" charset="-128"/>
                    </a:rPr>
                    <a:t>】</a:t>
                  </a:r>
                  <a:endParaRPr kumimoji="1" lang="ja-JP" altLang="en-US" dirty="0">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4397BC01-1FD2-41C3-9831-795D4665AEE3}"/>
                    </a:ext>
                  </a:extLst>
                </p:cNvPr>
                <p:cNvSpPr/>
                <p:nvPr/>
              </p:nvSpPr>
              <p:spPr>
                <a:xfrm>
                  <a:off x="387803" y="1179896"/>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所在地</a:t>
                  </a:r>
                </a:p>
              </p:txBody>
            </p:sp>
            <p:sp>
              <p:nvSpPr>
                <p:cNvPr id="17" name="テキスト ボックス 16">
                  <a:extLst>
                    <a:ext uri="{FF2B5EF4-FFF2-40B4-BE49-F238E27FC236}">
                      <a16:creationId xmlns:a16="http://schemas.microsoft.com/office/drawing/2014/main" id="{5D0D237B-3B7C-47A2-A546-4353F2F22442}"/>
                    </a:ext>
                  </a:extLst>
                </p:cNvPr>
                <p:cNvSpPr txBox="1"/>
                <p:nvPr/>
              </p:nvSpPr>
              <p:spPr>
                <a:xfrm>
                  <a:off x="1220193" y="1178555"/>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大阪市東淀川区菅原</a:t>
                  </a:r>
                  <a:r>
                    <a:rPr kumimoji="1" lang="en-US" altLang="ja-JP" sz="1100" dirty="0">
                      <a:latin typeface="BIZ UDPゴシック" panose="020B0400000000000000" pitchFamily="50" charset="-128"/>
                      <a:ea typeface="BIZ UDPゴシック" panose="020B0400000000000000" pitchFamily="50" charset="-128"/>
                    </a:rPr>
                    <a:t>5</a:t>
                  </a:r>
                  <a:r>
                    <a:rPr kumimoji="1" lang="ja-JP" altLang="en-US" sz="1100" dirty="0">
                      <a:latin typeface="BIZ UDPゴシック" panose="020B0400000000000000" pitchFamily="50" charset="-128"/>
                      <a:ea typeface="BIZ UDPゴシック" panose="020B0400000000000000" pitchFamily="50" charset="-128"/>
                    </a:rPr>
                    <a:t>ｰ</a:t>
                  </a:r>
                  <a:r>
                    <a:rPr kumimoji="1" lang="en-US" altLang="ja-JP" sz="1100" dirty="0">
                      <a:latin typeface="BIZ UDPゴシック" panose="020B0400000000000000" pitchFamily="50" charset="-128"/>
                      <a:ea typeface="BIZ UDPゴシック" panose="020B0400000000000000" pitchFamily="50" charset="-128"/>
                    </a:rPr>
                    <a:t>9</a:t>
                  </a:r>
                  <a:r>
                    <a:rPr kumimoji="1" lang="ja-JP" altLang="en-US" sz="1100" dirty="0">
                      <a:latin typeface="BIZ UDPゴシック" panose="020B0400000000000000" pitchFamily="50" charset="-128"/>
                      <a:ea typeface="BIZ UDPゴシック" panose="020B0400000000000000" pitchFamily="50" charset="-128"/>
                    </a:rPr>
                    <a:t>ｰ</a:t>
                  </a:r>
                  <a:r>
                    <a:rPr kumimoji="1" lang="en-US" altLang="ja-JP" sz="1100" dirty="0">
                      <a:latin typeface="BIZ UDPゴシック" panose="020B0400000000000000" pitchFamily="50" charset="-128"/>
                      <a:ea typeface="BIZ UDPゴシック" panose="020B0400000000000000" pitchFamily="50" charset="-128"/>
                    </a:rPr>
                    <a:t>8</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7313BD9B-ECDF-4D38-B441-47DDDBFEDF44}"/>
                    </a:ext>
                  </a:extLst>
                </p:cNvPr>
                <p:cNvSpPr/>
                <p:nvPr/>
              </p:nvSpPr>
              <p:spPr>
                <a:xfrm>
                  <a:off x="3698421" y="1179895"/>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電話番号</a:t>
                  </a:r>
                </a:p>
              </p:txBody>
            </p:sp>
            <p:sp>
              <p:nvSpPr>
                <p:cNvPr id="19" name="テキスト ボックス 18">
                  <a:extLst>
                    <a:ext uri="{FF2B5EF4-FFF2-40B4-BE49-F238E27FC236}">
                      <a16:creationId xmlns:a16="http://schemas.microsoft.com/office/drawing/2014/main" id="{61C48864-0C5B-41AB-A0F0-12B4DDE68854}"/>
                    </a:ext>
                  </a:extLst>
                </p:cNvPr>
                <p:cNvSpPr txBox="1"/>
                <p:nvPr/>
              </p:nvSpPr>
              <p:spPr>
                <a:xfrm>
                  <a:off x="4547507" y="1157188"/>
                  <a:ext cx="1559379"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06</a:t>
                  </a:r>
                  <a:r>
                    <a:rPr kumimoji="1" lang="ja-JP" altLang="en-US" sz="1100" dirty="0">
                      <a:latin typeface="BIZ UDPゴシック" panose="020B0400000000000000" pitchFamily="50" charset="-128"/>
                      <a:ea typeface="BIZ UDPゴシック" panose="020B0400000000000000" pitchFamily="50" charset="-128"/>
                    </a:rPr>
                    <a:t>ｰ</a:t>
                  </a:r>
                  <a:r>
                    <a:rPr kumimoji="1" lang="en-US" altLang="ja-JP" sz="1100" dirty="0">
                      <a:latin typeface="BIZ UDPゴシック" panose="020B0400000000000000" pitchFamily="50" charset="-128"/>
                      <a:ea typeface="BIZ UDPゴシック" panose="020B0400000000000000" pitchFamily="50" charset="-128"/>
                    </a:rPr>
                    <a:t>6382</a:t>
                  </a:r>
                  <a:r>
                    <a:rPr kumimoji="1" lang="ja-JP" altLang="en-US" sz="1100" dirty="0">
                      <a:latin typeface="BIZ UDPゴシック" panose="020B0400000000000000" pitchFamily="50" charset="-128"/>
                      <a:ea typeface="BIZ UDPゴシック" panose="020B0400000000000000" pitchFamily="50" charset="-128"/>
                    </a:rPr>
                    <a:t>ｰ</a:t>
                  </a:r>
                  <a:r>
                    <a:rPr kumimoji="1" lang="en-US" altLang="ja-JP" sz="1100" dirty="0">
                      <a:latin typeface="BIZ UDPゴシック" panose="020B0400000000000000" pitchFamily="50" charset="-128"/>
                      <a:ea typeface="BIZ UDPゴシック" panose="020B0400000000000000" pitchFamily="50" charset="-128"/>
                    </a:rPr>
                    <a:t>5514</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6B5C2B58-0E89-4BC3-8314-08BC138A02B2}"/>
                    </a:ext>
                  </a:extLst>
                </p:cNvPr>
                <p:cNvSpPr/>
                <p:nvPr/>
              </p:nvSpPr>
              <p:spPr>
                <a:xfrm>
                  <a:off x="387803"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開設年月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C9E6D3B9-E9CA-436B-AAF4-8FB024E7045F}"/>
                    </a:ext>
                  </a:extLst>
                </p:cNvPr>
                <p:cNvSpPr txBox="1"/>
                <p:nvPr/>
              </p:nvSpPr>
              <p:spPr>
                <a:xfrm>
                  <a:off x="1234093" y="1495347"/>
                  <a:ext cx="2284713" cy="261610"/>
                </a:xfrm>
                <a:prstGeom prst="rect">
                  <a:avLst/>
                </a:prstGeom>
                <a:noFill/>
              </p:spPr>
              <p:txBody>
                <a:bodyPr wrap="square" rtlCol="0">
                  <a:spAutoFit/>
                </a:bodyPr>
                <a:lstStyle/>
                <a:p>
                  <a:r>
                    <a:rPr kumimoji="1" lang="en-US" altLang="ja-JP" sz="1100" dirty="0">
                      <a:latin typeface="BIZ UDPゴシック" panose="020B0400000000000000" pitchFamily="50" charset="-128"/>
                      <a:ea typeface="BIZ UDPゴシック" panose="020B0400000000000000" pitchFamily="50" charset="-128"/>
                    </a:rPr>
                    <a:t>2001</a:t>
                  </a:r>
                  <a:r>
                    <a:rPr kumimoji="1" lang="ja-JP" altLang="en-US" sz="1100" dirty="0">
                      <a:latin typeface="BIZ UDPゴシック" panose="020B0400000000000000" pitchFamily="50" charset="-128"/>
                      <a:ea typeface="BIZ UDPゴシック" panose="020B0400000000000000" pitchFamily="50" charset="-128"/>
                    </a:rPr>
                    <a:t>年４月</a:t>
                  </a:r>
                </a:p>
              </p:txBody>
            </p:sp>
            <p:sp>
              <p:nvSpPr>
                <p:cNvPr id="24" name="四角形: 角を丸くする 23">
                  <a:extLst>
                    <a:ext uri="{FF2B5EF4-FFF2-40B4-BE49-F238E27FC236}">
                      <a16:creationId xmlns:a16="http://schemas.microsoft.com/office/drawing/2014/main" id="{C016D8E0-64F0-40B1-8364-A0B62B3DF92A}"/>
                    </a:ext>
                  </a:extLst>
                </p:cNvPr>
                <p:cNvSpPr/>
                <p:nvPr/>
              </p:nvSpPr>
              <p:spPr>
                <a:xfrm>
                  <a:off x="3692829" y="1518054"/>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代表者</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23617DDE-D84A-4B3A-B91F-E6E69F5F90F4}"/>
                    </a:ext>
                  </a:extLst>
                </p:cNvPr>
                <p:cNvSpPr txBox="1"/>
                <p:nvPr/>
              </p:nvSpPr>
              <p:spPr>
                <a:xfrm>
                  <a:off x="4573287" y="1495347"/>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三科　元明</a:t>
                  </a:r>
                </a:p>
              </p:txBody>
            </p:sp>
            <p:sp>
              <p:nvSpPr>
                <p:cNvPr id="26" name="四角形: 角を丸くする 25">
                  <a:extLst>
                    <a:ext uri="{FF2B5EF4-FFF2-40B4-BE49-F238E27FC236}">
                      <a16:creationId xmlns:a16="http://schemas.microsoft.com/office/drawing/2014/main" id="{8120460C-2807-4E23-B2C7-8967E3F9ADC2}"/>
                    </a:ext>
                  </a:extLst>
                </p:cNvPr>
                <p:cNvSpPr/>
                <p:nvPr/>
              </p:nvSpPr>
              <p:spPr>
                <a:xfrm>
                  <a:off x="387802" y="185715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費用</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BE976873-1704-449B-9A8D-C1F85B7A38F6}"/>
                    </a:ext>
                  </a:extLst>
                </p:cNvPr>
                <p:cNvSpPr txBox="1"/>
                <p:nvPr/>
              </p:nvSpPr>
              <p:spPr>
                <a:xfrm>
                  <a:off x="1234093" y="1811744"/>
                  <a:ext cx="2458736"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入学金：</a:t>
                  </a:r>
                  <a:r>
                    <a:rPr kumimoji="1" lang="en-US" altLang="ja-JP" sz="1100" dirty="0">
                      <a:latin typeface="BIZ UDPゴシック" panose="020B0400000000000000" pitchFamily="50" charset="-128"/>
                      <a:ea typeface="BIZ UDPゴシック" panose="020B0400000000000000" pitchFamily="50" charset="-128"/>
                    </a:rPr>
                    <a:t>22,000</a:t>
                  </a:r>
                  <a:r>
                    <a:rPr kumimoji="1" lang="ja-JP" altLang="en-US" sz="1100" dirty="0">
                      <a:latin typeface="BIZ UDPゴシック" panose="020B0400000000000000" pitchFamily="50" charset="-128"/>
                      <a:ea typeface="BIZ UDPゴシック" panose="020B0400000000000000" pitchFamily="50" charset="-128"/>
                    </a:rPr>
                    <a:t>円</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年間登録料：</a:t>
                  </a:r>
                  <a:r>
                    <a:rPr kumimoji="1" lang="en-US" altLang="ja-JP" sz="1100" dirty="0">
                      <a:latin typeface="BIZ UDPゴシック" panose="020B0400000000000000" pitchFamily="50" charset="-128"/>
                      <a:ea typeface="BIZ UDPゴシック" panose="020B0400000000000000" pitchFamily="50" charset="-128"/>
                    </a:rPr>
                    <a:t>11,000</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年</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月謝：</a:t>
                  </a:r>
                  <a:r>
                    <a:rPr kumimoji="1" lang="en-US" altLang="ja-JP" sz="1100" dirty="0">
                      <a:latin typeface="BIZ UDPゴシック" panose="020B0400000000000000" pitchFamily="50" charset="-128"/>
                      <a:ea typeface="BIZ UDPゴシック" panose="020B0400000000000000" pitchFamily="50" charset="-128"/>
                    </a:rPr>
                    <a:t>44,000</a:t>
                  </a:r>
                  <a:r>
                    <a:rPr kumimoji="1" lang="ja-JP" altLang="en-US" sz="1100" dirty="0">
                      <a:latin typeface="BIZ UDPゴシック" panose="020B0400000000000000" pitchFamily="50" charset="-128"/>
                      <a:ea typeface="BIZ UDPゴシック" panose="020B0400000000000000" pitchFamily="50" charset="-128"/>
                    </a:rPr>
                    <a:t>円</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月</a:t>
                  </a:r>
                </a:p>
              </p:txBody>
            </p:sp>
            <p:sp>
              <p:nvSpPr>
                <p:cNvPr id="28" name="四角形: 角を丸くする 27">
                  <a:extLst>
                    <a:ext uri="{FF2B5EF4-FFF2-40B4-BE49-F238E27FC236}">
                      <a16:creationId xmlns:a16="http://schemas.microsoft.com/office/drawing/2014/main" id="{72EB63E4-8950-48DB-9391-DCF8B4B37724}"/>
                    </a:ext>
                  </a:extLst>
                </p:cNvPr>
                <p:cNvSpPr/>
                <p:nvPr/>
              </p:nvSpPr>
              <p:spPr>
                <a:xfrm>
                  <a:off x="3692828" y="1856213"/>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対象</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E155029D-0EA3-409B-9FCB-27DE2A24A57E}"/>
                    </a:ext>
                  </a:extLst>
                </p:cNvPr>
                <p:cNvSpPr txBox="1"/>
                <p:nvPr/>
              </p:nvSpPr>
              <p:spPr>
                <a:xfrm>
                  <a:off x="4576082" y="1837102"/>
                  <a:ext cx="228471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６歳～</a:t>
                  </a:r>
                  <a:r>
                    <a:rPr kumimoji="1" lang="en-US" altLang="ja-JP" sz="1100" dirty="0">
                      <a:latin typeface="BIZ UDPゴシック" panose="020B0400000000000000" pitchFamily="50" charset="-128"/>
                      <a:ea typeface="BIZ UDPゴシック" panose="020B0400000000000000" pitchFamily="50" charset="-128"/>
                    </a:rPr>
                    <a:t>18</a:t>
                  </a:r>
                  <a:r>
                    <a:rPr kumimoji="1" lang="ja-JP" altLang="en-US" sz="1100" dirty="0">
                      <a:latin typeface="BIZ UDPゴシック" panose="020B0400000000000000" pitchFamily="50" charset="-128"/>
                      <a:ea typeface="BIZ UDPゴシック" panose="020B0400000000000000" pitchFamily="50" charset="-128"/>
                    </a:rPr>
                    <a:t>歳</a:t>
                  </a:r>
                </a:p>
              </p:txBody>
            </p:sp>
            <p:sp>
              <p:nvSpPr>
                <p:cNvPr id="30" name="四角形: 角を丸くする 29">
                  <a:extLst>
                    <a:ext uri="{FF2B5EF4-FFF2-40B4-BE49-F238E27FC236}">
                      <a16:creationId xmlns:a16="http://schemas.microsoft.com/office/drawing/2014/main" id="{37F8A8B6-8D5F-405F-A28E-374CCCC5070E}"/>
                    </a:ext>
                  </a:extLst>
                </p:cNvPr>
                <p:cNvSpPr/>
                <p:nvPr/>
              </p:nvSpPr>
              <p:spPr>
                <a:xfrm>
                  <a:off x="3692827" y="2194372"/>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活動日時</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4A3DB430-12B3-40F5-92AC-A147CA09D6B6}"/>
                    </a:ext>
                  </a:extLst>
                </p:cNvPr>
                <p:cNvSpPr txBox="1"/>
                <p:nvPr/>
              </p:nvSpPr>
              <p:spPr>
                <a:xfrm>
                  <a:off x="4573287" y="2186848"/>
                  <a:ext cx="2284713"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月～金曜日</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９時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r>
                    <a:rPr kumimoji="1" lang="en-US" altLang="ja-JP" sz="1100" dirty="0">
                      <a:latin typeface="BIZ UDPゴシック" panose="020B0400000000000000" pitchFamily="50" charset="-128"/>
                      <a:ea typeface="BIZ UDPゴシック" panose="020B0400000000000000" pitchFamily="50" charset="-128"/>
                    </a:rPr>
                    <a:t>15</a:t>
                  </a:r>
                  <a:r>
                    <a:rPr kumimoji="1" lang="ja-JP" altLang="en-US" sz="1100" dirty="0">
                      <a:latin typeface="BIZ UDPゴシック" panose="020B0400000000000000" pitchFamily="50" charset="-128"/>
                      <a:ea typeface="BIZ UDPゴシック" panose="020B0400000000000000" pitchFamily="50" charset="-128"/>
                    </a:rPr>
                    <a:t>時</a:t>
                  </a:r>
                  <a:r>
                    <a:rPr kumimoji="1" lang="en-US" altLang="ja-JP" sz="1100" dirty="0">
                      <a:latin typeface="BIZ UDPゴシック" panose="020B0400000000000000" pitchFamily="50" charset="-128"/>
                      <a:ea typeface="BIZ UDPゴシック" panose="020B0400000000000000" pitchFamily="50" charset="-128"/>
                    </a:rPr>
                    <a:t>00</a:t>
                  </a:r>
                  <a:r>
                    <a:rPr kumimoji="1" lang="ja-JP" altLang="en-US" sz="1100" dirty="0">
                      <a:latin typeface="BIZ UDPゴシック" panose="020B0400000000000000" pitchFamily="50" charset="-128"/>
                      <a:ea typeface="BIZ UDPゴシック" panose="020B0400000000000000" pitchFamily="50" charset="-128"/>
                    </a:rPr>
                    <a:t>分</a:t>
                  </a:r>
                </a:p>
              </p:txBody>
            </p:sp>
            <p:sp>
              <p:nvSpPr>
                <p:cNvPr id="34" name="四角形: 角を丸くする 33">
                  <a:extLst>
                    <a:ext uri="{FF2B5EF4-FFF2-40B4-BE49-F238E27FC236}">
                      <a16:creationId xmlns:a16="http://schemas.microsoft.com/office/drawing/2014/main" id="{7C8AE229-9773-4DA2-BAA4-52DE3D9E4628}"/>
                    </a:ext>
                  </a:extLst>
                </p:cNvPr>
                <p:cNvSpPr/>
                <p:nvPr/>
              </p:nvSpPr>
              <p:spPr>
                <a:xfrm>
                  <a:off x="416471" y="2789097"/>
                  <a:ext cx="759279" cy="216197"/>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その他</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64DEFB3B-AC32-4CE3-9B28-E10499283662}"/>
                    </a:ext>
                  </a:extLst>
                </p:cNvPr>
                <p:cNvSpPr txBox="1"/>
                <p:nvPr/>
              </p:nvSpPr>
              <p:spPr>
                <a:xfrm>
                  <a:off x="1175750" y="2766005"/>
                  <a:ext cx="5034154" cy="600164"/>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・学校連携可能</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・キャンプ、遠足などの行事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・月１回親の会の開催</a:t>
                  </a:r>
                  <a:endParaRPr kumimoji="1" lang="en-US" altLang="ja-JP" sz="1100" dirty="0">
                    <a:latin typeface="BIZ UDPゴシック" panose="020B0400000000000000" pitchFamily="50" charset="-128"/>
                    <a:ea typeface="BIZ UDPゴシック" panose="020B0400000000000000" pitchFamily="50" charset="-128"/>
                  </a:endParaRPr>
                </a:p>
              </p:txBody>
            </p:sp>
            <p:grpSp>
              <p:nvGrpSpPr>
                <p:cNvPr id="40" name="グループ化 39">
                  <a:extLst>
                    <a:ext uri="{FF2B5EF4-FFF2-40B4-BE49-F238E27FC236}">
                      <a16:creationId xmlns:a16="http://schemas.microsoft.com/office/drawing/2014/main" id="{211B97A7-BA03-4C79-9836-78C935FD4E42}"/>
                    </a:ext>
                  </a:extLst>
                </p:cNvPr>
                <p:cNvGrpSpPr/>
                <p:nvPr/>
              </p:nvGrpSpPr>
              <p:grpSpPr>
                <a:xfrm>
                  <a:off x="883029" y="835007"/>
                  <a:ext cx="3629664" cy="239644"/>
                  <a:chOff x="883029" y="865610"/>
                  <a:chExt cx="3629664" cy="239644"/>
                </a:xfrm>
              </p:grpSpPr>
              <p:sp>
                <p:nvSpPr>
                  <p:cNvPr id="36" name="四角形: 角を丸くする 35">
                    <a:extLst>
                      <a:ext uri="{FF2B5EF4-FFF2-40B4-BE49-F238E27FC236}">
                        <a16:creationId xmlns:a16="http://schemas.microsoft.com/office/drawing/2014/main" id="{56A7E432-B832-4779-8C41-C5F786F5962F}"/>
                      </a:ext>
                    </a:extLst>
                  </p:cNvPr>
                  <p:cNvSpPr/>
                  <p:nvPr/>
                </p:nvSpPr>
                <p:spPr>
                  <a:xfrm>
                    <a:off x="883029" y="871254"/>
                    <a:ext cx="880457" cy="234000"/>
                  </a:xfrm>
                  <a:prstGeom prst="roundRect">
                    <a:avLst>
                      <a:gd name="adj" fmla="val 50000"/>
                    </a:avLst>
                  </a:prstGeom>
                  <a:solidFill>
                    <a:srgbClr val="FFCC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学習支援</a:t>
                    </a:r>
                  </a:p>
                </p:txBody>
              </p:sp>
              <p:sp>
                <p:nvSpPr>
                  <p:cNvPr id="37" name="四角形: 角を丸くする 36">
                    <a:extLst>
                      <a:ext uri="{FF2B5EF4-FFF2-40B4-BE49-F238E27FC236}">
                        <a16:creationId xmlns:a16="http://schemas.microsoft.com/office/drawing/2014/main" id="{C025EFED-3798-4B9B-B561-20916DEB9768}"/>
                      </a:ext>
                    </a:extLst>
                  </p:cNvPr>
                  <p:cNvSpPr/>
                  <p:nvPr/>
                </p:nvSpPr>
                <p:spPr>
                  <a:xfrm>
                    <a:off x="1795900" y="871674"/>
                    <a:ext cx="880457" cy="233580"/>
                  </a:xfrm>
                  <a:prstGeom prst="roundRect">
                    <a:avLst>
                      <a:gd name="adj" fmla="val 50000"/>
                    </a:avLst>
                  </a:prstGeom>
                  <a:solidFill>
                    <a:srgbClr val="FF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体験活動</a:t>
                    </a:r>
                  </a:p>
                </p:txBody>
              </p:sp>
              <p:sp>
                <p:nvSpPr>
                  <p:cNvPr id="38" name="四角形: 角を丸くする 37">
                    <a:extLst>
                      <a:ext uri="{FF2B5EF4-FFF2-40B4-BE49-F238E27FC236}">
                        <a16:creationId xmlns:a16="http://schemas.microsoft.com/office/drawing/2014/main" id="{6B1F30D9-FAA6-4875-BBAE-C11BBC41A720}"/>
                      </a:ext>
                    </a:extLst>
                  </p:cNvPr>
                  <p:cNvSpPr/>
                  <p:nvPr/>
                </p:nvSpPr>
                <p:spPr>
                  <a:xfrm>
                    <a:off x="2708771" y="871254"/>
                    <a:ext cx="880457" cy="234000"/>
                  </a:xfrm>
                  <a:prstGeom prst="roundRect">
                    <a:avLst>
                      <a:gd name="adj" fmla="val 50000"/>
                    </a:avLst>
                  </a:prstGeom>
                  <a:solidFill>
                    <a:srgbClr val="CCFFCC"/>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BIZ UDPゴシック" panose="020B0400000000000000" pitchFamily="50" charset="-128"/>
                        <a:ea typeface="BIZ UDPゴシック" panose="020B0400000000000000" pitchFamily="50" charset="-128"/>
                      </a:rPr>
                      <a:t>教育相談</a:t>
                    </a:r>
                  </a:p>
                </p:txBody>
              </p:sp>
              <p:sp>
                <p:nvSpPr>
                  <p:cNvPr id="39" name="四角形: 角を丸くする 38">
                    <a:extLst>
                      <a:ext uri="{FF2B5EF4-FFF2-40B4-BE49-F238E27FC236}">
                        <a16:creationId xmlns:a16="http://schemas.microsoft.com/office/drawing/2014/main" id="{C516201B-FDF2-4A22-8F37-E801430454B0}"/>
                      </a:ext>
                    </a:extLst>
                  </p:cNvPr>
                  <p:cNvSpPr/>
                  <p:nvPr/>
                </p:nvSpPr>
                <p:spPr>
                  <a:xfrm>
                    <a:off x="3632236" y="865610"/>
                    <a:ext cx="880457" cy="234780"/>
                  </a:xfrm>
                  <a:prstGeom prst="roundRect">
                    <a:avLst>
                      <a:gd name="adj" fmla="val 50000"/>
                    </a:avLst>
                  </a:prstGeom>
                  <a:solidFill>
                    <a:srgbClr val="CCFFFF"/>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ysClr val="windowText" lastClr="000000"/>
                        </a:solidFill>
                        <a:latin typeface="BIZ UDPゴシック" panose="020B0400000000000000" pitchFamily="50" charset="-128"/>
                        <a:ea typeface="BIZ UDPゴシック" panose="020B0400000000000000" pitchFamily="50" charset="-128"/>
                      </a:rPr>
                      <a:t>訪問支援</a:t>
                    </a:r>
                  </a:p>
                </p:txBody>
              </p:sp>
            </p:grpSp>
          </p:grpSp>
          <p:sp>
            <p:nvSpPr>
              <p:cNvPr id="14" name="テキスト ボックス 13">
                <a:extLst>
                  <a:ext uri="{FF2B5EF4-FFF2-40B4-BE49-F238E27FC236}">
                    <a16:creationId xmlns:a16="http://schemas.microsoft.com/office/drawing/2014/main" id="{57EB0A09-0C80-4971-8EDC-4AB928EB22E3}"/>
                  </a:ext>
                </a:extLst>
              </p:cNvPr>
              <p:cNvSpPr txBox="1"/>
              <p:nvPr/>
            </p:nvSpPr>
            <p:spPr>
              <a:xfrm>
                <a:off x="300789" y="437838"/>
                <a:ext cx="393032" cy="369332"/>
              </a:xfrm>
              <a:prstGeom prst="rect">
                <a:avLst/>
              </a:prstGeom>
              <a:noFill/>
            </p:spPr>
            <p:txBody>
              <a:bodyPr wrap="square" rtlCol="0">
                <a:spAutoFit/>
              </a:bodyPr>
              <a:lstStyle/>
              <a:p>
                <a:r>
                  <a:rPr kumimoji="1" lang="ja-JP" altLang="en-US" b="1" dirty="0">
                    <a:ln w="3175">
                      <a:noFill/>
                    </a:ln>
                    <a:solidFill>
                      <a:sysClr val="windowText" lastClr="000000"/>
                    </a:solidFill>
                  </a:rPr>
                  <a:t>㉒</a:t>
                </a:r>
              </a:p>
            </p:txBody>
          </p:sp>
        </p:grpSp>
        <p:pic>
          <p:nvPicPr>
            <p:cNvPr id="3" name="図 2">
              <a:extLst>
                <a:ext uri="{FF2B5EF4-FFF2-40B4-BE49-F238E27FC236}">
                  <a16:creationId xmlns:a16="http://schemas.microsoft.com/office/drawing/2014/main" id="{3E2345B0-6991-4D49-AEFE-067F870FE539}"/>
                </a:ext>
              </a:extLst>
            </p:cNvPr>
            <p:cNvPicPr>
              <a:picLocks noChangeAspect="1"/>
            </p:cNvPicPr>
            <p:nvPr/>
          </p:nvPicPr>
          <p:blipFill>
            <a:blip r:embed="rId2"/>
            <a:stretch>
              <a:fillRect/>
            </a:stretch>
          </p:blipFill>
          <p:spPr>
            <a:xfrm>
              <a:off x="5737277" y="235435"/>
              <a:ext cx="645609" cy="645609"/>
            </a:xfrm>
            <a:prstGeom prst="rect">
              <a:avLst/>
            </a:prstGeom>
            <a:ln>
              <a:solidFill>
                <a:schemeClr val="tx1"/>
              </a:solidFill>
            </a:ln>
          </p:spPr>
        </p:pic>
      </p:grpSp>
      <p:sp>
        <p:nvSpPr>
          <p:cNvPr id="92" name="テキスト ボックス 322">
            <a:extLst>
              <a:ext uri="{FF2B5EF4-FFF2-40B4-BE49-F238E27FC236}">
                <a16:creationId xmlns:a16="http://schemas.microsoft.com/office/drawing/2014/main" id="{9986B72C-6857-4177-829D-453BCF3F64BF}"/>
              </a:ext>
            </a:extLst>
          </p:cNvPr>
          <p:cNvSpPr txBox="1"/>
          <p:nvPr/>
        </p:nvSpPr>
        <p:spPr>
          <a:xfrm>
            <a:off x="4693851" y="9269497"/>
            <a:ext cx="1891200" cy="34576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©2014</a:t>
            </a:r>
            <a:r>
              <a:rPr lang="ja-JP" sz="1200" kern="100" dirty="0">
                <a:effectLst/>
                <a:latin typeface="Meiryo UI" panose="020B0604030504040204" pitchFamily="50" charset="-128"/>
                <a:ea typeface="Meiryo UI" panose="020B0604030504040204" pitchFamily="50" charset="-128"/>
                <a:cs typeface="Times New Roman" panose="02020603050405020304" pitchFamily="18" charset="0"/>
              </a:rPr>
              <a:t>大阪府もずやん</a:t>
            </a:r>
            <a:endParaRPr lang="ja-JP" sz="28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93" name="図 92" descr="[LINEスタンプ] もずやん@大阪府広報担当副知事 vol.3の画像（メイン）">
            <a:extLst>
              <a:ext uri="{FF2B5EF4-FFF2-40B4-BE49-F238E27FC236}">
                <a16:creationId xmlns:a16="http://schemas.microsoft.com/office/drawing/2014/main" id="{AC1BB1B2-49BC-408A-A792-4D26E571D7D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01980" y="7247744"/>
            <a:ext cx="1761839" cy="1882023"/>
          </a:xfrm>
          <a:prstGeom prst="rect">
            <a:avLst/>
          </a:prstGeom>
          <a:noFill/>
          <a:ln>
            <a:noFill/>
          </a:ln>
        </p:spPr>
      </p:pic>
    </p:spTree>
    <p:extLst>
      <p:ext uri="{BB962C8B-B14F-4D97-AF65-F5344CB8AC3E}">
        <p14:creationId xmlns:p14="http://schemas.microsoft.com/office/powerpoint/2010/main" val="63650688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1304</TotalTime>
  <Words>6093</Words>
  <Application>Microsoft Office PowerPoint</Application>
  <PresentationFormat>A4 210 x 297 mm</PresentationFormat>
  <Paragraphs>1580</Paragraphs>
  <Slides>22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22</vt:i4>
      </vt:variant>
    </vt:vector>
  </HeadingPairs>
  <TitlesOfParts>
    <vt:vector size="28" baseType="lpstr">
      <vt:lpstr>BIZ UDPゴシック</vt:lpstr>
      <vt:lpstr>Meiryo UI</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家村　憲治</dc:creator>
  <cp:lastModifiedBy>家村　憲治</cp:lastModifiedBy>
  <cp:revision>119</cp:revision>
  <cp:lastPrinted>2025-02-17T00:59:06Z</cp:lastPrinted>
  <dcterms:created xsi:type="dcterms:W3CDTF">2024-11-21T04:40:20Z</dcterms:created>
  <dcterms:modified xsi:type="dcterms:W3CDTF">2025-02-27T11:24:54Z</dcterms:modified>
</cp:coreProperties>
</file>