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70"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上田　善紀" initials="上田　善紀" lastIdx="2" clrIdx="0">
    <p:extLst>
      <p:ext uri="{19B8F6BF-5375-455C-9EA6-DF929625EA0E}">
        <p15:presenceInfo xmlns:p15="http://schemas.microsoft.com/office/powerpoint/2012/main" userId="S::UedaYoshin@lan.pref.osaka.jp::282039d0-7544-470c-880e-f2d7cf3850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FF"/>
    <a:srgbClr val="0000CC"/>
    <a:srgbClr val="008000"/>
    <a:srgbClr val="FF9933"/>
    <a:srgbClr val="0099FF"/>
    <a:srgbClr val="3399FF"/>
    <a:srgbClr val="66FF33"/>
    <a:srgbClr val="FFFF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33" autoAdjust="0"/>
    <p:restoredTop sz="93178" autoAdjust="0"/>
  </p:normalViewPr>
  <p:slideViewPr>
    <p:cSldViewPr>
      <p:cViewPr varScale="1">
        <p:scale>
          <a:sx n="65" d="100"/>
          <a:sy n="65" d="100"/>
        </p:scale>
        <p:origin x="1284" y="4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17F1FD2-39F4-4DAB-A3CD-FCA714F923CF}"/>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495A773-A592-4D2A-8BA0-7C7E32401B25}"/>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A1C7C0E-6E46-4A18-8F1A-CD477A418601}" type="datetimeFigureOut">
              <a:rPr kumimoji="1" lang="ja-JP" altLang="en-US" smtClean="0"/>
              <a:t>2023/12/13</a:t>
            </a:fld>
            <a:endParaRPr kumimoji="1" lang="ja-JP" altLang="en-US"/>
          </a:p>
        </p:txBody>
      </p:sp>
      <p:sp>
        <p:nvSpPr>
          <p:cNvPr id="4" name="フッター プレースホルダー 3">
            <a:extLst>
              <a:ext uri="{FF2B5EF4-FFF2-40B4-BE49-F238E27FC236}">
                <a16:creationId xmlns:a16="http://schemas.microsoft.com/office/drawing/2014/main" id="{F231EEB5-C3C1-4568-AC28-2BAA46DCAC5A}"/>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FFD45F7-363D-4D25-B6B0-F2FACF240481}"/>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53CCC6D1-5DB2-4DBD-B51C-582AD47A32A4}" type="slidenum">
              <a:rPr kumimoji="1" lang="ja-JP" altLang="en-US" smtClean="0"/>
              <a:t>‹#›</a:t>
            </a:fld>
            <a:endParaRPr kumimoji="1" lang="ja-JP" altLang="en-US"/>
          </a:p>
        </p:txBody>
      </p:sp>
    </p:spTree>
    <p:extLst>
      <p:ext uri="{BB962C8B-B14F-4D97-AF65-F5344CB8AC3E}">
        <p14:creationId xmlns:p14="http://schemas.microsoft.com/office/powerpoint/2010/main" val="3887658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4CD73337-CA1A-43D8-9BFA-732C6A6CE7E3}" type="datetimeFigureOut">
              <a:rPr kumimoji="1" lang="ja-JP" altLang="en-US" smtClean="0"/>
              <a:t>2023/12/13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E63E8D02-BEC8-4ADC-A114-579ABD541CA5}" type="slidenum">
              <a:rPr kumimoji="1" lang="ja-JP" altLang="en-US" smtClean="0"/>
              <a:t>‹#›</a:t>
            </a:fld>
            <a:endParaRPr kumimoji="1" lang="ja-JP" altLang="en-US"/>
          </a:p>
        </p:txBody>
      </p:sp>
    </p:spTree>
    <p:extLst>
      <p:ext uri="{BB962C8B-B14F-4D97-AF65-F5344CB8AC3E}">
        <p14:creationId xmlns:p14="http://schemas.microsoft.com/office/powerpoint/2010/main" val="29891922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B6A451-2BE6-4DEB-A1C0-E4B603211FFB}"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869958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012C188-82D9-4C0C-92B7-C1A4904E3E11}"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2368838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5EB32D-9548-4DE5-BC23-8653562599EB}"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2969846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33DF07-7088-490C-B9F8-21C0C765371A}"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259975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48E9A4F-32C1-444E-A8FB-8D753494E5DE}" type="datetime1">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1283277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87C9F7-3C67-4F48-BD3D-75B07D578ADE}" type="datetime1">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131091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572E83A-E133-4791-972C-AD09DABE015F}" type="datetime1">
              <a:rPr kumimoji="1" lang="ja-JP" altLang="en-US" smtClean="0"/>
              <a:t>2023/12/13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3042180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E2A54BD-96FB-485F-9ADF-465603DF229E}" type="datetime1">
              <a:rPr kumimoji="1" lang="ja-JP" altLang="en-US" smtClean="0"/>
              <a:t>2023/12/13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126105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8BD25AF-D58B-41F3-A113-C865B01818FE}" type="datetime1">
              <a:rPr kumimoji="1" lang="ja-JP" altLang="en-US" smtClean="0"/>
              <a:t>2023/12/13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3183566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CD14EE-6B50-40BD-8CDF-9D35E4C2B56A}" type="datetime1">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2141285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90D357-726B-4007-A063-A84114CFA2FC}" type="datetime1">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1820998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12171-FD0B-475B-A585-94F1C865F7A4}" type="datetime1">
              <a:rPr kumimoji="1" lang="ja-JP" altLang="en-US" smtClean="0"/>
              <a:t>2023/12/13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CA918-488A-495A-BA05-215D448EE6F6}" type="slidenum">
              <a:rPr kumimoji="1" lang="ja-JP" altLang="en-US" smtClean="0"/>
              <a:t>‹#›</a:t>
            </a:fld>
            <a:endParaRPr kumimoji="1" lang="ja-JP" altLang="en-US"/>
          </a:p>
        </p:txBody>
      </p:sp>
    </p:spTree>
    <p:extLst>
      <p:ext uri="{BB962C8B-B14F-4D97-AF65-F5344CB8AC3E}">
        <p14:creationId xmlns:p14="http://schemas.microsoft.com/office/powerpoint/2010/main" val="1690079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00472" y="44624"/>
            <a:ext cx="9505056" cy="396000"/>
          </a:xfrm>
          <a:prstGeom prst="rect">
            <a:avLst/>
          </a:prstGeom>
          <a:solidFill>
            <a:srgbClr val="000066"/>
          </a:soli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b="1" dirty="0"/>
              <a:t>大阪府農業経営基盤強化促進基本方針の変更について（概要）　</a:t>
            </a:r>
            <a:endParaRPr kumimoji="1" lang="en-US" altLang="ja-JP" sz="2000" b="1" dirty="0"/>
          </a:p>
        </p:txBody>
      </p:sp>
      <p:sp>
        <p:nvSpPr>
          <p:cNvPr id="4" name="正方形/長方形 3"/>
          <p:cNvSpPr/>
          <p:nvPr/>
        </p:nvSpPr>
        <p:spPr>
          <a:xfrm>
            <a:off x="200472" y="575088"/>
            <a:ext cx="9341804" cy="1311000"/>
          </a:xfrm>
          <a:prstGeom prst="rect">
            <a:avLst/>
          </a:prstGeom>
        </p:spPr>
        <p:txBody>
          <a:bodyPr wrap="square">
            <a:spAutoFit/>
          </a:bodyPr>
          <a:lstStyle/>
          <a:p>
            <a:pPr>
              <a:lnSpc>
                <a:spcPts val="22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基盤法の目的</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効率的かつ安定的な農業経営を行う担い手を育成し、その経営基盤の強化等により農業の健全な発展に寄与</a:t>
            </a:r>
            <a:endParaRPr lang="en-US" altLang="ja-JP" sz="1400" dirty="0">
              <a:latin typeface="Meiryo UI" panose="020B0604030504040204" pitchFamily="50" charset="-128"/>
              <a:ea typeface="Meiryo UI" panose="020B0604030504040204" pitchFamily="50" charset="-128"/>
            </a:endParaRPr>
          </a:p>
          <a:p>
            <a:pPr>
              <a:lnSpc>
                <a:spcPts val="2200"/>
              </a:lnSpc>
              <a:spcBef>
                <a:spcPts val="600"/>
              </a:spcBef>
            </a:pPr>
            <a:r>
              <a:rPr lang="ja-JP" altLang="en-US" sz="1400" dirty="0">
                <a:latin typeface="Meiryo UI" panose="020B0604030504040204" pitchFamily="50" charset="-128"/>
                <a:ea typeface="Meiryo UI" panose="020B0604030504040204" pitchFamily="50" charset="-128"/>
              </a:rPr>
              <a:t>＜農業経営基盤強化促進基本方針＞</a:t>
            </a: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○法に基づき、都道府県が概ね</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年後の農業の姿を見据えて策定、概ね</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年ごとに見直し</a:t>
            </a:r>
            <a:endParaRPr lang="en-US" altLang="ja-JP" sz="1400" dirty="0">
              <a:latin typeface="Meiryo UI" panose="020B0604030504040204" pitchFamily="50" charset="-128"/>
              <a:ea typeface="Meiryo UI" panose="020B0604030504040204" pitchFamily="50" charset="-128"/>
            </a:endParaRPr>
          </a:p>
          <a:p>
            <a:pPr>
              <a:lnSpc>
                <a:spcPts val="2200"/>
              </a:lnSpc>
            </a:pPr>
            <a:r>
              <a:rPr lang="ja-JP" altLang="en-US" sz="1400" dirty="0">
                <a:latin typeface="Meiryo UI" panose="020B0604030504040204" pitchFamily="50" charset="-128"/>
                <a:ea typeface="Meiryo UI" panose="020B0604030504040204" pitchFamily="50" charset="-128"/>
              </a:rPr>
              <a:t>　　○育成すべき効率的かつ安定的な農業経営の指標や、経営改善に取り組む者への支援等を記載</a:t>
            </a:r>
            <a:endParaRPr lang="en-US" altLang="ja-JP" sz="14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25A8FA9A-F721-41E3-92D0-0E69D4BECC01}"/>
              </a:ext>
            </a:extLst>
          </p:cNvPr>
          <p:cNvSpPr txBox="1"/>
          <p:nvPr/>
        </p:nvSpPr>
        <p:spPr>
          <a:xfrm>
            <a:off x="283965" y="2348880"/>
            <a:ext cx="9365921" cy="4602222"/>
          </a:xfrm>
          <a:prstGeom prst="rect">
            <a:avLst/>
          </a:prstGeom>
          <a:noFill/>
        </p:spPr>
        <p:txBody>
          <a:bodyPr wrap="square">
            <a:spAutoFit/>
          </a:bodyPr>
          <a:lstStyle/>
          <a:p>
            <a:pPr>
              <a:lnSpc>
                <a:spcPts val="2200"/>
              </a:lnSpc>
            </a:pPr>
            <a:r>
              <a:rPr lang="ja-JP" altLang="en-US" sz="1600" dirty="0">
                <a:latin typeface="Meiryo UI" panose="020B0604030504040204" pitchFamily="50" charset="-128"/>
                <a:ea typeface="Meiryo UI" panose="020B0604030504040204" pitchFamily="50" charset="-128"/>
              </a:rPr>
              <a:t>育成すべき効率的かつ安定的な農業経営及び新たに農業経営を営もうとする青年等が目標とすべき農業経営の基本的指標</a:t>
            </a: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spcBef>
                <a:spcPts val="600"/>
              </a:spcBef>
            </a:pPr>
            <a:endParaRPr lang="en-US" altLang="ja-JP" sz="1600" dirty="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効率的かつ安定的な農業経営のモデル</a:t>
            </a:r>
            <a:endParaRPr lang="en-US" altLang="ja-JP" sz="1600" dirty="0">
              <a:latin typeface="Meiryo UI" panose="020B0604030504040204" pitchFamily="50" charset="-128"/>
              <a:ea typeface="Meiryo UI" panose="020B0604030504040204" pitchFamily="50" charset="-128"/>
            </a:endParaRP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spcBef>
                <a:spcPts val="600"/>
              </a:spcBef>
            </a:pPr>
            <a:endParaRPr lang="en-US" altLang="ja-JP" sz="1600" dirty="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担い手が利用する農用地の集積目標</a:t>
            </a:r>
            <a:endParaRPr lang="en-US" altLang="ja-JP" sz="1600" dirty="0">
              <a:latin typeface="Meiryo UI" panose="020B0604030504040204" pitchFamily="50" charset="-128"/>
              <a:ea typeface="Meiryo UI" panose="020B0604030504040204" pitchFamily="50" charset="-128"/>
            </a:endParaRP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pPr>
            <a:endParaRPr lang="en-US" altLang="ja-JP" sz="1600" dirty="0">
              <a:latin typeface="Meiryo UI" panose="020B0604030504040204" pitchFamily="50" charset="-128"/>
              <a:ea typeface="Meiryo UI" panose="020B0604030504040204" pitchFamily="50" charset="-128"/>
            </a:endParaRPr>
          </a:p>
          <a:p>
            <a:pPr>
              <a:lnSpc>
                <a:spcPts val="2200"/>
              </a:lnSpc>
            </a:pPr>
            <a:endParaRPr lang="ja-JP" altLang="en-US" sz="16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0CEAEEA9-B788-4603-B1AA-BF25531BC871}"/>
              </a:ext>
            </a:extLst>
          </p:cNvPr>
          <p:cNvSpPr txBox="1"/>
          <p:nvPr/>
        </p:nvSpPr>
        <p:spPr>
          <a:xfrm>
            <a:off x="128464" y="1988840"/>
            <a:ext cx="2159855" cy="292388"/>
          </a:xfrm>
          <a:prstGeom prst="rect">
            <a:avLst/>
          </a:prstGeom>
          <a:solidFill>
            <a:srgbClr val="4472C4"/>
          </a:solidFill>
          <a:ln>
            <a:noFill/>
          </a:ln>
        </p:spPr>
        <p:txBody>
          <a:bodyPr wrap="square" bIns="0" rtlCol="0">
            <a:spAutoFit/>
          </a:body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主な変更項目と内容</a:t>
            </a:r>
          </a:p>
        </p:txBody>
      </p:sp>
      <p:sp>
        <p:nvSpPr>
          <p:cNvPr id="9" name="角丸四角形 113">
            <a:extLst>
              <a:ext uri="{FF2B5EF4-FFF2-40B4-BE49-F238E27FC236}">
                <a16:creationId xmlns:a16="http://schemas.microsoft.com/office/drawing/2014/main" id="{FFAF6A59-98F6-4065-814B-62DD47BB9D92}"/>
              </a:ext>
            </a:extLst>
          </p:cNvPr>
          <p:cNvSpPr/>
          <p:nvPr/>
        </p:nvSpPr>
        <p:spPr>
          <a:xfrm>
            <a:off x="529645" y="2999108"/>
            <a:ext cx="9063354" cy="1194867"/>
          </a:xfrm>
          <a:prstGeom prst="roundRect">
            <a:avLst/>
          </a:prstGeom>
          <a:noFill/>
          <a:ln w="12700">
            <a:solidFill>
              <a:schemeClr val="tx1"/>
            </a:solidFill>
          </a:ln>
        </p:spPr>
        <p:txBody>
          <a:bodyPr wrap="square">
            <a:spAutoFit/>
          </a:bodyPr>
          <a:lstStyle/>
          <a:p>
            <a:pPr>
              <a:lnSpc>
                <a:spcPts val="2000"/>
              </a:lnSpc>
            </a:pP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担い手への経営発展につながる支援策の活用対象を拡大するため、経営計画の所得目標を見直し</a:t>
            </a:r>
            <a:endPar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000"/>
              </a:lnSpc>
            </a:pP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　〇効率的かつ安定的な農業経営　　　（変更後）　年間農業所得</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550</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万円以上　　←　（変更前）　同</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600</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万円以上</a:t>
            </a:r>
            <a:endPar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000"/>
              </a:lnSpc>
            </a:pP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　〇新たに農業経営を営もうとする青年等の農業経営　　　（変更後）同</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220</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万円　←　（変更前）</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250</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万円</a:t>
            </a:r>
            <a:endPar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000"/>
              </a:lnSpc>
            </a:pP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いずれも主たる従事者１人あたり</a:t>
            </a:r>
            <a:endPar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0" name="角丸四角形 113">
            <a:extLst>
              <a:ext uri="{FF2B5EF4-FFF2-40B4-BE49-F238E27FC236}">
                <a16:creationId xmlns:a16="http://schemas.microsoft.com/office/drawing/2014/main" id="{97C4DF0D-D262-4786-B9B4-2D526DB58EA4}"/>
              </a:ext>
            </a:extLst>
          </p:cNvPr>
          <p:cNvSpPr/>
          <p:nvPr/>
        </p:nvSpPr>
        <p:spPr>
          <a:xfrm>
            <a:off x="529645" y="4743839"/>
            <a:ext cx="6120000" cy="627335"/>
          </a:xfrm>
          <a:prstGeom prst="roundRect">
            <a:avLst/>
          </a:prstGeom>
          <a:noFill/>
          <a:ln w="12700">
            <a:solidFill>
              <a:schemeClr val="tx1"/>
            </a:solidFill>
          </a:ln>
        </p:spPr>
        <p:txBody>
          <a:bodyPr wrap="square">
            <a:spAutoFit/>
          </a:bodyPr>
          <a:lstStyle/>
          <a:p>
            <a:pPr>
              <a:lnSpc>
                <a:spcPts val="2000"/>
              </a:lnSpc>
            </a:pP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担い手の経営安定化につながる品目等に絞り込み</a:t>
            </a:r>
            <a:endPar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000"/>
              </a:lnSpc>
            </a:pP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　（変更後）　収益性等が期待できる</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13</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モデル　　　←　（変更前）　</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45</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モデル</a:t>
            </a:r>
            <a:endPar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5" name="角丸四角形 113">
            <a:extLst>
              <a:ext uri="{FF2B5EF4-FFF2-40B4-BE49-F238E27FC236}">
                <a16:creationId xmlns:a16="http://schemas.microsoft.com/office/drawing/2014/main" id="{B9FBB2AE-CD10-4C55-8634-99AE8CCF105A}"/>
              </a:ext>
            </a:extLst>
          </p:cNvPr>
          <p:cNvSpPr/>
          <p:nvPr/>
        </p:nvSpPr>
        <p:spPr>
          <a:xfrm>
            <a:off x="529844" y="5909508"/>
            <a:ext cx="9063155" cy="627335"/>
          </a:xfrm>
          <a:prstGeom prst="roundRect">
            <a:avLst/>
          </a:prstGeom>
          <a:noFill/>
          <a:ln>
            <a:solidFill>
              <a:schemeClr val="tx1"/>
            </a:solidFill>
          </a:ln>
        </p:spPr>
        <p:txBody>
          <a:bodyPr wrap="square">
            <a:spAutoFit/>
          </a:bodyPr>
          <a:lstStyle/>
          <a:p>
            <a:pPr>
              <a:lnSpc>
                <a:spcPts val="2000"/>
              </a:lnSpc>
            </a:pP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集積率の対象を将来に渡って農業利用される農地面積に変更</a:t>
            </a:r>
            <a:endPar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000"/>
              </a:lnSpc>
            </a:pP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　（変更後）　地域計画</a:t>
            </a:r>
            <a:r>
              <a:rPr lang="en-US" altLang="ja-JP" sz="1400" baseline="30000" dirty="0">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策定区域及び生産緑地の面積に対して</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40%</a:t>
            </a:r>
            <a:r>
              <a:rPr lang="ja-JP" altLang="en-US" sz="1400" dirty="0">
                <a:latin typeface="BIZ UDPゴシック" panose="020B0400000000000000" pitchFamily="50" charset="-128"/>
                <a:ea typeface="BIZ UDPゴシック" panose="020B0400000000000000" pitchFamily="50" charset="-128"/>
                <a:cs typeface="Meiryo UI" panose="020B0604030504040204" pitchFamily="50" charset="-128"/>
              </a:rPr>
              <a:t>　　←　（変更前）　府耕地面積に対して</a:t>
            </a:r>
            <a:r>
              <a:rPr lang="en-US" altLang="ja-JP" sz="1400" dirty="0">
                <a:latin typeface="BIZ UDPゴシック" panose="020B0400000000000000" pitchFamily="50" charset="-128"/>
                <a:ea typeface="BIZ UDPゴシック" panose="020B0400000000000000" pitchFamily="50" charset="-128"/>
                <a:cs typeface="Meiryo UI" panose="020B0604030504040204" pitchFamily="50" charset="-128"/>
              </a:rPr>
              <a:t>25%</a:t>
            </a:r>
          </a:p>
        </p:txBody>
      </p:sp>
      <p:sp>
        <p:nvSpPr>
          <p:cNvPr id="11" name="正方形/長方形 10">
            <a:extLst>
              <a:ext uri="{FF2B5EF4-FFF2-40B4-BE49-F238E27FC236}">
                <a16:creationId xmlns:a16="http://schemas.microsoft.com/office/drawing/2014/main" id="{528B2B18-0A11-4E02-BED2-BAC350035DA4}"/>
              </a:ext>
            </a:extLst>
          </p:cNvPr>
          <p:cNvSpPr/>
          <p:nvPr/>
        </p:nvSpPr>
        <p:spPr>
          <a:xfrm>
            <a:off x="560512" y="6525344"/>
            <a:ext cx="9341804" cy="276999"/>
          </a:xfrm>
          <a:prstGeom prst="rect">
            <a:avLst/>
          </a:prstGeom>
        </p:spPr>
        <p:txBody>
          <a:bodyPr wrap="square">
            <a:spAutoFit/>
          </a:bodyPr>
          <a:lstStyle/>
          <a:p>
            <a:r>
              <a:rPr lang="en-US" altLang="ja-JP" sz="1200" baseline="300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農業経営基盤強化促進法に基づき、市町村が地域の農業者や関係機関の話し合いにより将来の農地利用の姿を明確にする計画</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15502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18102</TotalTime>
  <Words>351</Words>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2023-11-29T00:53:21Z</cp:lastPrinted>
  <dcterms:created xsi:type="dcterms:W3CDTF">2017-12-01T07:16:35Z</dcterms:created>
  <dcterms:modified xsi:type="dcterms:W3CDTF">2023-12-12T23:53:09Z</dcterms:modified>
</cp:coreProperties>
</file>