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11"/>
  </p:notesMasterIdLst>
  <p:handoutMasterIdLst>
    <p:handoutMasterId r:id="rId12"/>
  </p:handoutMasterIdLst>
  <p:sldIdLst>
    <p:sldId id="322" r:id="rId2"/>
    <p:sldId id="329" r:id="rId3"/>
    <p:sldId id="318" r:id="rId4"/>
    <p:sldId id="319" r:id="rId5"/>
    <p:sldId id="320" r:id="rId6"/>
    <p:sldId id="327" r:id="rId7"/>
    <p:sldId id="328" r:id="rId8"/>
    <p:sldId id="324" r:id="rId9"/>
    <p:sldId id="330" r:id="rId10"/>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96822A-E8CF-4AE8-A78A-69A524AD376A}" v="2" dt="2023-01-11T23:01:52.24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ai masaki" userId="16eb0802a66b0eaf" providerId="LiveId" clId="{2096822A-E8CF-4AE8-A78A-69A524AD376A}"/>
    <pc:docChg chg="undo custSel modSld">
      <pc:chgData name="asai masaki" userId="16eb0802a66b0eaf" providerId="LiveId" clId="{2096822A-E8CF-4AE8-A78A-69A524AD376A}" dt="2023-01-11T23:08:43.205" v="45" actId="2711"/>
      <pc:docMkLst>
        <pc:docMk/>
      </pc:docMkLst>
      <pc:sldChg chg="delSp modSp mod">
        <pc:chgData name="asai masaki" userId="16eb0802a66b0eaf" providerId="LiveId" clId="{2096822A-E8CF-4AE8-A78A-69A524AD376A}" dt="2023-01-11T23:08:43.205" v="45" actId="2711"/>
        <pc:sldMkLst>
          <pc:docMk/>
          <pc:sldMk cId="3404953951" sldId="257"/>
        </pc:sldMkLst>
        <pc:spChg chg="mod">
          <ac:chgData name="asai masaki" userId="16eb0802a66b0eaf" providerId="LiveId" clId="{2096822A-E8CF-4AE8-A78A-69A524AD376A}" dt="2023-01-11T23:02:30.214" v="15" actId="1076"/>
          <ac:spMkLst>
            <pc:docMk/>
            <pc:sldMk cId="3404953951" sldId="257"/>
            <ac:spMk id="5" creationId="{C98AE183-0742-E29B-4951-8CC9877D914D}"/>
          </ac:spMkLst>
        </pc:spChg>
        <pc:spChg chg="del">
          <ac:chgData name="asai masaki" userId="16eb0802a66b0eaf" providerId="LiveId" clId="{2096822A-E8CF-4AE8-A78A-69A524AD376A}" dt="2023-01-11T22:59:44.731" v="1" actId="21"/>
          <ac:spMkLst>
            <pc:docMk/>
            <pc:sldMk cId="3404953951" sldId="257"/>
            <ac:spMk id="9" creationId="{72A3CF8E-550E-09DE-AFCC-91B0E4A008DE}"/>
          </ac:spMkLst>
        </pc:spChg>
        <pc:spChg chg="mod">
          <ac:chgData name="asai masaki" userId="16eb0802a66b0eaf" providerId="LiveId" clId="{2096822A-E8CF-4AE8-A78A-69A524AD376A}" dt="2023-01-11T23:04:15.917" v="24" actId="14100"/>
          <ac:spMkLst>
            <pc:docMk/>
            <pc:sldMk cId="3404953951" sldId="257"/>
            <ac:spMk id="10" creationId="{9F96FC2E-1E72-0119-DDB8-7CDA00A171C9}"/>
          </ac:spMkLst>
        </pc:spChg>
        <pc:spChg chg="del">
          <ac:chgData name="asai masaki" userId="16eb0802a66b0eaf" providerId="LiveId" clId="{2096822A-E8CF-4AE8-A78A-69A524AD376A}" dt="2023-01-11T23:04:06.253" v="22" actId="21"/>
          <ac:spMkLst>
            <pc:docMk/>
            <pc:sldMk cId="3404953951" sldId="257"/>
            <ac:spMk id="24" creationId="{4DA85F6D-9A8B-8E49-6C07-6C05DE699305}"/>
          </ac:spMkLst>
        </pc:spChg>
        <pc:spChg chg="del">
          <ac:chgData name="asai masaki" userId="16eb0802a66b0eaf" providerId="LiveId" clId="{2096822A-E8CF-4AE8-A78A-69A524AD376A}" dt="2023-01-11T23:04:10.551" v="23" actId="21"/>
          <ac:spMkLst>
            <pc:docMk/>
            <pc:sldMk cId="3404953951" sldId="257"/>
            <ac:spMk id="25" creationId="{9D1A64E1-39DF-FEC7-245D-44CAFB51DB14}"/>
          </ac:spMkLst>
        </pc:spChg>
        <pc:spChg chg="del">
          <ac:chgData name="asai masaki" userId="16eb0802a66b0eaf" providerId="LiveId" clId="{2096822A-E8CF-4AE8-A78A-69A524AD376A}" dt="2023-01-11T23:00:26.068" v="4" actId="21"/>
          <ac:spMkLst>
            <pc:docMk/>
            <pc:sldMk cId="3404953951" sldId="257"/>
            <ac:spMk id="28" creationId="{00000000-0000-0000-0000-000000000000}"/>
          </ac:spMkLst>
        </pc:spChg>
        <pc:spChg chg="mod">
          <ac:chgData name="asai masaki" userId="16eb0802a66b0eaf" providerId="LiveId" clId="{2096822A-E8CF-4AE8-A78A-69A524AD376A}" dt="2023-01-11T23:08:32.150" v="44" actId="2711"/>
          <ac:spMkLst>
            <pc:docMk/>
            <pc:sldMk cId="3404953951" sldId="257"/>
            <ac:spMk id="43" creationId="{A285C253-7FE9-FD3C-00EB-0E6EEF64D359}"/>
          </ac:spMkLst>
        </pc:spChg>
        <pc:spChg chg="del">
          <ac:chgData name="asai masaki" userId="16eb0802a66b0eaf" providerId="LiveId" clId="{2096822A-E8CF-4AE8-A78A-69A524AD376A}" dt="2023-01-11T22:59:06.799" v="0" actId="21"/>
          <ac:spMkLst>
            <pc:docMk/>
            <pc:sldMk cId="3404953951" sldId="257"/>
            <ac:spMk id="45" creationId="{AE1E2497-4E3C-6135-5485-E560F07DAB35}"/>
          </ac:spMkLst>
        </pc:spChg>
        <pc:spChg chg="del mod">
          <ac:chgData name="asai masaki" userId="16eb0802a66b0eaf" providerId="LiveId" clId="{2096822A-E8CF-4AE8-A78A-69A524AD376A}" dt="2023-01-11T23:00:36.734" v="7" actId="21"/>
          <ac:spMkLst>
            <pc:docMk/>
            <pc:sldMk cId="3404953951" sldId="257"/>
            <ac:spMk id="46" creationId="{675DBB84-2EC6-7A10-AB53-D79ACA89B77D}"/>
          </ac:spMkLst>
        </pc:spChg>
        <pc:graphicFrameChg chg="mod modGraphic">
          <ac:chgData name="asai masaki" userId="16eb0802a66b0eaf" providerId="LiveId" clId="{2096822A-E8CF-4AE8-A78A-69A524AD376A}" dt="2023-01-11T23:08:43.205" v="45" actId="2711"/>
          <ac:graphicFrameMkLst>
            <pc:docMk/>
            <pc:sldMk cId="3404953951" sldId="257"/>
            <ac:graphicFrameMk id="4" creationId="{033830D7-10C6-8E9A-6E7C-43BF2FFFA644}"/>
          </ac:graphicFrameMkLst>
        </pc:graphicFrameChg>
        <pc:cxnChg chg="mod">
          <ac:chgData name="asai masaki" userId="16eb0802a66b0eaf" providerId="LiveId" clId="{2096822A-E8CF-4AE8-A78A-69A524AD376A}" dt="2023-01-11T23:01:54.976" v="13" actId="1076"/>
          <ac:cxnSpMkLst>
            <pc:docMk/>
            <pc:sldMk cId="3404953951" sldId="257"/>
            <ac:cxnSpMk id="31" creationId="{00000000-0000-0000-0000-000000000000}"/>
          </ac:cxnSpMkLst>
        </pc:cxnChg>
      </pc:sldChg>
      <pc:sldChg chg="modSp mod">
        <pc:chgData name="asai masaki" userId="16eb0802a66b0eaf" providerId="LiveId" clId="{2096822A-E8CF-4AE8-A78A-69A524AD376A}" dt="2023-01-11T23:08:09.065" v="43" actId="2711"/>
        <pc:sldMkLst>
          <pc:docMk/>
          <pc:sldMk cId="3245335756" sldId="324"/>
        </pc:sldMkLst>
        <pc:spChg chg="mod">
          <ac:chgData name="asai masaki" userId="16eb0802a66b0eaf" providerId="LiveId" clId="{2096822A-E8CF-4AE8-A78A-69A524AD376A}" dt="2023-01-11T23:04:59.489" v="25" actId="2711"/>
          <ac:spMkLst>
            <pc:docMk/>
            <pc:sldMk cId="3245335756" sldId="324"/>
            <ac:spMk id="8" creationId="{00000000-0000-0000-0000-000000000000}"/>
          </ac:spMkLst>
        </pc:spChg>
        <pc:spChg chg="mod">
          <ac:chgData name="asai masaki" userId="16eb0802a66b0eaf" providerId="LiveId" clId="{2096822A-E8CF-4AE8-A78A-69A524AD376A}" dt="2023-01-11T23:05:13.981" v="26" actId="2711"/>
          <ac:spMkLst>
            <pc:docMk/>
            <pc:sldMk cId="3245335756" sldId="324"/>
            <ac:spMk id="27" creationId="{AC6EC007-F623-8844-CA1B-3E85FE1E8235}"/>
          </ac:spMkLst>
        </pc:spChg>
        <pc:spChg chg="mod">
          <ac:chgData name="asai masaki" userId="16eb0802a66b0eaf" providerId="LiveId" clId="{2096822A-E8CF-4AE8-A78A-69A524AD376A}" dt="2023-01-11T23:05:13.981" v="26" actId="2711"/>
          <ac:spMkLst>
            <pc:docMk/>
            <pc:sldMk cId="3245335756" sldId="324"/>
            <ac:spMk id="28" creationId="{F1EC8EA8-EEEE-2F14-B789-D48F1BEFC934}"/>
          </ac:spMkLst>
        </pc:spChg>
        <pc:spChg chg="mod">
          <ac:chgData name="asai masaki" userId="16eb0802a66b0eaf" providerId="LiveId" clId="{2096822A-E8CF-4AE8-A78A-69A524AD376A}" dt="2023-01-11T23:06:09.037" v="30" actId="2711"/>
          <ac:spMkLst>
            <pc:docMk/>
            <pc:sldMk cId="3245335756" sldId="324"/>
            <ac:spMk id="30" creationId="{F93C548F-6932-5D86-AA78-8A877518A4A1}"/>
          </ac:spMkLst>
        </pc:spChg>
        <pc:spChg chg="mod">
          <ac:chgData name="asai masaki" userId="16eb0802a66b0eaf" providerId="LiveId" clId="{2096822A-E8CF-4AE8-A78A-69A524AD376A}" dt="2023-01-11T23:06:09.037" v="30" actId="2711"/>
          <ac:spMkLst>
            <pc:docMk/>
            <pc:sldMk cId="3245335756" sldId="324"/>
            <ac:spMk id="31" creationId="{2C98825C-752F-5C62-A8F0-44DB9E3FE91A}"/>
          </ac:spMkLst>
        </pc:spChg>
        <pc:graphicFrameChg chg="modGraphic">
          <ac:chgData name="asai masaki" userId="16eb0802a66b0eaf" providerId="LiveId" clId="{2096822A-E8CF-4AE8-A78A-69A524AD376A}" dt="2023-01-11T23:05:49.388" v="29" actId="2711"/>
          <ac:graphicFrameMkLst>
            <pc:docMk/>
            <pc:sldMk cId="3245335756" sldId="324"/>
            <ac:graphicFrameMk id="2" creationId="{C1D0B5F2-F73F-04A9-49B4-BE27B25CF66E}"/>
          </ac:graphicFrameMkLst>
        </pc:graphicFrameChg>
        <pc:graphicFrameChg chg="modGraphic">
          <ac:chgData name="asai masaki" userId="16eb0802a66b0eaf" providerId="LiveId" clId="{2096822A-E8CF-4AE8-A78A-69A524AD376A}" dt="2023-01-11T23:08:00.730" v="42" actId="2711"/>
          <ac:graphicFrameMkLst>
            <pc:docMk/>
            <pc:sldMk cId="3245335756" sldId="324"/>
            <ac:graphicFrameMk id="12" creationId="{4EBBA6B5-ABD8-4862-8367-8BDB1DA48402}"/>
          </ac:graphicFrameMkLst>
        </pc:graphicFrameChg>
        <pc:graphicFrameChg chg="modGraphic">
          <ac:chgData name="asai masaki" userId="16eb0802a66b0eaf" providerId="LiveId" clId="{2096822A-E8CF-4AE8-A78A-69A524AD376A}" dt="2023-01-11T23:08:09.065" v="43" actId="2711"/>
          <ac:graphicFrameMkLst>
            <pc:docMk/>
            <pc:sldMk cId="3245335756" sldId="324"/>
            <ac:graphicFrameMk id="13" creationId="{75BBCB69-EC72-C943-9A3E-BE21AD1C76D4}"/>
          </ac:graphicFrameMkLst>
        </pc:graphicFrameChg>
        <pc:graphicFrameChg chg="modGraphic">
          <ac:chgData name="asai masaki" userId="16eb0802a66b0eaf" providerId="LiveId" clId="{2096822A-E8CF-4AE8-A78A-69A524AD376A}" dt="2023-01-11T23:07:29.958" v="39" actId="2711"/>
          <ac:graphicFrameMkLst>
            <pc:docMk/>
            <pc:sldMk cId="3245335756" sldId="324"/>
            <ac:graphicFrameMk id="14" creationId="{78DAA4A6-39B1-BFFC-24DF-30944FB7D2FD}"/>
          </ac:graphicFrameMkLst>
        </pc:graphicFrameChg>
        <pc:graphicFrameChg chg="modGraphic">
          <ac:chgData name="asai masaki" userId="16eb0802a66b0eaf" providerId="LiveId" clId="{2096822A-E8CF-4AE8-A78A-69A524AD376A}" dt="2023-01-11T23:07:36.429" v="40" actId="2711"/>
          <ac:graphicFrameMkLst>
            <pc:docMk/>
            <pc:sldMk cId="3245335756" sldId="324"/>
            <ac:graphicFrameMk id="15" creationId="{DD3C6750-3B80-06FA-6557-F164AB1EC773}"/>
          </ac:graphicFrameMkLst>
        </pc:graphicFrameChg>
        <pc:graphicFrameChg chg="modGraphic">
          <ac:chgData name="asai masaki" userId="16eb0802a66b0eaf" providerId="LiveId" clId="{2096822A-E8CF-4AE8-A78A-69A524AD376A}" dt="2023-01-11T23:07:54.113" v="41" actId="2711"/>
          <ac:graphicFrameMkLst>
            <pc:docMk/>
            <pc:sldMk cId="3245335756" sldId="324"/>
            <ac:graphicFrameMk id="16" creationId="{EC54380C-0037-359B-DC9E-B78B4C008E6C}"/>
          </ac:graphicFrameMkLst>
        </pc:graphicFrameChg>
        <pc:graphicFrameChg chg="modGraphic">
          <ac:chgData name="asai masaki" userId="16eb0802a66b0eaf" providerId="LiveId" clId="{2096822A-E8CF-4AE8-A78A-69A524AD376A}" dt="2023-01-11T23:07:10.135" v="37" actId="2711"/>
          <ac:graphicFrameMkLst>
            <pc:docMk/>
            <pc:sldMk cId="3245335756" sldId="324"/>
            <ac:graphicFrameMk id="17" creationId="{0BD2969B-04BB-52A0-3628-59F98369F655}"/>
          </ac:graphicFrameMkLst>
        </pc:graphicFrameChg>
        <pc:graphicFrameChg chg="modGraphic">
          <ac:chgData name="asai masaki" userId="16eb0802a66b0eaf" providerId="LiveId" clId="{2096822A-E8CF-4AE8-A78A-69A524AD376A}" dt="2023-01-11T23:07:20.233" v="38" actId="2711"/>
          <ac:graphicFrameMkLst>
            <pc:docMk/>
            <pc:sldMk cId="3245335756" sldId="324"/>
            <ac:graphicFrameMk id="18" creationId="{7E2819C2-BBAF-30AB-9D29-C32F96516837}"/>
          </ac:graphicFrameMkLst>
        </pc:graphicFrameChg>
        <pc:graphicFrameChg chg="modGraphic">
          <ac:chgData name="asai masaki" userId="16eb0802a66b0eaf" providerId="LiveId" clId="{2096822A-E8CF-4AE8-A78A-69A524AD376A}" dt="2023-01-11T23:06:48.140" v="34" actId="2711"/>
          <ac:graphicFrameMkLst>
            <pc:docMk/>
            <pc:sldMk cId="3245335756" sldId="324"/>
            <ac:graphicFrameMk id="19" creationId="{9BC2C6AF-9E94-E69A-7F88-8526B4D3DA63}"/>
          </ac:graphicFrameMkLst>
        </pc:graphicFrameChg>
        <pc:graphicFrameChg chg="modGraphic">
          <ac:chgData name="asai masaki" userId="16eb0802a66b0eaf" providerId="LiveId" clId="{2096822A-E8CF-4AE8-A78A-69A524AD376A}" dt="2023-01-11T23:06:53.361" v="35" actId="2711"/>
          <ac:graphicFrameMkLst>
            <pc:docMk/>
            <pc:sldMk cId="3245335756" sldId="324"/>
            <ac:graphicFrameMk id="20" creationId="{B1BD0863-7CDD-5BEF-FE96-24B54A90DD08}"/>
          </ac:graphicFrameMkLst>
        </pc:graphicFrameChg>
        <pc:graphicFrameChg chg="modGraphic">
          <ac:chgData name="asai masaki" userId="16eb0802a66b0eaf" providerId="LiveId" clId="{2096822A-E8CF-4AE8-A78A-69A524AD376A}" dt="2023-01-11T23:07:00.520" v="36" actId="2711"/>
          <ac:graphicFrameMkLst>
            <pc:docMk/>
            <pc:sldMk cId="3245335756" sldId="324"/>
            <ac:graphicFrameMk id="21" creationId="{BDFDAEF1-5A80-087C-8E7D-29A3381B8263}"/>
          </ac:graphicFrameMkLst>
        </pc:graphicFrameChg>
        <pc:graphicFrameChg chg="modGraphic">
          <ac:chgData name="asai masaki" userId="16eb0802a66b0eaf" providerId="LiveId" clId="{2096822A-E8CF-4AE8-A78A-69A524AD376A}" dt="2023-01-11T23:06:22.876" v="31" actId="2711"/>
          <ac:graphicFrameMkLst>
            <pc:docMk/>
            <pc:sldMk cId="3245335756" sldId="324"/>
            <ac:graphicFrameMk id="24" creationId="{AEACAC35-31BC-4B6E-7423-4B594DBCCE5D}"/>
          </ac:graphicFrameMkLst>
        </pc:graphicFrameChg>
        <pc:graphicFrameChg chg="modGraphic">
          <ac:chgData name="asai masaki" userId="16eb0802a66b0eaf" providerId="LiveId" clId="{2096822A-E8CF-4AE8-A78A-69A524AD376A}" dt="2023-01-11T23:06:31.487" v="32" actId="2711"/>
          <ac:graphicFrameMkLst>
            <pc:docMk/>
            <pc:sldMk cId="3245335756" sldId="324"/>
            <ac:graphicFrameMk id="25" creationId="{3AD3BEEE-7AA6-0741-DFF7-60BE184DB681}"/>
          </ac:graphicFrameMkLst>
        </pc:graphicFrameChg>
        <pc:graphicFrameChg chg="modGraphic">
          <ac:chgData name="asai masaki" userId="16eb0802a66b0eaf" providerId="LiveId" clId="{2096822A-E8CF-4AE8-A78A-69A524AD376A}" dt="2023-01-11T23:06:41.040" v="33" actId="2711"/>
          <ac:graphicFrameMkLst>
            <pc:docMk/>
            <pc:sldMk cId="3245335756" sldId="324"/>
            <ac:graphicFrameMk id="26" creationId="{07760BBA-18C4-ED60-B268-20F0FAFB3685}"/>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BC69E04C-FD04-416B-8D6F-30BFFC5CD3FC}" type="datetimeFigureOut">
              <a:rPr kumimoji="1" lang="ja-JP" altLang="en-US" smtClean="0"/>
              <a:t>2023/2/27</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D7AFB98E-5D46-44B1-B7F3-542A9450DA9F}" type="slidenum">
              <a:rPr kumimoji="1" lang="ja-JP" altLang="en-US" smtClean="0"/>
              <a:t>‹#›</a:t>
            </a:fld>
            <a:endParaRPr kumimoji="1" lang="ja-JP" altLang="en-US"/>
          </a:p>
        </p:txBody>
      </p:sp>
    </p:spTree>
    <p:extLst>
      <p:ext uri="{BB962C8B-B14F-4D97-AF65-F5344CB8AC3E}">
        <p14:creationId xmlns:p14="http://schemas.microsoft.com/office/powerpoint/2010/main" val="258289344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C30A2F89-E8EE-4847-9B7C-84B721D5BB9A}" type="datetimeFigureOut">
              <a:rPr kumimoji="1" lang="ja-JP" altLang="en-US" smtClean="0"/>
              <a:t>2023/2/27</a:t>
            </a:fld>
            <a:endParaRPr kumimoji="1" lang="ja-JP" altLang="en-US" dirty="0"/>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73E480A-1F13-4A4A-8DD8-645D9C2A8C4D}" type="slidenum">
              <a:rPr kumimoji="1" lang="ja-JP" altLang="en-US" smtClean="0"/>
              <a:t>‹#›</a:t>
            </a:fld>
            <a:endParaRPr kumimoji="1" lang="ja-JP" altLang="en-US" dirty="0"/>
          </a:p>
        </p:txBody>
      </p:sp>
    </p:spTree>
    <p:extLst>
      <p:ext uri="{BB962C8B-B14F-4D97-AF65-F5344CB8AC3E}">
        <p14:creationId xmlns:p14="http://schemas.microsoft.com/office/powerpoint/2010/main" val="175279031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221640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91A9BA3-08D1-44B8-A732-43BC745AECDE}" type="datetime1">
              <a:rPr kumimoji="1" lang="ja-JP" altLang="en-US" smtClean="0"/>
              <a:t>2023/2/27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a:xfrm>
            <a:off x="6972300" y="6356351"/>
            <a:ext cx="2057400" cy="365125"/>
          </a:xfrm>
        </p:spPr>
        <p:txBody>
          <a:bodyPr/>
          <a:lstStyle>
            <a:lvl1pPr>
              <a:defRPr sz="1600">
                <a:latin typeface="Meiryo UI" panose="020B0604030504040204" pitchFamily="50" charset="-128"/>
                <a:ea typeface="Meiryo UI" panose="020B0604030504040204" pitchFamily="50" charset="-128"/>
              </a:defRPr>
            </a:lvl1pPr>
          </a:lstStyle>
          <a:p>
            <a:fld id="{8CB392DF-01F8-4989-AEDD-07EE9047374B}" type="slidenum">
              <a:rPr kumimoji="1" lang="ja-JP" altLang="en-US" smtClean="0"/>
              <a:pPr/>
              <a:t>‹#›</a:t>
            </a:fld>
            <a:endParaRPr kumimoji="1" lang="ja-JP" altLang="en-US" dirty="0"/>
          </a:p>
        </p:txBody>
      </p:sp>
    </p:spTree>
    <p:extLst>
      <p:ext uri="{BB962C8B-B14F-4D97-AF65-F5344CB8AC3E}">
        <p14:creationId xmlns:p14="http://schemas.microsoft.com/office/powerpoint/2010/main" val="397258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3BE3283-174E-4991-BC25-94CAE4635D5D}" type="datetime1">
              <a:rPr kumimoji="1" lang="ja-JP" altLang="en-US" smtClean="0"/>
              <a:t>2023/2/27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CB392DF-01F8-4989-AEDD-07EE9047374B}" type="slidenum">
              <a:rPr kumimoji="1" lang="ja-JP" altLang="en-US" smtClean="0"/>
              <a:t>‹#›</a:t>
            </a:fld>
            <a:endParaRPr kumimoji="1" lang="ja-JP" altLang="en-US" dirty="0"/>
          </a:p>
        </p:txBody>
      </p:sp>
    </p:spTree>
    <p:extLst>
      <p:ext uri="{BB962C8B-B14F-4D97-AF65-F5344CB8AC3E}">
        <p14:creationId xmlns:p14="http://schemas.microsoft.com/office/powerpoint/2010/main" val="2148624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E2B871-4F39-4021-8A38-B2BB88E286C9}" type="datetime1">
              <a:rPr kumimoji="1" lang="ja-JP" altLang="en-US" smtClean="0"/>
              <a:t>2023/2/27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CB392DF-01F8-4989-AEDD-07EE9047374B}" type="slidenum">
              <a:rPr kumimoji="1" lang="ja-JP" altLang="en-US" smtClean="0"/>
              <a:t>‹#›</a:t>
            </a:fld>
            <a:endParaRPr kumimoji="1" lang="ja-JP" altLang="en-US" dirty="0"/>
          </a:p>
        </p:txBody>
      </p:sp>
    </p:spTree>
    <p:extLst>
      <p:ext uri="{BB962C8B-B14F-4D97-AF65-F5344CB8AC3E}">
        <p14:creationId xmlns:p14="http://schemas.microsoft.com/office/powerpoint/2010/main" val="1047343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0F4FE91-0719-4B04-9B79-1080D21033E6}" type="datetime1">
              <a:rPr kumimoji="1" lang="ja-JP" altLang="en-US" smtClean="0"/>
              <a:t>2023/2/27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CB392DF-01F8-4989-AEDD-07EE9047374B}" type="slidenum">
              <a:rPr kumimoji="1" lang="ja-JP" altLang="en-US" smtClean="0"/>
              <a:t>‹#›</a:t>
            </a:fld>
            <a:endParaRPr kumimoji="1" lang="ja-JP" altLang="en-US" dirty="0"/>
          </a:p>
        </p:txBody>
      </p:sp>
    </p:spTree>
    <p:extLst>
      <p:ext uri="{BB962C8B-B14F-4D97-AF65-F5344CB8AC3E}">
        <p14:creationId xmlns:p14="http://schemas.microsoft.com/office/powerpoint/2010/main" val="1054298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78DE7F8-B271-4110-AB69-6B877E709665}" type="datetime1">
              <a:rPr kumimoji="1" lang="ja-JP" altLang="en-US" smtClean="0"/>
              <a:t>2023/2/27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CB392DF-01F8-4989-AEDD-07EE9047374B}" type="slidenum">
              <a:rPr kumimoji="1" lang="ja-JP" altLang="en-US" smtClean="0"/>
              <a:t>‹#›</a:t>
            </a:fld>
            <a:endParaRPr kumimoji="1" lang="ja-JP" altLang="en-US" dirty="0"/>
          </a:p>
        </p:txBody>
      </p:sp>
    </p:spTree>
    <p:extLst>
      <p:ext uri="{BB962C8B-B14F-4D97-AF65-F5344CB8AC3E}">
        <p14:creationId xmlns:p14="http://schemas.microsoft.com/office/powerpoint/2010/main" val="3411345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5CF3C87-DCE6-4523-B530-47C36C8D9265}" type="datetime1">
              <a:rPr kumimoji="1" lang="ja-JP" altLang="en-US" smtClean="0"/>
              <a:t>2023/2/27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CB392DF-01F8-4989-AEDD-07EE9047374B}" type="slidenum">
              <a:rPr kumimoji="1" lang="ja-JP" altLang="en-US" smtClean="0"/>
              <a:t>‹#›</a:t>
            </a:fld>
            <a:endParaRPr kumimoji="1" lang="ja-JP" altLang="en-US" dirty="0"/>
          </a:p>
        </p:txBody>
      </p:sp>
    </p:spTree>
    <p:extLst>
      <p:ext uri="{BB962C8B-B14F-4D97-AF65-F5344CB8AC3E}">
        <p14:creationId xmlns:p14="http://schemas.microsoft.com/office/powerpoint/2010/main" val="1663376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531BD63-4DC4-45DF-AACF-4F5D16543E62}" type="datetime1">
              <a:rPr kumimoji="1" lang="ja-JP" altLang="en-US" smtClean="0"/>
              <a:t>2023/2/27</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8CB392DF-01F8-4989-AEDD-07EE9047374B}" type="slidenum">
              <a:rPr kumimoji="1" lang="ja-JP" altLang="en-US" smtClean="0"/>
              <a:t>‹#›</a:t>
            </a:fld>
            <a:endParaRPr kumimoji="1" lang="ja-JP" altLang="en-US" dirty="0"/>
          </a:p>
        </p:txBody>
      </p:sp>
    </p:spTree>
    <p:extLst>
      <p:ext uri="{BB962C8B-B14F-4D97-AF65-F5344CB8AC3E}">
        <p14:creationId xmlns:p14="http://schemas.microsoft.com/office/powerpoint/2010/main" val="4022671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AC7CDFE-00CA-4A18-BDC7-B40658CC740F}" type="datetime1">
              <a:rPr kumimoji="1" lang="ja-JP" altLang="en-US" smtClean="0"/>
              <a:t>2023/2/27</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8CB392DF-01F8-4989-AEDD-07EE9047374B}" type="slidenum">
              <a:rPr kumimoji="1" lang="ja-JP" altLang="en-US" smtClean="0"/>
              <a:t>‹#›</a:t>
            </a:fld>
            <a:endParaRPr kumimoji="1" lang="ja-JP" altLang="en-US" dirty="0"/>
          </a:p>
        </p:txBody>
      </p:sp>
    </p:spTree>
    <p:extLst>
      <p:ext uri="{BB962C8B-B14F-4D97-AF65-F5344CB8AC3E}">
        <p14:creationId xmlns:p14="http://schemas.microsoft.com/office/powerpoint/2010/main" val="3725706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B09CFF-8145-4F01-A02E-D68032F5420D}" type="datetime1">
              <a:rPr kumimoji="1" lang="ja-JP" altLang="en-US" smtClean="0"/>
              <a:t>2023/2/27</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8CB392DF-01F8-4989-AEDD-07EE9047374B}" type="slidenum">
              <a:rPr kumimoji="1" lang="ja-JP" altLang="en-US" smtClean="0"/>
              <a:t>‹#›</a:t>
            </a:fld>
            <a:endParaRPr kumimoji="1" lang="ja-JP" altLang="en-US" dirty="0"/>
          </a:p>
        </p:txBody>
      </p:sp>
    </p:spTree>
    <p:extLst>
      <p:ext uri="{BB962C8B-B14F-4D97-AF65-F5344CB8AC3E}">
        <p14:creationId xmlns:p14="http://schemas.microsoft.com/office/powerpoint/2010/main" val="2624009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A299AC6-72C7-4AF2-A5DF-60E78D903D7D}" type="datetime1">
              <a:rPr kumimoji="1" lang="ja-JP" altLang="en-US" smtClean="0"/>
              <a:t>2023/2/27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CB392DF-01F8-4989-AEDD-07EE9047374B}" type="slidenum">
              <a:rPr kumimoji="1" lang="ja-JP" altLang="en-US" smtClean="0"/>
              <a:t>‹#›</a:t>
            </a:fld>
            <a:endParaRPr kumimoji="1" lang="ja-JP" altLang="en-US" dirty="0"/>
          </a:p>
        </p:txBody>
      </p:sp>
    </p:spTree>
    <p:extLst>
      <p:ext uri="{BB962C8B-B14F-4D97-AF65-F5344CB8AC3E}">
        <p14:creationId xmlns:p14="http://schemas.microsoft.com/office/powerpoint/2010/main" val="3829176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E6BF1FE-5205-42A9-ADA7-E7D3462BDE72}" type="datetime1">
              <a:rPr kumimoji="1" lang="ja-JP" altLang="en-US" smtClean="0"/>
              <a:t>2023/2/27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CB392DF-01F8-4989-AEDD-07EE9047374B}" type="slidenum">
              <a:rPr kumimoji="1" lang="ja-JP" altLang="en-US" smtClean="0"/>
              <a:t>‹#›</a:t>
            </a:fld>
            <a:endParaRPr kumimoji="1" lang="ja-JP" altLang="en-US" dirty="0"/>
          </a:p>
        </p:txBody>
      </p:sp>
    </p:spTree>
    <p:extLst>
      <p:ext uri="{BB962C8B-B14F-4D97-AF65-F5344CB8AC3E}">
        <p14:creationId xmlns:p14="http://schemas.microsoft.com/office/powerpoint/2010/main" val="2245124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422B46-0BA4-4974-9A71-3A72FCE483B6}" type="datetime1">
              <a:rPr kumimoji="1" lang="ja-JP" altLang="en-US" smtClean="0"/>
              <a:t>2023/2/27</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908524" y="6435174"/>
            <a:ext cx="2057400" cy="365125"/>
          </a:xfrm>
          <a:prstGeom prst="rect">
            <a:avLst/>
          </a:prstGeom>
        </p:spPr>
        <p:txBody>
          <a:bodyPr vert="horz" lIns="91440" tIns="45720" rIns="91440" bIns="45720" rtlCol="0" anchor="ctr"/>
          <a:lstStyle>
            <a:lvl1pPr algn="r">
              <a:defRPr sz="1600">
                <a:solidFill>
                  <a:schemeClr val="tx1">
                    <a:tint val="75000"/>
                  </a:schemeClr>
                </a:solidFill>
                <a:latin typeface="Meiryo UI" panose="020B0604030504040204" pitchFamily="50" charset="-128"/>
                <a:ea typeface="Meiryo UI" panose="020B0604030504040204" pitchFamily="50" charset="-128"/>
              </a:defRPr>
            </a:lvl1pPr>
          </a:lstStyle>
          <a:p>
            <a:fld id="{8CB392DF-01F8-4989-AEDD-07EE9047374B}" type="slidenum">
              <a:rPr kumimoji="1" lang="ja-JP" altLang="en-US" smtClean="0"/>
              <a:pPr/>
              <a:t>‹#›</a:t>
            </a:fld>
            <a:endParaRPr kumimoji="1" lang="ja-JP" altLang="en-US" dirty="0"/>
          </a:p>
        </p:txBody>
      </p:sp>
    </p:spTree>
    <p:extLst>
      <p:ext uri="{BB962C8B-B14F-4D97-AF65-F5344CB8AC3E}">
        <p14:creationId xmlns:p14="http://schemas.microsoft.com/office/powerpoint/2010/main" val="35178399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FD91FE-E109-4F10-A36F-6BB374378735}"/>
              </a:ext>
            </a:extLst>
          </p:cNvPr>
          <p:cNvSpPr>
            <a:spLocks noGrp="1"/>
          </p:cNvSpPr>
          <p:nvPr>
            <p:ph type="ctrTitle"/>
          </p:nvPr>
        </p:nvSpPr>
        <p:spPr>
          <a:xfrm>
            <a:off x="480527" y="902977"/>
            <a:ext cx="7772400" cy="1655762"/>
          </a:xfrm>
        </p:spPr>
        <p:txBody>
          <a:bodyPr>
            <a:normAutofit/>
          </a:bodyPr>
          <a:lstStyle/>
          <a:p>
            <a:r>
              <a:rPr kumimoji="1" lang="ja-JP" altLang="en-US" sz="2800" dirty="0">
                <a:latin typeface="Meiryo UI" panose="020B0604030504040204" pitchFamily="50" charset="-128"/>
                <a:ea typeface="Meiryo UI" panose="020B0604030504040204" pitchFamily="50" charset="-128"/>
              </a:rPr>
              <a:t>令和４年度</a:t>
            </a:r>
            <a:r>
              <a:rPr kumimoji="1" lang="en-US" altLang="ja-JP" sz="2800" dirty="0">
                <a:latin typeface="Meiryo UI" panose="020B0604030504040204" pitchFamily="50" charset="-128"/>
                <a:ea typeface="Meiryo UI" panose="020B0604030504040204" pitchFamily="50" charset="-128"/>
              </a:rPr>
              <a:t/>
            </a:r>
            <a:br>
              <a:rPr kumimoji="1" lang="en-US" altLang="ja-JP" sz="2800" dirty="0">
                <a:latin typeface="Meiryo UI" panose="020B0604030504040204" pitchFamily="50" charset="-128"/>
                <a:ea typeface="Meiryo UI" panose="020B0604030504040204" pitchFamily="50" charset="-128"/>
              </a:rPr>
            </a:br>
            <a:r>
              <a:rPr kumimoji="1" lang="en-US" altLang="ja-JP" sz="3200" dirty="0">
                <a:latin typeface="Meiryo UI" panose="020B0604030504040204" pitchFamily="50" charset="-128"/>
                <a:ea typeface="Meiryo UI" panose="020B0604030504040204" pitchFamily="50" charset="-128"/>
              </a:rPr>
              <a:t/>
            </a:r>
            <a:br>
              <a:rPr kumimoji="1" lang="en-US" altLang="ja-JP" sz="3200" dirty="0">
                <a:latin typeface="Meiryo UI" panose="020B0604030504040204" pitchFamily="50" charset="-128"/>
                <a:ea typeface="Meiryo UI" panose="020B0604030504040204" pitchFamily="50" charset="-128"/>
              </a:rPr>
            </a:br>
            <a:r>
              <a:rPr kumimoji="1" lang="ja-JP" altLang="en-US" sz="3200" dirty="0">
                <a:latin typeface="Meiryo UI" panose="020B0604030504040204" pitchFamily="50" charset="-128"/>
                <a:ea typeface="Meiryo UI" panose="020B0604030504040204" pitchFamily="50" charset="-128"/>
              </a:rPr>
              <a:t>在宅医療に</a:t>
            </a:r>
            <a:r>
              <a:rPr lang="ja-JP" altLang="en-US" sz="3200" dirty="0">
                <a:latin typeface="Meiryo UI" panose="020B0604030504040204" pitchFamily="50" charset="-128"/>
                <a:ea typeface="Meiryo UI" panose="020B0604030504040204" pitchFamily="50" charset="-128"/>
              </a:rPr>
              <a:t>かかる</a:t>
            </a:r>
            <a:r>
              <a:rPr kumimoji="1" lang="ja-JP" altLang="en-US" sz="3200" dirty="0">
                <a:latin typeface="Meiryo UI" panose="020B0604030504040204" pitchFamily="50" charset="-128"/>
                <a:ea typeface="Meiryo UI" panose="020B0604030504040204" pitchFamily="50" charset="-128"/>
              </a:rPr>
              <a:t>取組について</a:t>
            </a:r>
          </a:p>
        </p:txBody>
      </p:sp>
      <p:sp>
        <p:nvSpPr>
          <p:cNvPr id="3" name="字幕 2">
            <a:extLst>
              <a:ext uri="{FF2B5EF4-FFF2-40B4-BE49-F238E27FC236}">
                <a16:creationId xmlns:a16="http://schemas.microsoft.com/office/drawing/2014/main" id="{A778C491-48F5-4F04-8231-ECD277ED6854}"/>
              </a:ext>
            </a:extLst>
          </p:cNvPr>
          <p:cNvSpPr>
            <a:spLocks noGrp="1"/>
          </p:cNvSpPr>
          <p:nvPr>
            <p:ph type="subTitle" idx="1"/>
          </p:nvPr>
        </p:nvSpPr>
        <p:spPr>
          <a:xfrm>
            <a:off x="718703" y="3173203"/>
            <a:ext cx="7987553" cy="1925217"/>
          </a:xfrm>
        </p:spPr>
        <p:txBody>
          <a:bodyPr>
            <a:normAutofit fontScale="92500" lnSpcReduction="20000"/>
          </a:bodyPr>
          <a:lstStyle/>
          <a:p>
            <a:pPr algn="l"/>
            <a:r>
              <a:rPr kumimoji="1" lang="ja-JP" altLang="en-US" sz="1800" dirty="0">
                <a:latin typeface="Meiryo UI" panose="020B0604030504040204" pitchFamily="50" charset="-128"/>
                <a:ea typeface="Meiryo UI" panose="020B0604030504040204" pitchFamily="50" charset="-128"/>
              </a:rPr>
              <a:t>＜報告内容＞</a:t>
            </a:r>
            <a:endParaRPr kumimoji="1" lang="en-US" altLang="ja-JP" sz="1800" dirty="0">
              <a:latin typeface="Meiryo UI" panose="020B0604030504040204" pitchFamily="50" charset="-128"/>
              <a:ea typeface="Meiryo UI" panose="020B0604030504040204" pitchFamily="50" charset="-128"/>
            </a:endParaRPr>
          </a:p>
          <a:p>
            <a:pPr algn="l"/>
            <a:r>
              <a:rPr kumimoji="1" lang="ja-JP" altLang="en-US" sz="1800" dirty="0">
                <a:latin typeface="Meiryo UI" panose="020B0604030504040204" pitchFamily="50" charset="-128"/>
                <a:ea typeface="Meiryo UI" panose="020B0604030504040204" pitchFamily="50" charset="-128"/>
              </a:rPr>
              <a:t>　１．　第８次大阪府医療計画策定に向けた今年度の取組</a:t>
            </a:r>
            <a:endParaRPr kumimoji="1" lang="en-US" altLang="ja-JP" sz="1800" dirty="0">
              <a:latin typeface="Meiryo UI" panose="020B0604030504040204" pitchFamily="50" charset="-128"/>
              <a:ea typeface="Meiryo UI" panose="020B0604030504040204" pitchFamily="50" charset="-128"/>
            </a:endParaRPr>
          </a:p>
          <a:p>
            <a:pPr algn="l"/>
            <a:r>
              <a:rPr lang="ja-JP" altLang="en-US" sz="1800" dirty="0">
                <a:latin typeface="Meiryo UI" panose="020B0604030504040204" pitchFamily="50" charset="-128"/>
                <a:ea typeface="Meiryo UI" panose="020B0604030504040204" pitchFamily="50" charset="-128"/>
              </a:rPr>
              <a:t>　２．　在宅医療に関する課題と今後のあり方</a:t>
            </a:r>
            <a:endParaRPr lang="en-US" altLang="ja-JP" sz="1800" dirty="0">
              <a:latin typeface="Meiryo UI" panose="020B0604030504040204" pitchFamily="50" charset="-128"/>
              <a:ea typeface="Meiryo UI" panose="020B0604030504040204" pitchFamily="50" charset="-128"/>
            </a:endParaRPr>
          </a:p>
          <a:p>
            <a:pPr algn="l"/>
            <a:r>
              <a:rPr lang="ja-JP" altLang="en-US" sz="1800" dirty="0">
                <a:latin typeface="Meiryo UI" panose="020B0604030504040204" pitchFamily="50" charset="-128"/>
                <a:ea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rPr>
              <a:t>「在宅医療に関する実態調査」及び「在宅医療懇話会」のとりまとめ（府域）</a:t>
            </a:r>
            <a:endParaRPr lang="en-US" altLang="ja-JP" sz="1500" dirty="0">
              <a:latin typeface="Meiryo UI" panose="020B0604030504040204" pitchFamily="50" charset="-128"/>
              <a:ea typeface="Meiryo UI" panose="020B0604030504040204" pitchFamily="50" charset="-128"/>
            </a:endParaRPr>
          </a:p>
          <a:p>
            <a:pPr algn="l"/>
            <a:r>
              <a:rPr kumimoji="1" lang="ja-JP" altLang="en-US" sz="1500" dirty="0">
                <a:latin typeface="Meiryo UI" panose="020B0604030504040204" pitchFamily="50" charset="-128"/>
                <a:ea typeface="Meiryo UI" panose="020B0604030504040204" pitchFamily="50" charset="-128"/>
              </a:rPr>
              <a:t>　</a:t>
            </a:r>
            <a:r>
              <a:rPr kumimoji="1" lang="ja-JP" altLang="en-US" sz="1800" dirty="0">
                <a:latin typeface="Meiryo UI" panose="020B0604030504040204" pitchFamily="50" charset="-128"/>
                <a:ea typeface="Meiryo UI" panose="020B0604030504040204" pitchFamily="50" charset="-128"/>
              </a:rPr>
              <a:t>３．</a:t>
            </a:r>
            <a:r>
              <a:rPr lang="ja-JP" altLang="en-US" sz="1800" dirty="0">
                <a:latin typeface="Meiryo UI" panose="020B0604030504040204" pitchFamily="50" charset="-128"/>
                <a:ea typeface="Meiryo UI" panose="020B0604030504040204" pitchFamily="50" charset="-128"/>
              </a:rPr>
              <a:t>　現状の課題と第８次大阪府医療計画策定に向けた方向性（案）</a:t>
            </a:r>
            <a:endParaRPr lang="en-US" altLang="ja-JP" sz="1800" dirty="0">
              <a:latin typeface="Meiryo UI" panose="020B0604030504040204" pitchFamily="50" charset="-128"/>
              <a:ea typeface="Meiryo UI" panose="020B0604030504040204" pitchFamily="50" charset="-128"/>
            </a:endParaRPr>
          </a:p>
          <a:p>
            <a:pPr algn="l"/>
            <a:r>
              <a:rPr kumimoji="1" lang="ja-JP" altLang="en-US" sz="1800" dirty="0">
                <a:latin typeface="Meiryo UI" panose="020B0604030504040204" pitchFamily="50" charset="-128"/>
                <a:ea typeface="Meiryo UI" panose="020B0604030504040204" pitchFamily="50" charset="-128"/>
              </a:rPr>
              <a:t>　４．　</a:t>
            </a:r>
            <a:r>
              <a:rPr lang="ja-JP" altLang="en-US" sz="1800" dirty="0">
                <a:latin typeface="Meiryo UI" panose="020B0604030504040204" pitchFamily="50" charset="-128"/>
                <a:ea typeface="Meiryo UI" panose="020B0604030504040204" pitchFamily="50" charset="-128"/>
              </a:rPr>
              <a:t>第８次大阪府医療計画策定に向けた全体スケジュール（案）</a:t>
            </a:r>
          </a:p>
          <a:p>
            <a:pPr algn="l"/>
            <a:endParaRPr kumimoji="1" lang="ja-JP" altLang="en-US" sz="1800" dirty="0">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2D50AA4B-1C38-4724-9EFB-C71AFBD96A77}"/>
              </a:ext>
            </a:extLst>
          </p:cNvPr>
          <p:cNvSpPr/>
          <p:nvPr/>
        </p:nvSpPr>
        <p:spPr>
          <a:xfrm>
            <a:off x="7884366" y="223935"/>
            <a:ext cx="1017038" cy="35456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latin typeface="Meiryo UI" panose="020B0604030504040204" pitchFamily="50" charset="-128"/>
                <a:ea typeface="Meiryo UI" panose="020B0604030504040204" pitchFamily="50" charset="-128"/>
              </a:rPr>
              <a:t>資料</a:t>
            </a:r>
            <a:r>
              <a:rPr kumimoji="1" lang="en-US" altLang="ja-JP" sz="1600" dirty="0">
                <a:latin typeface="Meiryo UI" panose="020B0604030504040204" pitchFamily="50" charset="-128"/>
                <a:ea typeface="Meiryo UI" panose="020B0604030504040204" pitchFamily="50" charset="-128"/>
              </a:rPr>
              <a:t>1-1</a:t>
            </a:r>
            <a:endParaRPr kumimoji="1" lang="ja-JP" altLang="en-US" sz="1600" dirty="0">
              <a:latin typeface="Meiryo UI" panose="020B0604030504040204" pitchFamily="50" charset="-128"/>
              <a:ea typeface="Meiryo UI" panose="020B0604030504040204" pitchFamily="50" charset="-128"/>
            </a:endParaRPr>
          </a:p>
        </p:txBody>
      </p:sp>
      <p:cxnSp>
        <p:nvCxnSpPr>
          <p:cNvPr id="5" name="直線コネクタ 4">
            <a:extLst>
              <a:ext uri="{FF2B5EF4-FFF2-40B4-BE49-F238E27FC236}">
                <a16:creationId xmlns:a16="http://schemas.microsoft.com/office/drawing/2014/main" id="{2B7E63B9-B776-44F9-807A-356753843C15}"/>
              </a:ext>
            </a:extLst>
          </p:cNvPr>
          <p:cNvCxnSpPr/>
          <p:nvPr/>
        </p:nvCxnSpPr>
        <p:spPr>
          <a:xfrm>
            <a:off x="-18000" y="2681344"/>
            <a:ext cx="9180000" cy="0"/>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7" name="タイトル 1">
            <a:extLst>
              <a:ext uri="{FF2B5EF4-FFF2-40B4-BE49-F238E27FC236}">
                <a16:creationId xmlns:a16="http://schemas.microsoft.com/office/drawing/2014/main" id="{CFC5091F-9646-0683-B422-D5B0042D8379}"/>
              </a:ext>
            </a:extLst>
          </p:cNvPr>
          <p:cNvSpPr txBox="1">
            <a:spLocks/>
          </p:cNvSpPr>
          <p:nvPr/>
        </p:nvSpPr>
        <p:spPr>
          <a:xfrm>
            <a:off x="3092569" y="5739458"/>
            <a:ext cx="6069431" cy="894607"/>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600" dirty="0">
                <a:latin typeface="Meiryo UI" panose="020B0604030504040204" pitchFamily="50" charset="-128"/>
                <a:ea typeface="Meiryo UI" panose="020B0604030504040204" pitchFamily="50" charset="-128"/>
              </a:rPr>
              <a:t>令和５年２月</a:t>
            </a:r>
            <a:endParaRPr lang="en-US" altLang="ja-JP" sz="1600" dirty="0">
              <a:latin typeface="Meiryo UI" panose="020B0604030504040204" pitchFamily="50" charset="-128"/>
              <a:ea typeface="Meiryo UI" panose="020B0604030504040204" pitchFamily="50" charset="-128"/>
            </a:endParaRPr>
          </a:p>
          <a:p>
            <a:pPr algn="l"/>
            <a:r>
              <a:rPr lang="ja-JP" altLang="en-US" sz="1600" dirty="0">
                <a:latin typeface="Meiryo UI" panose="020B0604030504040204" pitchFamily="50" charset="-128"/>
                <a:ea typeface="Meiryo UI" panose="020B0604030504040204" pitchFamily="50" charset="-128"/>
              </a:rPr>
              <a:t>大阪府健康医療部　保健医療企画課　在宅医療推進グループ</a:t>
            </a:r>
          </a:p>
        </p:txBody>
      </p:sp>
    </p:spTree>
    <p:extLst>
      <p:ext uri="{BB962C8B-B14F-4D97-AF65-F5344CB8AC3E}">
        <p14:creationId xmlns:p14="http://schemas.microsoft.com/office/powerpoint/2010/main" val="3329685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0" y="488649"/>
            <a:ext cx="9180000" cy="0"/>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25623" y="3205362"/>
            <a:ext cx="8982635" cy="307777"/>
          </a:xfrm>
          <a:prstGeom prst="rect">
            <a:avLst/>
          </a:prstGeom>
        </p:spPr>
        <p:txBody>
          <a:bodyPr wrap="square">
            <a:spAutoFit/>
          </a:bodyPr>
          <a:lstStyle/>
          <a:p>
            <a:r>
              <a:rPr lang="ja-JP" altLang="en-US" sz="1400" b="1" dirty="0">
                <a:latin typeface="Meiryo UI" panose="020B0604030504040204" pitchFamily="50" charset="-128"/>
                <a:ea typeface="Meiryo UI" panose="020B0604030504040204" pitchFamily="50" charset="-128"/>
              </a:rPr>
              <a:t>２）主な取組</a:t>
            </a:r>
            <a:endParaRPr lang="en-US" altLang="ja-JP" sz="1400" b="1" dirty="0">
              <a:latin typeface="Meiryo UI" panose="020B0604030504040204" pitchFamily="50" charset="-128"/>
              <a:ea typeface="Meiryo UI" panose="020B0604030504040204" pitchFamily="50" charset="-128"/>
            </a:endParaRPr>
          </a:p>
        </p:txBody>
      </p:sp>
      <p:sp>
        <p:nvSpPr>
          <p:cNvPr id="2" name="二等辺三角形 1"/>
          <p:cNvSpPr/>
          <p:nvPr/>
        </p:nvSpPr>
        <p:spPr>
          <a:xfrm rot="16200000" flipV="1">
            <a:off x="5128650" y="2001456"/>
            <a:ext cx="651387" cy="13726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4" name="タイトル 1"/>
          <p:cNvSpPr>
            <a:spLocks noGrp="1"/>
          </p:cNvSpPr>
          <p:nvPr>
            <p:ph type="title"/>
          </p:nvPr>
        </p:nvSpPr>
        <p:spPr>
          <a:xfrm>
            <a:off x="606574" y="4812465"/>
            <a:ext cx="6613375" cy="475562"/>
          </a:xfrm>
        </p:spPr>
        <p:txBody>
          <a:bodyPr>
            <a:noAutofit/>
          </a:bodyPr>
          <a:lstStyle/>
          <a:p>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取組②</a:t>
            </a:r>
            <a:r>
              <a:rPr lang="en-US" altLang="ja-JP" sz="1400" dirty="0">
                <a:latin typeface="Meiryo UI" panose="020B0604030504040204" pitchFamily="50" charset="-128"/>
                <a:ea typeface="Meiryo UI" panose="020B0604030504040204" pitchFamily="50" charset="-128"/>
              </a:rPr>
              <a:t>】 </a:t>
            </a:r>
            <a:r>
              <a:rPr lang="ja-JP" altLang="en-US" sz="1400" u="sng" dirty="0">
                <a:latin typeface="Meiryo UI" panose="020B0604030504040204" pitchFamily="50" charset="-128"/>
                <a:ea typeface="Meiryo UI" panose="020B0604030504040204" pitchFamily="50" charset="-128"/>
              </a:rPr>
              <a:t>各圏域の在宅医療懇話会での意見交換</a:t>
            </a:r>
            <a:r>
              <a:rPr lang="ja-JP" altLang="en-US" sz="1400" dirty="0">
                <a:latin typeface="Meiryo UI" panose="020B0604030504040204" pitchFamily="50" charset="-128"/>
                <a:ea typeface="Meiryo UI" panose="020B0604030504040204" pitchFamily="50" charset="-128"/>
              </a:rPr>
              <a:t>による現状と課題の共有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参考２</a:t>
            </a:r>
            <a:r>
              <a:rPr lang="en-US" altLang="ja-JP" sz="1000" dirty="0">
                <a:latin typeface="Meiryo UI" panose="020B0604030504040204" pitchFamily="50" charset="-128"/>
                <a:ea typeface="Meiryo UI" panose="020B0604030504040204" pitchFamily="50" charset="-128"/>
              </a:rPr>
              <a:t>】</a:t>
            </a:r>
            <a:endParaRPr lang="ja-JP" altLang="en-US" sz="600" dirty="0">
              <a:latin typeface="Meiryo UI" panose="020B0604030504040204" pitchFamily="50" charset="-128"/>
              <a:ea typeface="Meiryo UI" panose="020B0604030504040204" pitchFamily="50" charset="-128"/>
            </a:endParaRPr>
          </a:p>
        </p:txBody>
      </p:sp>
      <p:sp>
        <p:nvSpPr>
          <p:cNvPr id="16" name="正方形/長方形 15"/>
          <p:cNvSpPr/>
          <p:nvPr/>
        </p:nvSpPr>
        <p:spPr>
          <a:xfrm>
            <a:off x="1780586" y="6300079"/>
            <a:ext cx="8204583" cy="461665"/>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rPr>
              <a:t>３　今後の感染症や災害等、健康危機管理事象の発生時に対する平時からの取組や準備内容と、</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今後の連携や取組に関する提案等</a:t>
            </a:r>
          </a:p>
        </p:txBody>
      </p:sp>
      <p:sp>
        <p:nvSpPr>
          <p:cNvPr id="17" name="正方形/長方形 16"/>
          <p:cNvSpPr/>
          <p:nvPr/>
        </p:nvSpPr>
        <p:spPr>
          <a:xfrm>
            <a:off x="1043791" y="5183065"/>
            <a:ext cx="1592103" cy="276999"/>
          </a:xfrm>
          <a:prstGeom prst="rect">
            <a:avLst/>
          </a:prstGeom>
        </p:spPr>
        <p:txBody>
          <a:bodyPr wrap="none">
            <a:spAutoFit/>
          </a:bodyPr>
          <a:lstStyle/>
          <a:p>
            <a:r>
              <a:rPr lang="ja-JP" altLang="en-US" sz="1200" dirty="0">
                <a:latin typeface="Meiryo UI" panose="020B0604030504040204" pitchFamily="50" charset="-128"/>
                <a:ea typeface="Meiryo UI" panose="020B0604030504040204" pitchFamily="50" charset="-128"/>
              </a:rPr>
              <a:t>＜意見交換のテーマ＞</a:t>
            </a:r>
            <a:endParaRPr lang="en-US" altLang="ja-JP" sz="1200" dirty="0">
              <a:latin typeface="Meiryo UI" panose="020B0604030504040204" pitchFamily="50" charset="-128"/>
              <a:ea typeface="Meiryo UI" panose="020B0604030504040204" pitchFamily="50" charset="-128"/>
            </a:endParaRPr>
          </a:p>
        </p:txBody>
      </p:sp>
      <p:sp>
        <p:nvSpPr>
          <p:cNvPr id="19" name="正方形/長方形 18"/>
          <p:cNvSpPr/>
          <p:nvPr/>
        </p:nvSpPr>
        <p:spPr>
          <a:xfrm>
            <a:off x="1780586" y="5846947"/>
            <a:ext cx="7424751" cy="461665"/>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rPr>
              <a:t>２　新型コロナの自宅療養者への往診や支援でどのような対応を行ったか／</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高齢者施設への往診や支援でどのような対応を行ったか</a:t>
            </a:r>
            <a:endParaRPr lang="en-US" altLang="ja-JP" sz="1200" dirty="0">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304569" y="999909"/>
            <a:ext cx="6248556" cy="261610"/>
          </a:xfrm>
          <a:prstGeom prst="rect">
            <a:avLst/>
          </a:prstGeom>
          <a:noFill/>
        </p:spPr>
        <p:txBody>
          <a:bodyPr wrap="square" rtlCol="0">
            <a:spAutoFit/>
          </a:bodyPr>
          <a:lstStyle/>
          <a:p>
            <a:pPr defTabSz="342900">
              <a:defRPr/>
            </a:pPr>
            <a:r>
              <a:rPr lang="ja-JP" altLang="en-US" sz="1100" dirty="0">
                <a:solidFill>
                  <a:prstClr val="black"/>
                </a:solidFill>
                <a:latin typeface="Meiryo UI" panose="020B0604030504040204" pitchFamily="50" charset="-128"/>
                <a:ea typeface="Meiryo UI" panose="020B0604030504040204" pitchFamily="50" charset="-128"/>
              </a:rPr>
              <a:t>＜第７次大阪府医療計画に記載された「めざす方向」＞</a:t>
            </a:r>
            <a:endParaRPr lang="en-US" altLang="ja-JP" sz="1000" dirty="0">
              <a:solidFill>
                <a:prstClr val="black"/>
              </a:solidFill>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337253" y="1245788"/>
            <a:ext cx="1594373" cy="594603"/>
          </a:xfrm>
          <a:prstGeom prst="rect">
            <a:avLst/>
          </a:prstGeom>
          <a:solidFill>
            <a:schemeClr val="accent3">
              <a:lumMod val="40000"/>
              <a:lumOff val="60000"/>
            </a:schemeClr>
          </a:solidFill>
          <a:ln>
            <a:solidFill>
              <a:schemeClr val="accent1"/>
            </a:solidFill>
          </a:ln>
        </p:spPr>
        <p:style>
          <a:lnRef idx="1">
            <a:schemeClr val="accent3"/>
          </a:lnRef>
          <a:fillRef idx="2">
            <a:schemeClr val="accent3"/>
          </a:fillRef>
          <a:effectRef idx="1">
            <a:schemeClr val="accent3"/>
          </a:effectRef>
          <a:fontRef idx="minor">
            <a:schemeClr val="dk1"/>
          </a:fontRef>
        </p:style>
        <p:txBody>
          <a:bodyPr wrap="square" rtlCol="0" anchor="ctr">
            <a:noAutofit/>
          </a:bodyPr>
          <a:lstStyle/>
          <a:p>
            <a:pPr algn="ctr" defTabSz="342900">
              <a:defRPr/>
            </a:pPr>
            <a:r>
              <a:rPr lang="ja-JP" altLang="en-US" sz="1100" dirty="0">
                <a:solidFill>
                  <a:prstClr val="black"/>
                </a:solidFill>
                <a:latin typeface="Meiryo UI" panose="020B0604030504040204" pitchFamily="50" charset="-128"/>
                <a:ea typeface="Meiryo UI" panose="020B0604030504040204" pitchFamily="50" charset="-128"/>
              </a:rPr>
              <a:t>在宅医療の需要に</a:t>
            </a:r>
            <a:endParaRPr lang="en-US" altLang="ja-JP" sz="1100" dirty="0">
              <a:solidFill>
                <a:prstClr val="black"/>
              </a:solidFill>
              <a:latin typeface="Meiryo UI" panose="020B0604030504040204" pitchFamily="50" charset="-128"/>
              <a:ea typeface="Meiryo UI" panose="020B0604030504040204" pitchFamily="50" charset="-128"/>
            </a:endParaRPr>
          </a:p>
          <a:p>
            <a:pPr algn="ctr" defTabSz="342900">
              <a:defRPr/>
            </a:pPr>
            <a:r>
              <a:rPr lang="ja-JP" altLang="en-US" sz="1100" dirty="0">
                <a:solidFill>
                  <a:prstClr val="black"/>
                </a:solidFill>
                <a:latin typeface="Meiryo UI" panose="020B0604030504040204" pitchFamily="50" charset="-128"/>
                <a:ea typeface="Meiryo UI" panose="020B0604030504040204" pitchFamily="50" charset="-128"/>
              </a:rPr>
              <a:t>応じたサービス</a:t>
            </a:r>
            <a:r>
              <a:rPr lang="ja-JP" altLang="en-US" sz="1100" dirty="0">
                <a:solidFill>
                  <a:schemeClr val="tx1"/>
                </a:solidFill>
                <a:latin typeface="Meiryo UI" panose="020B0604030504040204" pitchFamily="50" charset="-128"/>
                <a:ea typeface="Meiryo UI" panose="020B0604030504040204" pitchFamily="50" charset="-128"/>
              </a:rPr>
              <a:t>量</a:t>
            </a:r>
            <a:r>
              <a:rPr lang="ja-JP" altLang="en-US" sz="1100" dirty="0">
                <a:solidFill>
                  <a:prstClr val="black"/>
                </a:solidFill>
                <a:latin typeface="Meiryo UI" panose="020B0604030504040204" pitchFamily="50" charset="-128"/>
                <a:ea typeface="Meiryo UI" panose="020B0604030504040204" pitchFamily="50" charset="-128"/>
              </a:rPr>
              <a:t>の</a:t>
            </a:r>
            <a:endParaRPr lang="en-US" altLang="ja-JP" sz="1100" dirty="0">
              <a:solidFill>
                <a:prstClr val="black"/>
              </a:solidFill>
              <a:latin typeface="Meiryo UI" panose="020B0604030504040204" pitchFamily="50" charset="-128"/>
              <a:ea typeface="Meiryo UI" panose="020B0604030504040204" pitchFamily="50" charset="-128"/>
            </a:endParaRPr>
          </a:p>
          <a:p>
            <a:pPr algn="ctr" defTabSz="342900">
              <a:defRPr/>
            </a:pPr>
            <a:r>
              <a:rPr lang="ja-JP" altLang="en-US" sz="1100" dirty="0">
                <a:solidFill>
                  <a:prstClr val="black"/>
                </a:solidFill>
                <a:latin typeface="Meiryo UI" panose="020B0604030504040204" pitchFamily="50" charset="-128"/>
                <a:ea typeface="Meiryo UI" panose="020B0604030504040204" pitchFamily="50" charset="-128"/>
              </a:rPr>
              <a:t>確保</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387845" y="2104633"/>
            <a:ext cx="5558407" cy="1015663"/>
          </a:xfrm>
          <a:prstGeom prst="rect">
            <a:avLst/>
          </a:prstGeom>
          <a:noFill/>
        </p:spPr>
        <p:txBody>
          <a:bodyPr wrap="square" rtlCol="0">
            <a:spAutoFit/>
          </a:bodyPr>
          <a:lstStyle/>
          <a:p>
            <a:pPr defTabSz="342900">
              <a:lnSpc>
                <a:spcPct val="120000"/>
              </a:lnSpc>
              <a:defRPr/>
            </a:pPr>
            <a:r>
              <a:rPr lang="ja-JP" altLang="en-US" sz="1000" dirty="0">
                <a:solidFill>
                  <a:prstClr val="black"/>
                </a:solidFill>
                <a:latin typeface="Meiryo UI" panose="020B0604030504040204" pitchFamily="50" charset="-128"/>
                <a:ea typeface="Meiryo UI" panose="020B0604030504040204" pitchFamily="50" charset="-128"/>
              </a:rPr>
              <a:t>・既存データ等から各指標の目標値の増減をみることはできる　</a:t>
            </a:r>
            <a:r>
              <a:rPr lang="en-US" altLang="ja-JP" sz="1000" dirty="0">
                <a:solidFill>
                  <a:prstClr val="black"/>
                </a:solidFill>
                <a:latin typeface="Meiryo UI" panose="020B0604030504040204" pitchFamily="50" charset="-128"/>
                <a:ea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rPr>
              <a:t>参考１</a:t>
            </a:r>
            <a:r>
              <a:rPr lang="en-US" altLang="ja-JP" sz="1000" dirty="0">
                <a:solidFill>
                  <a:prstClr val="black"/>
                </a:solidFill>
                <a:latin typeface="Meiryo UI" panose="020B0604030504040204" pitchFamily="50" charset="-128"/>
                <a:ea typeface="Meiryo UI" panose="020B0604030504040204" pitchFamily="50" charset="-128"/>
              </a:rPr>
              <a:t>】</a:t>
            </a:r>
          </a:p>
          <a:p>
            <a:pPr defTabSz="342900">
              <a:lnSpc>
                <a:spcPct val="120000"/>
              </a:lnSpc>
              <a:defRPr/>
            </a:pPr>
            <a:r>
              <a:rPr lang="ja-JP" altLang="en-US" sz="1000" dirty="0">
                <a:solidFill>
                  <a:prstClr val="black"/>
                </a:solidFill>
                <a:latin typeface="Meiryo UI" panose="020B0604030504040204" pitchFamily="50" charset="-128"/>
                <a:ea typeface="Meiryo UI" panose="020B0604030504040204" pitchFamily="50" charset="-128"/>
              </a:rPr>
              <a:t>・実態として「充足しているか」は、既存データでは確認しきれない</a:t>
            </a:r>
            <a:endParaRPr lang="en-US" altLang="ja-JP" sz="1000" dirty="0">
              <a:solidFill>
                <a:prstClr val="black"/>
              </a:solidFill>
              <a:latin typeface="Meiryo UI" panose="020B0604030504040204" pitchFamily="50" charset="-128"/>
              <a:ea typeface="Meiryo UI" panose="020B0604030504040204" pitchFamily="50" charset="-128"/>
            </a:endParaRPr>
          </a:p>
          <a:p>
            <a:pPr defTabSz="342900">
              <a:lnSpc>
                <a:spcPct val="120000"/>
              </a:lnSpc>
              <a:defRPr/>
            </a:pPr>
            <a:r>
              <a:rPr lang="ja-JP" altLang="en-US" sz="1000" dirty="0">
                <a:solidFill>
                  <a:prstClr val="black"/>
                </a:solidFill>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質の評価は</a:t>
            </a:r>
            <a:r>
              <a:rPr lang="ja-JP" altLang="en-US" sz="1000" dirty="0">
                <a:solidFill>
                  <a:prstClr val="black"/>
                </a:solidFill>
                <a:latin typeface="Meiryo UI" panose="020B0604030504040204" pitchFamily="50" charset="-128"/>
                <a:ea typeface="Meiryo UI" panose="020B0604030504040204" pitchFamily="50" charset="-128"/>
              </a:rPr>
              <a:t>既存の指標では困難である</a:t>
            </a:r>
            <a:endParaRPr lang="en-US" altLang="ja-JP" sz="1000" dirty="0">
              <a:solidFill>
                <a:prstClr val="black"/>
              </a:solidFill>
              <a:latin typeface="Meiryo UI" panose="020B0604030504040204" pitchFamily="50" charset="-128"/>
              <a:ea typeface="Meiryo UI" panose="020B0604030504040204" pitchFamily="50" charset="-128"/>
            </a:endParaRPr>
          </a:p>
          <a:p>
            <a:pPr defTabSz="342900">
              <a:lnSpc>
                <a:spcPct val="120000"/>
              </a:lnSpc>
              <a:defRPr/>
            </a:pPr>
            <a:r>
              <a:rPr lang="ja-JP" altLang="en-US" sz="1000" dirty="0">
                <a:solidFill>
                  <a:prstClr val="black"/>
                </a:solidFill>
                <a:latin typeface="Meiryo UI" panose="020B0604030504040204" pitchFamily="50" charset="-128"/>
                <a:ea typeface="Meiryo UI" panose="020B0604030504040204" pitchFamily="50" charset="-128"/>
              </a:rPr>
              <a:t>・切れ目のない在宅医療・介護の提供体制の構築推進に関する取組や市町村支援について、</a:t>
            </a:r>
            <a:endParaRPr lang="en-US" altLang="ja-JP" sz="1000" dirty="0">
              <a:solidFill>
                <a:prstClr val="black"/>
              </a:solidFill>
              <a:latin typeface="Meiryo UI" panose="020B0604030504040204" pitchFamily="50" charset="-128"/>
              <a:ea typeface="Meiryo UI" panose="020B0604030504040204" pitchFamily="50" charset="-128"/>
            </a:endParaRPr>
          </a:p>
          <a:p>
            <a:pPr defTabSz="342900">
              <a:lnSpc>
                <a:spcPct val="120000"/>
              </a:lnSpc>
              <a:defRPr/>
            </a:pPr>
            <a:r>
              <a:rPr lang="ja-JP" altLang="en-US" sz="1000" dirty="0">
                <a:solidFill>
                  <a:prstClr val="black"/>
                </a:solidFill>
                <a:latin typeface="Meiryo UI" panose="020B0604030504040204" pitchFamily="50" charset="-128"/>
                <a:ea typeface="Meiryo UI" panose="020B0604030504040204" pitchFamily="50" charset="-128"/>
              </a:rPr>
              <a:t>　介護保険事業計画と整合性</a:t>
            </a:r>
            <a:r>
              <a:rPr lang="ja-JP" altLang="en-US" sz="1000" dirty="0">
                <a:latin typeface="Meiryo UI" panose="020B0604030504040204" pitchFamily="50" charset="-128"/>
                <a:ea typeface="Meiryo UI" panose="020B0604030504040204" pitchFamily="50" charset="-128"/>
              </a:rPr>
              <a:t>を図る必要がある</a:t>
            </a:r>
            <a:endParaRPr lang="en-US" altLang="ja-JP" sz="1000" dirty="0">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2003208" y="1245788"/>
            <a:ext cx="1594373" cy="594603"/>
          </a:xfrm>
          <a:prstGeom prst="rect">
            <a:avLst/>
          </a:prstGeom>
          <a:solidFill>
            <a:schemeClr val="accent3">
              <a:lumMod val="40000"/>
              <a:lumOff val="60000"/>
            </a:schemeClr>
          </a:solidFill>
          <a:ln>
            <a:solidFill>
              <a:schemeClr val="accent1"/>
            </a:solidFill>
          </a:ln>
        </p:spPr>
        <p:style>
          <a:lnRef idx="1">
            <a:schemeClr val="accent5"/>
          </a:lnRef>
          <a:fillRef idx="2">
            <a:schemeClr val="accent5"/>
          </a:fillRef>
          <a:effectRef idx="1">
            <a:schemeClr val="accent5"/>
          </a:effectRef>
          <a:fontRef idx="minor">
            <a:schemeClr val="dk1"/>
          </a:fontRef>
        </p:style>
        <p:txBody>
          <a:bodyPr wrap="square" rtlCol="0" anchor="ctr">
            <a:noAutofit/>
          </a:bodyPr>
          <a:lstStyle/>
          <a:p>
            <a:pPr algn="ctr" defTabSz="342900">
              <a:defRPr/>
            </a:pPr>
            <a:r>
              <a:rPr lang="ja-JP" altLang="en-US" sz="1100" dirty="0">
                <a:solidFill>
                  <a:schemeClr val="tx1"/>
                </a:solidFill>
                <a:latin typeface="Meiryo UI" panose="020B0604030504040204" pitchFamily="50" charset="-128"/>
                <a:ea typeface="Meiryo UI" panose="020B0604030504040204" pitchFamily="50" charset="-128"/>
              </a:rPr>
              <a:t>在宅医療の</a:t>
            </a:r>
            <a:endParaRPr lang="en-US" altLang="ja-JP" sz="1100" dirty="0">
              <a:solidFill>
                <a:schemeClr val="tx1"/>
              </a:solidFill>
              <a:latin typeface="Meiryo UI" panose="020B0604030504040204" pitchFamily="50" charset="-128"/>
              <a:ea typeface="Meiryo UI" panose="020B0604030504040204" pitchFamily="50" charset="-128"/>
            </a:endParaRPr>
          </a:p>
          <a:p>
            <a:pPr algn="ctr" defTabSz="342900">
              <a:defRPr/>
            </a:pPr>
            <a:r>
              <a:rPr lang="ja-JP" altLang="en-US" sz="1100" dirty="0">
                <a:solidFill>
                  <a:schemeClr val="tx1"/>
                </a:solidFill>
                <a:latin typeface="Meiryo UI" panose="020B0604030504040204" pitchFamily="50" charset="-128"/>
                <a:ea typeface="Meiryo UI" panose="020B0604030504040204" pitchFamily="50" charset="-128"/>
              </a:rPr>
              <a:t>質の向上</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3669163" y="1245788"/>
            <a:ext cx="1594373" cy="594603"/>
          </a:xfrm>
          <a:prstGeom prst="rect">
            <a:avLst/>
          </a:prstGeom>
          <a:solidFill>
            <a:schemeClr val="accent3">
              <a:lumMod val="40000"/>
              <a:lumOff val="60000"/>
            </a:schemeClr>
          </a:solidFill>
          <a:ln>
            <a:solidFill>
              <a:schemeClr val="accent1"/>
            </a:solidFill>
          </a:ln>
        </p:spPr>
        <p:style>
          <a:lnRef idx="1">
            <a:schemeClr val="accent4"/>
          </a:lnRef>
          <a:fillRef idx="2">
            <a:schemeClr val="accent4"/>
          </a:fillRef>
          <a:effectRef idx="1">
            <a:schemeClr val="accent4"/>
          </a:effectRef>
          <a:fontRef idx="minor">
            <a:schemeClr val="dk1"/>
          </a:fontRef>
        </p:style>
        <p:txBody>
          <a:bodyPr wrap="square" rtlCol="0" anchor="ctr">
            <a:noAutofit/>
          </a:bodyPr>
          <a:lstStyle/>
          <a:p>
            <a:pPr algn="ctr" defTabSz="342900">
              <a:defRPr/>
            </a:pPr>
            <a:r>
              <a:rPr lang="ja-JP" altLang="en-US" sz="1100" dirty="0">
                <a:solidFill>
                  <a:prstClr val="black"/>
                </a:solidFill>
                <a:latin typeface="Meiryo UI" panose="020B0604030504040204" pitchFamily="50" charset="-128"/>
                <a:ea typeface="Meiryo UI" panose="020B0604030504040204" pitchFamily="50" charset="-128"/>
              </a:rPr>
              <a:t>地域包括ケアシステム</a:t>
            </a:r>
            <a:endParaRPr lang="en-US" altLang="ja-JP" sz="1100" dirty="0">
              <a:solidFill>
                <a:prstClr val="black"/>
              </a:solidFill>
              <a:latin typeface="Meiryo UI" panose="020B0604030504040204" pitchFamily="50" charset="-128"/>
              <a:ea typeface="Meiryo UI" panose="020B0604030504040204" pitchFamily="50" charset="-128"/>
            </a:endParaRPr>
          </a:p>
          <a:p>
            <a:pPr algn="ctr" defTabSz="342900">
              <a:defRPr/>
            </a:pPr>
            <a:r>
              <a:rPr lang="ja-JP" altLang="en-US" sz="1100" dirty="0">
                <a:solidFill>
                  <a:prstClr val="black"/>
                </a:solidFill>
                <a:latin typeface="Meiryo UI" panose="020B0604030504040204" pitchFamily="50" charset="-128"/>
                <a:ea typeface="Meiryo UI" panose="020B0604030504040204" pitchFamily="50" charset="-128"/>
              </a:rPr>
              <a:t>構築に向けた</a:t>
            </a:r>
            <a:endParaRPr lang="en-US" altLang="ja-JP" sz="1100" dirty="0">
              <a:solidFill>
                <a:prstClr val="black"/>
              </a:solidFill>
              <a:latin typeface="Meiryo UI" panose="020B0604030504040204" pitchFamily="50" charset="-128"/>
              <a:ea typeface="Meiryo UI" panose="020B0604030504040204" pitchFamily="50" charset="-128"/>
            </a:endParaRPr>
          </a:p>
          <a:p>
            <a:pPr algn="ctr" defTabSz="342900">
              <a:defRPr/>
            </a:pPr>
            <a:r>
              <a:rPr lang="ja-JP" altLang="en-US" sz="1100" dirty="0">
                <a:solidFill>
                  <a:prstClr val="black"/>
                </a:solidFill>
                <a:latin typeface="Meiryo UI" panose="020B0604030504040204" pitchFamily="50" charset="-128"/>
                <a:ea typeface="Meiryo UI" panose="020B0604030504040204" pitchFamily="50" charset="-128"/>
              </a:rPr>
              <a:t>体制整備</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30" name="二等辺三角形 29"/>
          <p:cNvSpPr/>
          <p:nvPr/>
        </p:nvSpPr>
        <p:spPr>
          <a:xfrm flipV="1">
            <a:off x="4272402" y="1919593"/>
            <a:ext cx="447703" cy="1202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defRPr/>
            </a:pPr>
            <a:endParaRPr lang="ja-JP" altLang="en-US" sz="1200">
              <a:solidFill>
                <a:prstClr val="white"/>
              </a:solidFill>
              <a:latin typeface="Calibri" panose="020F0502020204030204"/>
              <a:ea typeface="メイリオ" panose="020B0604030504040204" pitchFamily="50" charset="-128"/>
            </a:endParaRPr>
          </a:p>
        </p:txBody>
      </p:sp>
      <p:sp>
        <p:nvSpPr>
          <p:cNvPr id="32" name="二等辺三角形 31"/>
          <p:cNvSpPr/>
          <p:nvPr/>
        </p:nvSpPr>
        <p:spPr>
          <a:xfrm flipV="1">
            <a:off x="999386" y="1919593"/>
            <a:ext cx="447703" cy="1202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defRPr/>
            </a:pPr>
            <a:endParaRPr lang="ja-JP" altLang="en-US" sz="1200">
              <a:solidFill>
                <a:prstClr val="white"/>
              </a:solidFill>
              <a:latin typeface="Calibri" panose="020F0502020204030204"/>
              <a:ea typeface="メイリオ" panose="020B0604030504040204" pitchFamily="50" charset="-128"/>
            </a:endParaRPr>
          </a:p>
        </p:txBody>
      </p:sp>
      <p:sp>
        <p:nvSpPr>
          <p:cNvPr id="33" name="二等辺三角形 32"/>
          <p:cNvSpPr/>
          <p:nvPr/>
        </p:nvSpPr>
        <p:spPr>
          <a:xfrm flipV="1">
            <a:off x="2635894" y="1922544"/>
            <a:ext cx="447703" cy="1202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defRPr/>
            </a:pPr>
            <a:endParaRPr lang="ja-JP" altLang="en-US" sz="1200">
              <a:solidFill>
                <a:prstClr val="white"/>
              </a:solidFill>
              <a:latin typeface="Calibri" panose="020F0502020204030204"/>
              <a:ea typeface="メイリオ" panose="020B0604030504040204" pitchFamily="50" charset="-128"/>
            </a:endParaRPr>
          </a:p>
        </p:txBody>
      </p:sp>
      <p:sp>
        <p:nvSpPr>
          <p:cNvPr id="35" name="正方形/長方形 34"/>
          <p:cNvSpPr/>
          <p:nvPr/>
        </p:nvSpPr>
        <p:spPr>
          <a:xfrm>
            <a:off x="-102511" y="672363"/>
            <a:ext cx="5924511" cy="307777"/>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１）課題整理</a:t>
            </a:r>
          </a:p>
        </p:txBody>
      </p:sp>
      <p:sp>
        <p:nvSpPr>
          <p:cNvPr id="8" name="正方形/長方形 7"/>
          <p:cNvSpPr/>
          <p:nvPr/>
        </p:nvSpPr>
        <p:spPr>
          <a:xfrm>
            <a:off x="606575" y="3496723"/>
            <a:ext cx="6952465" cy="1415772"/>
          </a:xfrm>
          <a:prstGeom prst="rect">
            <a:avLst/>
          </a:prstGeom>
        </p:spPr>
        <p:txBody>
          <a:bodyPr wrap="square">
            <a:spAutoFit/>
          </a:bodyPr>
          <a:lstStyle/>
          <a:p>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取組①</a:t>
            </a:r>
            <a:r>
              <a:rPr lang="en-US" altLang="ja-JP" sz="1400" dirty="0">
                <a:latin typeface="Meiryo UI" panose="020B0604030504040204" pitchFamily="50" charset="-128"/>
                <a:ea typeface="Meiryo UI" panose="020B0604030504040204" pitchFamily="50" charset="-128"/>
              </a:rPr>
              <a:t>】 </a:t>
            </a:r>
            <a:r>
              <a:rPr lang="ja-JP" altLang="en-US" sz="1400" u="sng" dirty="0">
                <a:latin typeface="Meiryo UI" panose="020B0604030504040204" pitchFamily="50" charset="-128"/>
                <a:ea typeface="Meiryo UI" panose="020B0604030504040204" pitchFamily="50" charset="-128"/>
              </a:rPr>
              <a:t>在宅医療に関する実態調査</a:t>
            </a:r>
            <a:r>
              <a:rPr lang="ja-JP" altLang="en-US" sz="14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参考２</a:t>
            </a:r>
            <a:r>
              <a:rPr lang="en-US" altLang="ja-JP" sz="1000" dirty="0">
                <a:latin typeface="Meiryo UI" panose="020B0604030504040204" pitchFamily="50" charset="-128"/>
                <a:ea typeface="Meiryo UI" panose="020B0604030504040204" pitchFamily="50" charset="-128"/>
              </a:rPr>
              <a:t>】</a:t>
            </a:r>
          </a:p>
          <a:p>
            <a:endParaRPr lang="en-US" altLang="ja-JP" sz="7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a:t>
            </a:r>
            <a:r>
              <a:rPr lang="ja-JP" altLang="en-US" sz="1200" dirty="0">
                <a:latin typeface="Meiryo UI" panose="020B0604030504040204" pitchFamily="50" charset="-128"/>
                <a:ea typeface="Meiryo UI" panose="020B0604030504040204" pitchFamily="50" charset="-128"/>
              </a:rPr>
              <a:t>　地域における在宅医療（訪問診療（往診）体制）に係る実態調査</a:t>
            </a:r>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（調査対象）医科診療所、地区医師会、訪問看護ステーション、病院　</a:t>
            </a:r>
            <a:endParaRPr lang="en-US" altLang="ja-JP" sz="1100" dirty="0">
              <a:latin typeface="Meiryo UI" panose="020B0604030504040204" pitchFamily="50" charset="-128"/>
              <a:ea typeface="Meiryo UI" panose="020B0604030504040204" pitchFamily="50" charset="-128"/>
            </a:endParaRPr>
          </a:p>
          <a:p>
            <a:endParaRPr lang="en-US" altLang="ja-JP" sz="8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B</a:t>
            </a:r>
            <a:r>
              <a:rPr lang="ja-JP" altLang="en-US" sz="1200" dirty="0">
                <a:latin typeface="Meiryo UI" panose="020B0604030504040204" pitchFamily="50" charset="-128"/>
                <a:ea typeface="Meiryo UI" panose="020B0604030504040204" pitchFamily="50" charset="-128"/>
              </a:rPr>
              <a:t>　地域における在宅医療・介護連携に係る実態調査</a:t>
            </a:r>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（調査対象）在宅医療・介護連携コーディネーター、市区町村在宅医療・介護連携推進事業担当者</a:t>
            </a:r>
          </a:p>
          <a:p>
            <a:endParaRPr lang="en-US" altLang="ja-JP" sz="1100" dirty="0">
              <a:latin typeface="Meiryo UI" panose="020B0604030504040204" pitchFamily="50" charset="-128"/>
              <a:ea typeface="Meiryo UI" panose="020B0604030504040204" pitchFamily="50" charset="-128"/>
            </a:endParaRPr>
          </a:p>
        </p:txBody>
      </p:sp>
      <p:sp>
        <p:nvSpPr>
          <p:cNvPr id="37" name="正方形/長方形 36"/>
          <p:cNvSpPr/>
          <p:nvPr/>
        </p:nvSpPr>
        <p:spPr>
          <a:xfrm>
            <a:off x="1781155" y="5472465"/>
            <a:ext cx="6643781" cy="276999"/>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rPr>
              <a:t>１　現在の訪問診療や往診、在宅医療における地域連携の現状と課題について</a:t>
            </a:r>
          </a:p>
        </p:txBody>
      </p:sp>
      <p:sp>
        <p:nvSpPr>
          <p:cNvPr id="27" name="角丸四角形 26"/>
          <p:cNvSpPr/>
          <p:nvPr/>
        </p:nvSpPr>
        <p:spPr>
          <a:xfrm>
            <a:off x="5600841" y="1333650"/>
            <a:ext cx="3490646" cy="1447999"/>
          </a:xfrm>
          <a:prstGeom prst="roundRect">
            <a:avLst>
              <a:gd name="adj" fmla="val 7792"/>
            </a:avLst>
          </a:prstGeom>
        </p:spPr>
        <p:style>
          <a:lnRef idx="2">
            <a:schemeClr val="accent6"/>
          </a:lnRef>
          <a:fillRef idx="1">
            <a:schemeClr val="lt1"/>
          </a:fillRef>
          <a:effectRef idx="0">
            <a:schemeClr val="accent6"/>
          </a:effectRef>
          <a:fontRef idx="minor">
            <a:schemeClr val="dk1"/>
          </a:fontRef>
        </p:style>
        <p:txBody>
          <a:bodyPr rtlCol="0" anchor="ctr"/>
          <a:lstStyle/>
          <a:p>
            <a:pPr marL="180975" indent="-180975" defTabSz="179388">
              <a:buFont typeface="Wingdings" panose="05000000000000000000" pitchFamily="2" charset="2"/>
              <a:buChar char="Ø"/>
              <a:defRPr/>
            </a:pPr>
            <a:r>
              <a:rPr lang="ja-JP" altLang="en-US" sz="1200" dirty="0">
                <a:solidFill>
                  <a:prstClr val="black"/>
                </a:solidFill>
                <a:latin typeface="Meiryo UI" panose="020B0604030504040204" pitchFamily="50" charset="-128"/>
                <a:ea typeface="Meiryo UI" panose="020B0604030504040204" pitchFamily="50" charset="-128"/>
              </a:rPr>
              <a:t>第８次大阪府医療計画策定に向け、</a:t>
            </a:r>
            <a:endParaRPr lang="en-US" altLang="ja-JP" sz="1200" dirty="0">
              <a:solidFill>
                <a:prstClr val="black"/>
              </a:solidFill>
              <a:latin typeface="Meiryo UI" panose="020B0604030504040204" pitchFamily="50" charset="-128"/>
              <a:ea typeface="Meiryo UI" panose="020B0604030504040204" pitchFamily="50" charset="-128"/>
            </a:endParaRPr>
          </a:p>
          <a:p>
            <a:pPr defTabSz="179388">
              <a:defRPr/>
            </a:pPr>
            <a:r>
              <a:rPr lang="ja-JP" altLang="en-US" sz="1200" dirty="0">
                <a:solidFill>
                  <a:prstClr val="black"/>
                </a:solidFill>
                <a:latin typeface="Meiryo UI" panose="020B0604030504040204" pitchFamily="50" charset="-128"/>
                <a:ea typeface="Meiryo UI" panose="020B0604030504040204" pitchFamily="50" charset="-128"/>
              </a:rPr>
              <a:t>　　「めざす方向」に対する実態把握の方法について</a:t>
            </a:r>
            <a:endParaRPr lang="en-US" altLang="ja-JP" sz="1200" dirty="0">
              <a:solidFill>
                <a:prstClr val="black"/>
              </a:solidFill>
              <a:latin typeface="Meiryo UI" panose="020B0604030504040204" pitchFamily="50" charset="-128"/>
              <a:ea typeface="Meiryo UI" panose="020B0604030504040204" pitchFamily="50" charset="-128"/>
            </a:endParaRPr>
          </a:p>
          <a:p>
            <a:pPr defTabSz="179388">
              <a:defRPr/>
            </a:pPr>
            <a:r>
              <a:rPr lang="ja-JP" altLang="en-US" sz="1200" dirty="0">
                <a:solidFill>
                  <a:prstClr val="black"/>
                </a:solidFill>
                <a:latin typeface="Meiryo UI" panose="020B0604030504040204" pitchFamily="50" charset="-128"/>
                <a:ea typeface="Meiryo UI" panose="020B0604030504040204" pitchFamily="50" charset="-128"/>
              </a:rPr>
              <a:t>　 検討していく必要がある。</a:t>
            </a:r>
            <a:endParaRPr lang="en-US" altLang="ja-JP" sz="1200" dirty="0">
              <a:solidFill>
                <a:prstClr val="black"/>
              </a:solidFill>
              <a:latin typeface="Meiryo UI" panose="020B0604030504040204" pitchFamily="50" charset="-128"/>
              <a:ea typeface="Meiryo UI" panose="020B0604030504040204" pitchFamily="50" charset="-128"/>
            </a:endParaRPr>
          </a:p>
          <a:p>
            <a:pPr marL="180975" indent="-180975" defTabSz="179388">
              <a:buFont typeface="Wingdings" panose="05000000000000000000" pitchFamily="2" charset="2"/>
              <a:buChar char="Ø"/>
              <a:defRPr/>
            </a:pPr>
            <a:r>
              <a:rPr lang="ja-JP" altLang="en-US" sz="1200" dirty="0">
                <a:solidFill>
                  <a:prstClr val="black"/>
                </a:solidFill>
                <a:latin typeface="Meiryo UI" panose="020B0604030504040204" pitchFamily="50" charset="-128"/>
                <a:ea typeface="Meiryo UI" panose="020B0604030504040204" pitchFamily="50" charset="-128"/>
              </a:rPr>
              <a:t>新型コロナウイルス感染症の経験を踏まえた在宅</a:t>
            </a:r>
            <a:endParaRPr lang="en-US" altLang="ja-JP" sz="1200" dirty="0">
              <a:solidFill>
                <a:prstClr val="black"/>
              </a:solidFill>
              <a:latin typeface="Meiryo UI" panose="020B0604030504040204" pitchFamily="50" charset="-128"/>
              <a:ea typeface="Meiryo UI" panose="020B0604030504040204" pitchFamily="50" charset="-128"/>
            </a:endParaRPr>
          </a:p>
          <a:p>
            <a:pPr defTabSz="179388">
              <a:defRPr/>
            </a:pP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医療の現在の体制や課題を把握し、次期計画の</a:t>
            </a:r>
            <a:endParaRPr lang="en-US" altLang="ja-JP" sz="1200" dirty="0">
              <a:solidFill>
                <a:prstClr val="black"/>
              </a:solidFill>
              <a:latin typeface="Meiryo UI" panose="020B0604030504040204" pitchFamily="50" charset="-128"/>
              <a:ea typeface="Meiryo UI" panose="020B0604030504040204" pitchFamily="50" charset="-128"/>
            </a:endParaRPr>
          </a:p>
          <a:p>
            <a:pPr defTabSz="179388">
              <a:defRPr/>
            </a:pP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検討を進める必要がある。</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8" name="タイトル 1"/>
          <p:cNvSpPr txBox="1">
            <a:spLocks/>
          </p:cNvSpPr>
          <p:nvPr/>
        </p:nvSpPr>
        <p:spPr>
          <a:xfrm>
            <a:off x="-1" y="61254"/>
            <a:ext cx="6876677" cy="475562"/>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kumimoji="1" sz="3200" kern="1200">
                <a:solidFill>
                  <a:schemeClr val="tx1"/>
                </a:solidFill>
                <a:latin typeface="+mj-lt"/>
                <a:ea typeface="+mj-ea"/>
                <a:cs typeface="+mj-cs"/>
              </a:defRPr>
            </a:lvl1pPr>
          </a:lstStyle>
          <a:p>
            <a:r>
              <a:rPr lang="ja-JP" altLang="en-US" sz="1800" dirty="0">
                <a:latin typeface="Meiryo UI" panose="020B0604030504040204" pitchFamily="50" charset="-128"/>
                <a:ea typeface="Meiryo UI" panose="020B0604030504040204" pitchFamily="50" charset="-128"/>
              </a:rPr>
              <a:t> １．第８次大阪府医療計画策定に向けた今年度の取組</a:t>
            </a:r>
          </a:p>
        </p:txBody>
      </p:sp>
    </p:spTree>
    <p:extLst>
      <p:ext uri="{BB962C8B-B14F-4D97-AF65-F5344CB8AC3E}">
        <p14:creationId xmlns:p14="http://schemas.microsoft.com/office/powerpoint/2010/main" val="3487714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a:spLocks noGrp="1"/>
          </p:cNvSpPr>
          <p:nvPr>
            <p:ph type="title"/>
          </p:nvPr>
        </p:nvSpPr>
        <p:spPr>
          <a:xfrm>
            <a:off x="78094" y="685534"/>
            <a:ext cx="4735953" cy="475562"/>
          </a:xfrm>
        </p:spPr>
        <p:txBody>
          <a:bodyPr>
            <a:noAutofit/>
          </a:bodyPr>
          <a:lstStyle/>
          <a:p>
            <a:pPr>
              <a:tabLst>
                <a:tab pos="1610916" algn="l"/>
              </a:tabLst>
            </a:pPr>
            <a:r>
              <a:rPr lang="ja-JP" altLang="en-US" sz="1400" dirty="0">
                <a:latin typeface="Meiryo UI" panose="020B0604030504040204" pitchFamily="50" charset="-128"/>
                <a:ea typeface="Meiryo UI" panose="020B0604030504040204" pitchFamily="50" charset="-128"/>
              </a:rPr>
              <a:t>第７次大阪府医療計画：在宅医療・各指標の目標値の状況</a:t>
            </a:r>
            <a:endParaRPr lang="en-US" altLang="ja-JP" sz="1400" dirty="0">
              <a:latin typeface="Meiryo UI" panose="020B0604030504040204" pitchFamily="50" charset="-128"/>
              <a:ea typeface="Meiryo UI" panose="020B0604030504040204" pitchFamily="50" charset="-128"/>
            </a:endParaRPr>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3156288661"/>
              </p:ext>
            </p:extLst>
          </p:nvPr>
        </p:nvGraphicFramePr>
        <p:xfrm>
          <a:off x="78094" y="1318014"/>
          <a:ext cx="8899271" cy="5152542"/>
        </p:xfrm>
        <a:graphic>
          <a:graphicData uri="http://schemas.openxmlformats.org/drawingml/2006/table">
            <a:tbl>
              <a:tblPr/>
              <a:tblGrid>
                <a:gridCol w="495763">
                  <a:extLst>
                    <a:ext uri="{9D8B030D-6E8A-4147-A177-3AD203B41FA5}">
                      <a16:colId xmlns:a16="http://schemas.microsoft.com/office/drawing/2014/main" val="3300868039"/>
                    </a:ext>
                  </a:extLst>
                </a:gridCol>
                <a:gridCol w="1787330">
                  <a:extLst>
                    <a:ext uri="{9D8B030D-6E8A-4147-A177-3AD203B41FA5}">
                      <a16:colId xmlns:a16="http://schemas.microsoft.com/office/drawing/2014/main" val="2742588664"/>
                    </a:ext>
                  </a:extLst>
                </a:gridCol>
                <a:gridCol w="921133">
                  <a:extLst>
                    <a:ext uri="{9D8B030D-6E8A-4147-A177-3AD203B41FA5}">
                      <a16:colId xmlns:a16="http://schemas.microsoft.com/office/drawing/2014/main" val="166228658"/>
                    </a:ext>
                  </a:extLst>
                </a:gridCol>
                <a:gridCol w="935500">
                  <a:extLst>
                    <a:ext uri="{9D8B030D-6E8A-4147-A177-3AD203B41FA5}">
                      <a16:colId xmlns:a16="http://schemas.microsoft.com/office/drawing/2014/main" val="1754150300"/>
                    </a:ext>
                  </a:extLst>
                </a:gridCol>
                <a:gridCol w="730679">
                  <a:extLst>
                    <a:ext uri="{9D8B030D-6E8A-4147-A177-3AD203B41FA5}">
                      <a16:colId xmlns:a16="http://schemas.microsoft.com/office/drawing/2014/main" val="2571862210"/>
                    </a:ext>
                  </a:extLst>
                </a:gridCol>
                <a:gridCol w="1010276">
                  <a:extLst>
                    <a:ext uri="{9D8B030D-6E8A-4147-A177-3AD203B41FA5}">
                      <a16:colId xmlns:a16="http://schemas.microsoft.com/office/drawing/2014/main" val="3060612854"/>
                    </a:ext>
                  </a:extLst>
                </a:gridCol>
                <a:gridCol w="282282">
                  <a:extLst>
                    <a:ext uri="{9D8B030D-6E8A-4147-A177-3AD203B41FA5}">
                      <a16:colId xmlns:a16="http://schemas.microsoft.com/office/drawing/2014/main" val="3589835258"/>
                    </a:ext>
                  </a:extLst>
                </a:gridCol>
                <a:gridCol w="446721">
                  <a:extLst>
                    <a:ext uri="{9D8B030D-6E8A-4147-A177-3AD203B41FA5}">
                      <a16:colId xmlns:a16="http://schemas.microsoft.com/office/drawing/2014/main" val="2983102021"/>
                    </a:ext>
                  </a:extLst>
                </a:gridCol>
                <a:gridCol w="802777">
                  <a:extLst>
                    <a:ext uri="{9D8B030D-6E8A-4147-A177-3AD203B41FA5}">
                      <a16:colId xmlns:a16="http://schemas.microsoft.com/office/drawing/2014/main" val="3079945877"/>
                    </a:ext>
                  </a:extLst>
                </a:gridCol>
                <a:gridCol w="802777">
                  <a:extLst>
                    <a:ext uri="{9D8B030D-6E8A-4147-A177-3AD203B41FA5}">
                      <a16:colId xmlns:a16="http://schemas.microsoft.com/office/drawing/2014/main" val="2626549199"/>
                    </a:ext>
                  </a:extLst>
                </a:gridCol>
                <a:gridCol w="684033">
                  <a:extLst>
                    <a:ext uri="{9D8B030D-6E8A-4147-A177-3AD203B41FA5}">
                      <a16:colId xmlns:a16="http://schemas.microsoft.com/office/drawing/2014/main" val="1178883497"/>
                    </a:ext>
                  </a:extLst>
                </a:gridCol>
              </a:tblGrid>
              <a:tr h="242841">
                <a:tc rowSpan="2">
                  <a:txBody>
                    <a:bodyPr/>
                    <a:lstStyle/>
                    <a:p>
                      <a:pPr algn="ctr" fontAlgn="ct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分類</a:t>
                      </a:r>
                      <a:br>
                        <a:rPr lang="zh-TW" altLang="en-US" sz="800" b="0" i="0" u="none" strike="noStrike" dirty="0">
                          <a:solidFill>
                            <a:srgbClr val="000000"/>
                          </a:solidFill>
                          <a:effectLst/>
                          <a:latin typeface="Meiryo UI" panose="020B0604030504040204" pitchFamily="50" charset="-128"/>
                          <a:ea typeface="Meiryo UI" panose="020B0604030504040204" pitchFamily="50" charset="-128"/>
                        </a:rPr>
                      </a:b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Ｂ：目標</a:t>
                      </a:r>
                      <a:br>
                        <a:rPr lang="zh-TW" altLang="en-US" sz="800" b="0" i="0" u="none" strike="noStrike" dirty="0">
                          <a:solidFill>
                            <a:srgbClr val="000000"/>
                          </a:solidFill>
                          <a:effectLst/>
                          <a:latin typeface="Meiryo UI" panose="020B0604030504040204" pitchFamily="50" charset="-128"/>
                          <a:ea typeface="Meiryo UI" panose="020B0604030504040204" pitchFamily="50" charset="-128"/>
                        </a:rPr>
                      </a:b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Ｃ：目的</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AEEF3"/>
                    </a:solidFill>
                  </a:tcPr>
                </a:tc>
                <a:tc rowSpan="2">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指　標</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AEEF3"/>
                    </a:solidFill>
                  </a:tcPr>
                </a:tc>
                <a:tc gridSpan="2">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計画策定時</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AEEF3"/>
                    </a:solidFill>
                  </a:tcPr>
                </a:tc>
                <a:tc hMerge="1">
                  <a:txBody>
                    <a:bodyPr/>
                    <a:lstStyle/>
                    <a:p>
                      <a:endParaRPr kumimoji="1" lang="ja-JP" altLang="en-US"/>
                    </a:p>
                  </a:txBody>
                  <a:tcPr/>
                </a:tc>
                <a:tc gridSpan="3">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2021</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年度（中間評価年）の評価</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66"/>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目標値</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に対する</a:t>
                      </a:r>
                      <a:br>
                        <a:rPr lang="ja-JP" altLang="en-US" sz="8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到達度</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66"/>
                    </a:solidFill>
                  </a:tcPr>
                </a:tc>
                <a:tc>
                  <a:txBody>
                    <a:bodyPr/>
                    <a:lstStyle/>
                    <a:p>
                      <a:pPr algn="ctr" fontAlgn="ct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2022</a:t>
                      </a: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年度時点　</a:t>
                      </a:r>
                    </a:p>
                  </a:txBody>
                  <a:tcPr marL="2414" marR="2414" marT="2414"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gridSpan="2">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目標値</a:t>
                      </a:r>
                    </a:p>
                  </a:txBody>
                  <a:tcPr marL="2414" marR="2414" marT="2414"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AEEF3"/>
                    </a:solidFill>
                  </a:tcPr>
                </a:tc>
                <a:tc hMerge="1">
                  <a:txBody>
                    <a:bodyPr/>
                    <a:lstStyle/>
                    <a:p>
                      <a:endParaRPr kumimoji="1" lang="ja-JP" altLang="en-US"/>
                    </a:p>
                  </a:txBody>
                  <a:tcPr/>
                </a:tc>
                <a:extLst>
                  <a:ext uri="{0D108BD9-81ED-4DB2-BD59-A6C34878D82A}">
                    <a16:rowId xmlns:a16="http://schemas.microsoft.com/office/drawing/2014/main" val="2181053631"/>
                  </a:ext>
                </a:extLst>
              </a:tr>
              <a:tr h="36441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値</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AEEF3"/>
                    </a:solidFill>
                  </a:tcPr>
                </a:tc>
                <a:tc>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出典</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AEEF3"/>
                    </a:solidFill>
                  </a:tcPr>
                </a:tc>
                <a:tc>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値</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（調査年）</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66"/>
                    </a:solidFill>
                  </a:tcPr>
                </a:tc>
                <a:tc>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出典</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66"/>
                    </a:solidFill>
                  </a:tcPr>
                </a:tc>
                <a:tc>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傾向</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66"/>
                    </a:solidFill>
                  </a:tcPr>
                </a:tc>
                <a:tc vMerge="1">
                  <a:txBody>
                    <a:bodyPr/>
                    <a:lstStyle/>
                    <a:p>
                      <a:endParaRPr kumimoji="1" lang="ja-JP" altLang="en-US"/>
                    </a:p>
                  </a:txBody>
                  <a:tcPr/>
                </a:tc>
                <a:tc>
                  <a:txBody>
                    <a:bodyPr/>
                    <a:lstStyle/>
                    <a:p>
                      <a:pPr algn="ctr" fontAlgn="ct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値</a:t>
                      </a:r>
                      <a:endParaRPr lang="en-US" altLang="ja-JP" sz="800" b="0" i="0"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（調査年）</a:t>
                      </a:r>
                    </a:p>
                  </a:txBody>
                  <a:tcPr marL="2414" marR="2414" marT="2414"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en-US" altLang="zh-TW" sz="800" b="0" i="0" u="none" strike="noStrike" dirty="0">
                          <a:solidFill>
                            <a:srgbClr val="000000"/>
                          </a:solidFill>
                          <a:effectLst/>
                          <a:latin typeface="Meiryo UI" panose="020B0604030504040204" pitchFamily="50" charset="-128"/>
                          <a:ea typeface="Meiryo UI" panose="020B0604030504040204" pitchFamily="50" charset="-128"/>
                        </a:rPr>
                        <a:t>2020</a:t>
                      </a: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年度</a:t>
                      </a:r>
                      <a:br>
                        <a:rPr lang="zh-TW" altLang="en-US" sz="800" b="0" i="0" u="none" strike="noStrike" dirty="0">
                          <a:solidFill>
                            <a:srgbClr val="000000"/>
                          </a:solidFill>
                          <a:effectLst/>
                          <a:latin typeface="Meiryo UI" panose="020B0604030504040204" pitchFamily="50" charset="-128"/>
                          <a:ea typeface="Meiryo UI" panose="020B0604030504040204" pitchFamily="50" charset="-128"/>
                        </a:rPr>
                      </a:b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（中間年）</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AEEF3"/>
                    </a:solidFill>
                  </a:tcPr>
                </a:tc>
                <a:tc>
                  <a:txBody>
                    <a:bodyPr/>
                    <a:lstStyle/>
                    <a:p>
                      <a:pPr algn="ctr" fontAlgn="ctr"/>
                      <a:r>
                        <a:rPr lang="en-US" altLang="zh-TW" sz="800" b="0" i="0" u="none" strike="noStrike" dirty="0">
                          <a:solidFill>
                            <a:srgbClr val="000000"/>
                          </a:solidFill>
                          <a:effectLst/>
                          <a:latin typeface="Meiryo UI" panose="020B0604030504040204" pitchFamily="50" charset="-128"/>
                          <a:ea typeface="Meiryo UI" panose="020B0604030504040204" pitchFamily="50" charset="-128"/>
                        </a:rPr>
                        <a:t>2023</a:t>
                      </a: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年度</a:t>
                      </a:r>
                      <a:br>
                        <a:rPr lang="zh-TW" altLang="en-US" sz="800" b="0" i="0" u="none" strike="noStrike" dirty="0">
                          <a:solidFill>
                            <a:srgbClr val="000000"/>
                          </a:solidFill>
                          <a:effectLst/>
                          <a:latin typeface="Meiryo UI" panose="020B0604030504040204" pitchFamily="50" charset="-128"/>
                          <a:ea typeface="Meiryo UI" panose="020B0604030504040204" pitchFamily="50" charset="-128"/>
                        </a:rPr>
                      </a:b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（最終年）</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AEEF3"/>
                    </a:solidFill>
                  </a:tcPr>
                </a:tc>
                <a:extLst>
                  <a:ext uri="{0D108BD9-81ED-4DB2-BD59-A6C34878D82A}">
                    <a16:rowId xmlns:a16="http://schemas.microsoft.com/office/drawing/2014/main" val="143686668"/>
                  </a:ext>
                </a:extLst>
              </a:tr>
              <a:tr h="381047">
                <a:tc>
                  <a:txBody>
                    <a:bodyPr/>
                    <a:lstStyle/>
                    <a:p>
                      <a:pPr algn="ctr" fontAlgn="ctr"/>
                      <a:r>
                        <a:rPr lang="en-US" sz="800" b="0" i="0" u="none" strike="noStrike">
                          <a:solidFill>
                            <a:srgbClr val="000000"/>
                          </a:solidFill>
                          <a:effectLst/>
                          <a:latin typeface="Meiryo UI" panose="020B0604030504040204" pitchFamily="50" charset="-128"/>
                          <a:ea typeface="Meiryo UI" panose="020B0604030504040204" pitchFamily="50" charset="-128"/>
                        </a:rPr>
                        <a:t>Ｂ</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訪問診療を実施している</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病院・診療所数</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2,156</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か所</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2014</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年）</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厚生労働省</a:t>
                      </a:r>
                      <a:br>
                        <a:rPr lang="zh-TW" altLang="en-US" sz="800" b="0" i="0" u="none" strike="noStrike" dirty="0">
                          <a:solidFill>
                            <a:srgbClr val="000000"/>
                          </a:solidFill>
                          <a:effectLst/>
                          <a:latin typeface="Meiryo UI" panose="020B0604030504040204" pitchFamily="50" charset="-128"/>
                          <a:ea typeface="Meiryo UI" panose="020B0604030504040204" pitchFamily="50" charset="-128"/>
                        </a:rPr>
                      </a:b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「医療施設調査」</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2,143</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か所</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2017</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年）</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厚生労働省</a:t>
                      </a:r>
                      <a:br>
                        <a:rPr lang="zh-TW" altLang="en-US" sz="800" b="0" i="0" u="none" strike="noStrike" dirty="0">
                          <a:solidFill>
                            <a:srgbClr val="000000"/>
                          </a:solidFill>
                          <a:effectLst/>
                          <a:latin typeface="Meiryo UI" panose="020B0604030504040204" pitchFamily="50" charset="-128"/>
                          <a:ea typeface="Meiryo UI" panose="020B0604030504040204" pitchFamily="50" charset="-128"/>
                        </a:rPr>
                      </a:b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「医療施設調査」</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2,261</a:t>
                      </a: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か所</a:t>
                      </a:r>
                      <a:endParaRPr lang="en-US" altLang="ja-JP" sz="800" b="0" i="0"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2020</a:t>
                      </a: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年）</a:t>
                      </a:r>
                    </a:p>
                  </a:txBody>
                  <a:tcPr marL="2414" marR="2414" marT="2414"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3,350</a:t>
                      </a:r>
                      <a:r>
                        <a:rPr lang="ja-JP" altLang="en-US" sz="800" b="0" i="0" u="none" strike="noStrike">
                          <a:solidFill>
                            <a:srgbClr val="000000"/>
                          </a:solidFill>
                          <a:effectLst/>
                          <a:latin typeface="Meiryo UI" panose="020B0604030504040204" pitchFamily="50" charset="-128"/>
                          <a:ea typeface="Meiryo UI" panose="020B0604030504040204" pitchFamily="50" charset="-128"/>
                        </a:rPr>
                        <a:t>か所</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3,820</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か所</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461801"/>
                  </a:ext>
                </a:extLst>
              </a:tr>
              <a:tr h="420282">
                <a:tc>
                  <a:txBody>
                    <a:bodyPr/>
                    <a:lstStyle/>
                    <a:p>
                      <a:pPr algn="ctr" fontAlgn="ctr"/>
                      <a:r>
                        <a:rPr lang="en-US" sz="800" b="0" i="0" u="none" strike="noStrike">
                          <a:solidFill>
                            <a:srgbClr val="000000"/>
                          </a:solidFill>
                          <a:effectLst/>
                          <a:latin typeface="Meiryo UI" panose="020B0604030504040204" pitchFamily="50" charset="-128"/>
                          <a:ea typeface="Meiryo UI" panose="020B0604030504040204" pitchFamily="50" charset="-128"/>
                        </a:rPr>
                        <a:t>Ｂ</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在宅歯科医療サービスを実施している</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歯科診療所数</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1,134</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か所</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2014</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年）</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厚生労働省</a:t>
                      </a:r>
                      <a:br>
                        <a:rPr lang="zh-TW" altLang="en-US" sz="800" b="0" i="0" u="none" strike="noStrike" dirty="0">
                          <a:solidFill>
                            <a:srgbClr val="000000"/>
                          </a:solidFill>
                          <a:effectLst/>
                          <a:latin typeface="Meiryo UI" panose="020B0604030504040204" pitchFamily="50" charset="-128"/>
                          <a:ea typeface="Meiryo UI" panose="020B0604030504040204" pitchFamily="50" charset="-128"/>
                        </a:rPr>
                      </a:b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「医療施設調査」</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1,278</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か所</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2017</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年）</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厚生労働省</a:t>
                      </a:r>
                      <a:br>
                        <a:rPr lang="zh-TW" altLang="en-US" sz="800" b="0" i="0" u="none" strike="noStrike" dirty="0">
                          <a:solidFill>
                            <a:srgbClr val="000000"/>
                          </a:solidFill>
                          <a:effectLst/>
                          <a:latin typeface="Meiryo UI" panose="020B0604030504040204" pitchFamily="50" charset="-128"/>
                          <a:ea typeface="Meiryo UI" panose="020B0604030504040204" pitchFamily="50" charset="-128"/>
                        </a:rPr>
                      </a:b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「医療施設調査」</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1,848</a:t>
                      </a: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か所</a:t>
                      </a:r>
                      <a:endParaRPr lang="en-US" altLang="ja-JP" sz="800" b="0" i="0"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2020</a:t>
                      </a: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年）</a:t>
                      </a:r>
                      <a:endParaRPr lang="en-US" altLang="ja-JP" sz="800" b="0" i="0" u="none" strike="noStrike" dirty="0">
                        <a:solidFill>
                          <a:schemeClr val="tx1"/>
                        </a:solidFill>
                        <a:effectLst/>
                        <a:latin typeface="Meiryo UI" panose="020B0604030504040204" pitchFamily="50" charset="-128"/>
                        <a:ea typeface="Meiryo UI" panose="020B0604030504040204" pitchFamily="50" charset="-128"/>
                      </a:endParaRPr>
                    </a:p>
                  </a:txBody>
                  <a:tcPr marL="2414" marR="2414" marT="2414"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1,540</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か所</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1,750</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か所</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5742925"/>
                  </a:ext>
                </a:extLst>
              </a:tr>
              <a:tr h="379590">
                <a:tc>
                  <a:txBody>
                    <a:bodyPr/>
                    <a:lstStyle/>
                    <a:p>
                      <a:pPr algn="ctr" fontAlgn="ctr"/>
                      <a:r>
                        <a:rPr lang="en-US" sz="800" b="0" i="0" u="none" strike="noStrike">
                          <a:solidFill>
                            <a:srgbClr val="000000"/>
                          </a:solidFill>
                          <a:effectLst/>
                          <a:latin typeface="Meiryo UI" panose="020B0604030504040204" pitchFamily="50" charset="-128"/>
                          <a:ea typeface="Meiryo UI" panose="020B0604030504040204" pitchFamily="50" charset="-128"/>
                        </a:rPr>
                        <a:t>Ｂ</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在宅患者調剤加算の届出薬局数</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1,366</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か所</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2017</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年）</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近畿厚生局</a:t>
                      </a:r>
                      <a:br>
                        <a:rPr lang="zh-TW" altLang="en-US" sz="800" b="0" i="0" u="none" strike="noStrike" dirty="0">
                          <a:solidFill>
                            <a:srgbClr val="000000"/>
                          </a:solidFill>
                          <a:effectLst/>
                          <a:latin typeface="Meiryo UI" panose="020B0604030504040204" pitchFamily="50" charset="-128"/>
                          <a:ea typeface="Meiryo UI" panose="020B0604030504040204" pitchFamily="50" charset="-128"/>
                        </a:rPr>
                      </a:b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「施設基準届出」</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2,020</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か所</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2021</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年）</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近畿厚生局</a:t>
                      </a:r>
                      <a:br>
                        <a:rPr lang="zh-TW" altLang="en-US" sz="800" b="0" i="0" u="none" strike="noStrike" dirty="0">
                          <a:solidFill>
                            <a:srgbClr val="000000"/>
                          </a:solidFill>
                          <a:effectLst/>
                          <a:latin typeface="Meiryo UI" panose="020B0604030504040204" pitchFamily="50" charset="-128"/>
                          <a:ea typeface="Meiryo UI" panose="020B0604030504040204" pitchFamily="50" charset="-128"/>
                        </a:rPr>
                      </a:b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「施設基準届出」</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2,185</a:t>
                      </a: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か所</a:t>
                      </a:r>
                      <a:endParaRPr lang="en-US" altLang="ja-JP" sz="800" b="0" i="0"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2022</a:t>
                      </a: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年）</a:t>
                      </a:r>
                    </a:p>
                  </a:txBody>
                  <a:tcPr marL="2414" marR="2414" marT="2414"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1,610</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か所</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1,830</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か所</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50522518"/>
                  </a:ext>
                </a:extLst>
              </a:tr>
              <a:tr h="499333">
                <a:tc>
                  <a:txBody>
                    <a:bodyPr/>
                    <a:lstStyle/>
                    <a:p>
                      <a:pPr algn="ctr" fontAlgn="ctr"/>
                      <a:r>
                        <a:rPr lang="en-US" sz="800" b="0" i="0" u="none" strike="noStrike">
                          <a:solidFill>
                            <a:srgbClr val="000000"/>
                          </a:solidFill>
                          <a:effectLst/>
                          <a:latin typeface="Meiryo UI" panose="020B0604030504040204" pitchFamily="50" charset="-128"/>
                          <a:ea typeface="Meiryo UI" panose="020B0604030504040204" pitchFamily="50" charset="-128"/>
                        </a:rPr>
                        <a:t>Ｂ</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訪問看護師数</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3,640</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人</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2015</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年）</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厚生労働省</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「介護サービス施設・</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事業所調査」</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7,162</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人</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2019</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年）</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厚生労働省</a:t>
                      </a:r>
                      <a:br>
                        <a:rPr lang="ja-JP" altLang="en-US" sz="8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「介護サービス施設・</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事業所調査」</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9,504</a:t>
                      </a: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人</a:t>
                      </a:r>
                      <a:endParaRPr lang="en-US" altLang="ja-JP" sz="800" b="0" i="0"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2021</a:t>
                      </a: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年）</a:t>
                      </a:r>
                    </a:p>
                  </a:txBody>
                  <a:tcPr marL="2414" marR="2414" marT="2414"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6,360</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人</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7,250</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人</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76390978"/>
                  </a:ext>
                </a:extLst>
              </a:tr>
              <a:tr h="460077">
                <a:tc>
                  <a:txBody>
                    <a:bodyPr/>
                    <a:lstStyle/>
                    <a:p>
                      <a:pPr algn="ctr" fontAlgn="ctr"/>
                      <a:r>
                        <a:rPr lang="en-US" sz="800" b="0" i="0" u="none" strike="noStrike" dirty="0">
                          <a:solidFill>
                            <a:srgbClr val="000000"/>
                          </a:solidFill>
                          <a:effectLst/>
                          <a:latin typeface="Meiryo UI" panose="020B0604030504040204" pitchFamily="50" charset="-128"/>
                          <a:ea typeface="Meiryo UI" panose="020B0604030504040204" pitchFamily="50" charset="-128"/>
                        </a:rPr>
                        <a:t>Ｂ</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人口規模に応じた在宅療養後方支援病院が整備されている圏域数</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(0.4</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か所</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圏域</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10</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万人</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圏域</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2017</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年）</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近畿厚生局</a:t>
                      </a:r>
                      <a:br>
                        <a:rPr lang="zh-TW" altLang="en-US" sz="800" b="0" i="0" u="none" strike="noStrike" dirty="0">
                          <a:solidFill>
                            <a:srgbClr val="000000"/>
                          </a:solidFill>
                          <a:effectLst/>
                          <a:latin typeface="Meiryo UI" panose="020B0604030504040204" pitchFamily="50" charset="-128"/>
                          <a:ea typeface="Meiryo UI" panose="020B0604030504040204" pitchFamily="50" charset="-128"/>
                        </a:rPr>
                      </a:b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「施設基準届出」</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6</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圏域</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2021</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年）</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近畿厚生局</a:t>
                      </a:r>
                      <a:br>
                        <a:rPr lang="zh-TW" altLang="en-US" sz="800" b="0" i="0" u="none" strike="noStrike" dirty="0">
                          <a:solidFill>
                            <a:srgbClr val="000000"/>
                          </a:solidFill>
                          <a:effectLst/>
                          <a:latin typeface="Meiryo UI" panose="020B0604030504040204" pitchFamily="50" charset="-128"/>
                          <a:ea typeface="Meiryo UI" panose="020B0604030504040204" pitchFamily="50" charset="-128"/>
                        </a:rPr>
                      </a:b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「施設基準届出」</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6</a:t>
                      </a: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圏域</a:t>
                      </a:r>
                      <a:endParaRPr lang="en-US" altLang="ja-JP" sz="800" b="0" i="0"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2022</a:t>
                      </a: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年）</a:t>
                      </a:r>
                    </a:p>
                  </a:txBody>
                  <a:tcPr marL="2414" marR="2414" marT="2414"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5</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圏域</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7</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圏域</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6806025"/>
                  </a:ext>
                </a:extLst>
              </a:tr>
              <a:tr h="381047">
                <a:tc>
                  <a:txBody>
                    <a:bodyPr/>
                    <a:lstStyle/>
                    <a:p>
                      <a:pPr algn="ctr" fontAlgn="ctr"/>
                      <a:r>
                        <a:rPr lang="en-US" sz="800" b="0" i="0" u="none" strike="noStrike">
                          <a:solidFill>
                            <a:srgbClr val="000000"/>
                          </a:solidFill>
                          <a:effectLst/>
                          <a:latin typeface="Meiryo UI" panose="020B0604030504040204" pitchFamily="50" charset="-128"/>
                          <a:ea typeface="Meiryo UI" panose="020B0604030504040204" pitchFamily="50" charset="-128"/>
                        </a:rPr>
                        <a:t>Ｂ</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在宅看取りを実施している</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病院・診療所数</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335</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か所</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2014</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年）</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厚生労働省</a:t>
                      </a:r>
                      <a:br>
                        <a:rPr lang="zh-TW" altLang="en-US" sz="800" b="0" i="0" u="none" strike="noStrike" dirty="0">
                          <a:solidFill>
                            <a:srgbClr val="000000"/>
                          </a:solidFill>
                          <a:effectLst/>
                          <a:latin typeface="Meiryo UI" panose="020B0604030504040204" pitchFamily="50" charset="-128"/>
                          <a:ea typeface="Meiryo UI" panose="020B0604030504040204" pitchFamily="50" charset="-128"/>
                        </a:rPr>
                      </a:b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「医療施設調査」</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405</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か所</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2017</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年）</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厚生労働省</a:t>
                      </a:r>
                      <a:br>
                        <a:rPr lang="zh-TW" altLang="en-US" sz="800" b="0" i="0" u="none" strike="noStrike" dirty="0">
                          <a:solidFill>
                            <a:srgbClr val="000000"/>
                          </a:solidFill>
                          <a:effectLst/>
                          <a:latin typeface="Meiryo UI" panose="020B0604030504040204" pitchFamily="50" charset="-128"/>
                          <a:ea typeface="Meiryo UI" panose="020B0604030504040204" pitchFamily="50" charset="-128"/>
                        </a:rPr>
                      </a:b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「医療施設調査」</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470</a:t>
                      </a: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か所</a:t>
                      </a:r>
                      <a:endParaRPr lang="en-US" altLang="ja-JP" sz="800" b="0" i="0"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2020</a:t>
                      </a: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年）　</a:t>
                      </a:r>
                    </a:p>
                  </a:txBody>
                  <a:tcPr marL="2414" marR="2414" marT="2414"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460</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か所</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520</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か所</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20529214"/>
                  </a:ext>
                </a:extLst>
              </a:tr>
              <a:tr h="381047">
                <a:tc>
                  <a:txBody>
                    <a:bodyPr/>
                    <a:lstStyle/>
                    <a:p>
                      <a:pPr algn="ctr" fontAlgn="ctr"/>
                      <a:r>
                        <a:rPr lang="en-US" sz="800" b="0" i="0" u="none" strike="noStrike">
                          <a:solidFill>
                            <a:srgbClr val="000000"/>
                          </a:solidFill>
                          <a:effectLst/>
                          <a:latin typeface="Meiryo UI" panose="020B0604030504040204" pitchFamily="50" charset="-128"/>
                          <a:ea typeface="Meiryo UI" panose="020B0604030504040204" pitchFamily="50" charset="-128"/>
                        </a:rPr>
                        <a:t>Ｂ</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退院支援加算を算定している</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病院・診療所数</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248</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か所</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2017</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年）</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近畿厚生局</a:t>
                      </a:r>
                      <a:br>
                        <a:rPr lang="zh-TW" altLang="en-US" sz="800" b="0" i="0" u="none" strike="noStrike" dirty="0">
                          <a:solidFill>
                            <a:srgbClr val="000000"/>
                          </a:solidFill>
                          <a:effectLst/>
                          <a:latin typeface="Meiryo UI" panose="020B0604030504040204" pitchFamily="50" charset="-128"/>
                          <a:ea typeface="Meiryo UI" panose="020B0604030504040204" pitchFamily="50" charset="-128"/>
                        </a:rPr>
                      </a:b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「施設基準届出」</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269</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か所</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2021</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年）</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近畿厚生局</a:t>
                      </a:r>
                      <a:br>
                        <a:rPr lang="zh-TW" altLang="en-US" sz="800" b="0" i="0" u="none" strike="noStrike" dirty="0">
                          <a:solidFill>
                            <a:srgbClr val="000000"/>
                          </a:solidFill>
                          <a:effectLst/>
                          <a:latin typeface="Meiryo UI" panose="020B0604030504040204" pitchFamily="50" charset="-128"/>
                          <a:ea typeface="Meiryo UI" panose="020B0604030504040204" pitchFamily="50" charset="-128"/>
                        </a:rPr>
                      </a:b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「施設基準届出」</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273</a:t>
                      </a: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か所</a:t>
                      </a:r>
                      <a:endParaRPr lang="en-US" altLang="ja-JP" sz="800" b="0" i="0"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2022</a:t>
                      </a: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年）</a:t>
                      </a:r>
                    </a:p>
                  </a:txBody>
                  <a:tcPr marL="2414" marR="2414" marT="2414"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290</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か所</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330</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か所</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4704235"/>
                  </a:ext>
                </a:extLst>
              </a:tr>
              <a:tr h="441113">
                <a:tc>
                  <a:txBody>
                    <a:bodyPr/>
                    <a:lstStyle/>
                    <a:p>
                      <a:pPr algn="ctr" fontAlgn="ctr"/>
                      <a:r>
                        <a:rPr lang="en-US" sz="800" b="0" i="0" u="none" strike="noStrike">
                          <a:solidFill>
                            <a:srgbClr val="000000"/>
                          </a:solidFill>
                          <a:effectLst/>
                          <a:latin typeface="Meiryo UI" panose="020B0604030504040204" pitchFamily="50" charset="-128"/>
                          <a:ea typeface="Meiryo UI" panose="020B0604030504040204" pitchFamily="50" charset="-128"/>
                        </a:rPr>
                        <a:t>Ｂ</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介護支援連携指導料を算定している</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病院・診療所数　</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254</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か所</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2015</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年）</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厚生労働省</a:t>
                      </a:r>
                      <a:br>
                        <a:rPr lang="ja-JP" altLang="en-US" sz="8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「データブック</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Disk1</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289</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か所</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2019</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年）</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厚生労働省</a:t>
                      </a:r>
                      <a:br>
                        <a:rPr lang="ja-JP" altLang="en-US" sz="8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「データブック</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Disk1</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285</a:t>
                      </a: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か所</a:t>
                      </a:r>
                      <a:endParaRPr lang="en-US" altLang="ja-JP" sz="800" b="0" i="0"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2020</a:t>
                      </a: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年）</a:t>
                      </a:r>
                      <a:endParaRPr lang="en-US" altLang="ja-JP" sz="800" b="0" i="0" u="none" strike="noStrike" dirty="0">
                        <a:solidFill>
                          <a:schemeClr val="tx1"/>
                        </a:solidFill>
                        <a:effectLst/>
                        <a:latin typeface="Meiryo UI" panose="020B0604030504040204" pitchFamily="50" charset="-128"/>
                        <a:ea typeface="Meiryo UI" panose="020B0604030504040204" pitchFamily="50" charset="-128"/>
                      </a:endParaRPr>
                    </a:p>
                  </a:txBody>
                  <a:tcPr marL="2414" marR="2414" marT="2414"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330</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か所</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370</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か所</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0492587"/>
                  </a:ext>
                </a:extLst>
              </a:tr>
              <a:tr h="381047">
                <a:tc>
                  <a:txBody>
                    <a:bodyPr/>
                    <a:lstStyle/>
                    <a:p>
                      <a:pPr algn="ctr" fontAlgn="ctr"/>
                      <a:r>
                        <a:rPr lang="en-US" sz="800" b="0" i="0" u="none" strike="noStrike">
                          <a:solidFill>
                            <a:srgbClr val="000000"/>
                          </a:solidFill>
                          <a:effectLst/>
                          <a:latin typeface="Meiryo UI" panose="020B0604030504040204" pitchFamily="50" charset="-128"/>
                          <a:ea typeface="Meiryo UI" panose="020B0604030504040204" pitchFamily="50" charset="-128"/>
                        </a:rPr>
                        <a:t>C</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zh-TW" altLang="en-US" sz="800" b="0" i="0" u="none" strike="noStrike">
                          <a:solidFill>
                            <a:srgbClr val="000000"/>
                          </a:solidFill>
                          <a:effectLst/>
                          <a:latin typeface="Meiryo UI" panose="020B0604030504040204" pitchFamily="50" charset="-128"/>
                          <a:ea typeface="Meiryo UI" panose="020B0604030504040204" pitchFamily="50" charset="-128"/>
                        </a:rPr>
                        <a:t>訪問診療件数</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107,714</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件</a:t>
                      </a:r>
                      <a:br>
                        <a:rPr lang="ja-JP" altLang="en-US" sz="8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2014</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9</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月）</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厚生労働省</a:t>
                      </a:r>
                      <a:br>
                        <a:rPr lang="zh-TW" altLang="en-US" sz="800" b="0" i="0" u="none" strike="noStrike" dirty="0">
                          <a:solidFill>
                            <a:srgbClr val="000000"/>
                          </a:solidFill>
                          <a:effectLst/>
                          <a:latin typeface="Meiryo UI" panose="020B0604030504040204" pitchFamily="50" charset="-128"/>
                          <a:ea typeface="Meiryo UI" panose="020B0604030504040204" pitchFamily="50" charset="-128"/>
                        </a:rPr>
                      </a:b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「医療施設調査」</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119,787</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件</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2017</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年）</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厚生労働省</a:t>
                      </a:r>
                      <a:br>
                        <a:rPr lang="zh-TW" altLang="en-US" sz="800" b="0" i="0" u="none" strike="noStrike" dirty="0">
                          <a:solidFill>
                            <a:srgbClr val="000000"/>
                          </a:solidFill>
                          <a:effectLst/>
                          <a:latin typeface="Meiryo UI" panose="020B0604030504040204" pitchFamily="50" charset="-128"/>
                          <a:ea typeface="Meiryo UI" panose="020B0604030504040204" pitchFamily="50" charset="-128"/>
                        </a:rPr>
                      </a:b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「医療施設調査」</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144,448</a:t>
                      </a: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件</a:t>
                      </a:r>
                      <a:endParaRPr lang="en-US" altLang="ja-JP" sz="800" b="0" i="0"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2020</a:t>
                      </a: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年）</a:t>
                      </a:r>
                    </a:p>
                  </a:txBody>
                  <a:tcPr marL="2414" marR="2414" marT="2414"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167,380</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件</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190,820</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件</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1105660"/>
                  </a:ext>
                </a:extLst>
              </a:tr>
              <a:tr h="379590">
                <a:tc>
                  <a:txBody>
                    <a:bodyPr/>
                    <a:lstStyle/>
                    <a:p>
                      <a:pPr algn="ctr" fontAlgn="ctr"/>
                      <a:r>
                        <a:rPr lang="en-US" sz="800" b="0" i="0" u="none" strike="noStrike">
                          <a:solidFill>
                            <a:srgbClr val="000000"/>
                          </a:solidFill>
                          <a:effectLst/>
                          <a:latin typeface="Meiryo UI" panose="020B0604030504040204" pitchFamily="50" charset="-128"/>
                          <a:ea typeface="Meiryo UI" panose="020B0604030504040204" pitchFamily="50" charset="-128"/>
                        </a:rPr>
                        <a:t>C</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在宅看取り件数</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6,660</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件</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2014</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年）</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厚生労働省</a:t>
                      </a:r>
                      <a:br>
                        <a:rPr lang="zh-TW" altLang="en-US" sz="800" b="0" i="0" u="none" strike="noStrike" dirty="0">
                          <a:solidFill>
                            <a:srgbClr val="000000"/>
                          </a:solidFill>
                          <a:effectLst/>
                          <a:latin typeface="Meiryo UI" panose="020B0604030504040204" pitchFamily="50" charset="-128"/>
                          <a:ea typeface="Meiryo UI" panose="020B0604030504040204" pitchFamily="50" charset="-128"/>
                        </a:rPr>
                      </a:b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「医療施設調査」</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10,068</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件</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2017</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年）</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厚生労働省</a:t>
                      </a:r>
                      <a:br>
                        <a:rPr lang="zh-TW" altLang="en-US" sz="800" b="0" i="0" u="none" strike="noStrike" dirty="0">
                          <a:solidFill>
                            <a:srgbClr val="000000"/>
                          </a:solidFill>
                          <a:effectLst/>
                          <a:latin typeface="Meiryo UI" panose="020B0604030504040204" pitchFamily="50" charset="-128"/>
                          <a:ea typeface="Meiryo UI" panose="020B0604030504040204" pitchFamily="50" charset="-128"/>
                        </a:rPr>
                      </a:b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「医療施設調査」</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12,492</a:t>
                      </a: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件</a:t>
                      </a:r>
                      <a:endParaRPr lang="en-US" altLang="ja-JP" sz="800" b="0" i="0"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2020</a:t>
                      </a: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年）　</a:t>
                      </a:r>
                    </a:p>
                  </a:txBody>
                  <a:tcPr marL="2414" marR="2414" marT="2414"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9,000</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件</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10,260</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件</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74408820"/>
                  </a:ext>
                </a:extLst>
              </a:tr>
              <a:tr h="441113">
                <a:tc>
                  <a:txBody>
                    <a:bodyPr/>
                    <a:lstStyle/>
                    <a:p>
                      <a:pPr algn="ctr" fontAlgn="ctr"/>
                      <a:r>
                        <a:rPr lang="en-US" sz="800" b="0" i="0" u="none" strike="noStrike">
                          <a:solidFill>
                            <a:srgbClr val="000000"/>
                          </a:solidFill>
                          <a:effectLst/>
                          <a:latin typeface="Meiryo UI" panose="020B0604030504040204" pitchFamily="50" charset="-128"/>
                          <a:ea typeface="Meiryo UI" panose="020B0604030504040204" pitchFamily="50" charset="-128"/>
                        </a:rPr>
                        <a:t>C</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fontAlgn="ct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介護支援連携指導料算定件数</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25,321</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件</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2015</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年）</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厚生労働省</a:t>
                      </a:r>
                      <a:br>
                        <a:rPr lang="ja-JP" altLang="en-US" sz="8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「データブック</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Disk1</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41,516</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件</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2019</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年）</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厚生労働省</a:t>
                      </a:r>
                      <a:br>
                        <a:rPr lang="ja-JP" altLang="en-US" sz="8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「データブック</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Disk1</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29,368</a:t>
                      </a: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件</a:t>
                      </a:r>
                      <a:endParaRPr lang="en-US" altLang="ja-JP" sz="800" b="0" i="0"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2020</a:t>
                      </a: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年）　</a:t>
                      </a:r>
                    </a:p>
                  </a:txBody>
                  <a:tcPr marL="2414" marR="2414" marT="2414"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32,660</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件</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37,230</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件</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54189788"/>
                  </a:ext>
                </a:extLst>
              </a:tr>
            </a:tbl>
          </a:graphicData>
        </a:graphic>
      </p:graphicFrame>
      <p:cxnSp>
        <p:nvCxnSpPr>
          <p:cNvPr id="13" name="直線コネクタ 12"/>
          <p:cNvCxnSpPr/>
          <p:nvPr/>
        </p:nvCxnSpPr>
        <p:spPr>
          <a:xfrm>
            <a:off x="0" y="533858"/>
            <a:ext cx="9180000" cy="0"/>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0" name="タイトル 1"/>
          <p:cNvSpPr txBox="1">
            <a:spLocks/>
          </p:cNvSpPr>
          <p:nvPr/>
        </p:nvSpPr>
        <p:spPr>
          <a:xfrm>
            <a:off x="804236" y="114264"/>
            <a:ext cx="6021397" cy="475562"/>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kumimoji="1" sz="3200" kern="1200">
                <a:solidFill>
                  <a:schemeClr val="tx1"/>
                </a:solidFill>
                <a:latin typeface="+mj-lt"/>
                <a:ea typeface="+mj-ea"/>
                <a:cs typeface="+mj-cs"/>
              </a:defRPr>
            </a:lvl1pPr>
          </a:lstStyle>
          <a:p>
            <a:r>
              <a:rPr lang="en-US" altLang="ja-JP"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参考１</a:t>
            </a:r>
            <a:r>
              <a:rPr lang="en-US" altLang="ja-JP"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　 大阪府の在宅医療の現状（１）</a:t>
            </a:r>
          </a:p>
        </p:txBody>
      </p:sp>
      <p:sp>
        <p:nvSpPr>
          <p:cNvPr id="7" name="正方形/長方形 6"/>
          <p:cNvSpPr/>
          <p:nvPr/>
        </p:nvSpPr>
        <p:spPr>
          <a:xfrm>
            <a:off x="5848942" y="716139"/>
            <a:ext cx="2743729" cy="475562"/>
          </a:xfrm>
          <a:prstGeom prst="rect">
            <a:avLst/>
          </a:prstGeom>
          <a:solidFill>
            <a:schemeClr val="bg1"/>
          </a:solidFill>
          <a:ln/>
        </p:spPr>
        <p:style>
          <a:lnRef idx="2">
            <a:schemeClr val="accent2"/>
          </a:lnRef>
          <a:fillRef idx="1">
            <a:schemeClr val="lt1"/>
          </a:fillRef>
          <a:effectRef idx="0">
            <a:schemeClr val="accent2"/>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en-US" altLang="ja-JP" sz="900" dirty="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目標値に対する到達度</a:t>
            </a:r>
            <a:r>
              <a:rPr lang="en-US" altLang="ja-JP" sz="900" dirty="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　　　　</a:t>
            </a:r>
            <a:endParaRPr lang="en-US" altLang="ja-JP" sz="900" dirty="0">
              <a:solidFill>
                <a:schemeClr val="tx1"/>
              </a:solidFill>
              <a:latin typeface="Meiryo UI" panose="020B0604030504040204" pitchFamily="50" charset="-128"/>
              <a:ea typeface="Meiryo UI" panose="020B0604030504040204" pitchFamily="50" charset="-128"/>
            </a:endParaRPr>
          </a:p>
          <a:p>
            <a:pPr algn="l"/>
            <a:r>
              <a:rPr lang="ja-JP" altLang="en-US" sz="900" dirty="0">
                <a:solidFill>
                  <a:schemeClr val="tx1"/>
                </a:solidFill>
                <a:latin typeface="Meiryo UI" panose="020B0604030504040204" pitchFamily="50" charset="-128"/>
                <a:ea typeface="Meiryo UI" panose="020B0604030504040204" pitchFamily="50" charset="-128"/>
              </a:rPr>
              <a:t>◎：最終年目標値達成　○：中間年目標値達成　</a:t>
            </a:r>
            <a:endParaRPr lang="en-US" altLang="ja-JP" sz="900" dirty="0">
              <a:solidFill>
                <a:schemeClr val="tx1"/>
              </a:solidFill>
              <a:latin typeface="Meiryo UI" panose="020B0604030504040204" pitchFamily="50" charset="-128"/>
              <a:ea typeface="Meiryo UI" panose="020B0604030504040204" pitchFamily="50" charset="-128"/>
            </a:endParaRPr>
          </a:p>
          <a:p>
            <a:pPr algn="l"/>
            <a:r>
              <a:rPr lang="ja-JP" altLang="en-US" sz="900" dirty="0">
                <a:solidFill>
                  <a:schemeClr val="tx1"/>
                </a:solidFill>
                <a:latin typeface="Meiryo UI" panose="020B0604030504040204" pitchFamily="50" charset="-128"/>
                <a:ea typeface="Meiryo UI" panose="020B0604030504040204" pitchFamily="50" charset="-128"/>
              </a:rPr>
              <a:t>△：未達成</a:t>
            </a:r>
          </a:p>
        </p:txBody>
      </p:sp>
    </p:spTree>
    <p:extLst>
      <p:ext uri="{BB962C8B-B14F-4D97-AF65-F5344CB8AC3E}">
        <p14:creationId xmlns:p14="http://schemas.microsoft.com/office/powerpoint/2010/main" val="995426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2345" y="651174"/>
            <a:ext cx="5702576" cy="307777"/>
          </a:xfrm>
          <a:prstGeom prst="rect">
            <a:avLst/>
          </a:prstGeom>
        </p:spPr>
        <p:txBody>
          <a:bodyPr wrap="square">
            <a:spAutoFit/>
          </a:bodyPr>
          <a:lstStyle/>
          <a:p>
            <a:pPr defTabSz="289322"/>
            <a:r>
              <a:rPr lang="ja-JP" altLang="en-US" sz="1400" dirty="0">
                <a:solidFill>
                  <a:prstClr val="black"/>
                </a:solidFill>
                <a:latin typeface="Meiryo UI" panose="020B0604030504040204" pitchFamily="50" charset="-128"/>
                <a:ea typeface="Meiryo UI" panose="020B0604030504040204" pitchFamily="50" charset="-128"/>
              </a:rPr>
              <a:t>在宅医療施設数の都道府県比較</a:t>
            </a:r>
          </a:p>
        </p:txBody>
      </p:sp>
      <p:graphicFrame>
        <p:nvGraphicFramePr>
          <p:cNvPr id="4" name="表 3"/>
          <p:cNvGraphicFramePr>
            <a:graphicFrameLocks noGrp="1"/>
          </p:cNvGraphicFramePr>
          <p:nvPr>
            <p:extLst>
              <p:ext uri="{D42A27DB-BD31-4B8C-83A1-F6EECF244321}">
                <p14:modId xmlns:p14="http://schemas.microsoft.com/office/powerpoint/2010/main" val="3490129990"/>
              </p:ext>
            </p:extLst>
          </p:nvPr>
        </p:nvGraphicFramePr>
        <p:xfrm>
          <a:off x="89502" y="1081313"/>
          <a:ext cx="4433862" cy="5066543"/>
        </p:xfrm>
        <a:graphic>
          <a:graphicData uri="http://schemas.openxmlformats.org/drawingml/2006/table">
            <a:tbl>
              <a:tblPr firstRow="1" bandRow="1">
                <a:tableStyleId>{5940675A-B579-460E-94D1-54222C63F5DA}</a:tableStyleId>
              </a:tblPr>
              <a:tblGrid>
                <a:gridCol w="972108">
                  <a:extLst>
                    <a:ext uri="{9D8B030D-6E8A-4147-A177-3AD203B41FA5}">
                      <a16:colId xmlns:a16="http://schemas.microsoft.com/office/drawing/2014/main" val="3849915345"/>
                    </a:ext>
                  </a:extLst>
                </a:gridCol>
                <a:gridCol w="1242138">
                  <a:extLst>
                    <a:ext uri="{9D8B030D-6E8A-4147-A177-3AD203B41FA5}">
                      <a16:colId xmlns:a16="http://schemas.microsoft.com/office/drawing/2014/main" val="3606239991"/>
                    </a:ext>
                  </a:extLst>
                </a:gridCol>
                <a:gridCol w="739872">
                  <a:extLst>
                    <a:ext uri="{9D8B030D-6E8A-4147-A177-3AD203B41FA5}">
                      <a16:colId xmlns:a16="http://schemas.microsoft.com/office/drawing/2014/main" val="2001370499"/>
                    </a:ext>
                  </a:extLst>
                </a:gridCol>
                <a:gridCol w="739872">
                  <a:extLst>
                    <a:ext uri="{9D8B030D-6E8A-4147-A177-3AD203B41FA5}">
                      <a16:colId xmlns:a16="http://schemas.microsoft.com/office/drawing/2014/main" val="829812586"/>
                    </a:ext>
                  </a:extLst>
                </a:gridCol>
                <a:gridCol w="739872">
                  <a:extLst>
                    <a:ext uri="{9D8B030D-6E8A-4147-A177-3AD203B41FA5}">
                      <a16:colId xmlns:a16="http://schemas.microsoft.com/office/drawing/2014/main" val="1141365049"/>
                    </a:ext>
                  </a:extLst>
                </a:gridCol>
              </a:tblGrid>
              <a:tr h="164307">
                <a:tc>
                  <a:txBody>
                    <a:bodyPr/>
                    <a:lstStyle/>
                    <a:p>
                      <a:endParaRPr kumimoji="1" lang="ja-JP" altLang="en-US" sz="900" dirty="0">
                        <a:latin typeface="Meiryo UI" panose="020B0604030504040204" pitchFamily="50" charset="-128"/>
                        <a:ea typeface="Meiryo UI" panose="020B0604030504040204" pitchFamily="50" charset="-128"/>
                      </a:endParaRPr>
                    </a:p>
                  </a:txBody>
                  <a:tcPr marL="38576" marR="38576" marT="19289" marB="1928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en-US" altLang="ja-JP" sz="900" dirty="0">
                        <a:latin typeface="Meiryo UI" panose="020B0604030504040204" pitchFamily="50" charset="-128"/>
                        <a:ea typeface="Meiryo UI" panose="020B0604030504040204" pitchFamily="50" charset="-128"/>
                      </a:endParaRPr>
                    </a:p>
                  </a:txBody>
                  <a:tcPr marL="38576" marR="38576" marT="19289" marB="1928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a:latin typeface="Meiryo UI" panose="020B0604030504040204" pitchFamily="50" charset="-128"/>
                          <a:ea typeface="Meiryo UI" panose="020B0604030504040204" pitchFamily="50" charset="-128"/>
                        </a:rPr>
                        <a:t>1</a:t>
                      </a:r>
                      <a:r>
                        <a:rPr kumimoji="1" lang="ja-JP" altLang="en-US" sz="900" dirty="0">
                          <a:latin typeface="Meiryo UI" panose="020B0604030504040204" pitchFamily="50" charset="-128"/>
                          <a:ea typeface="Meiryo UI" panose="020B0604030504040204" pitchFamily="50" charset="-128"/>
                        </a:rPr>
                        <a:t>位</a:t>
                      </a:r>
                      <a:endParaRPr kumimoji="1" lang="en-US" altLang="ja-JP" sz="900" dirty="0">
                        <a:latin typeface="Meiryo UI" panose="020B0604030504040204" pitchFamily="50" charset="-128"/>
                        <a:ea typeface="Meiryo UI" panose="020B0604030504040204" pitchFamily="50" charset="-128"/>
                      </a:endParaRPr>
                    </a:p>
                  </a:txBody>
                  <a:tcPr marL="38576" marR="38576" marT="19289" marB="19289"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a:latin typeface="Meiryo UI" panose="020B0604030504040204" pitchFamily="50" charset="-128"/>
                          <a:ea typeface="Meiryo UI" panose="020B0604030504040204" pitchFamily="50" charset="-128"/>
                        </a:rPr>
                        <a:t>2</a:t>
                      </a:r>
                      <a:r>
                        <a:rPr kumimoji="1" lang="ja-JP" altLang="en-US" sz="900" dirty="0">
                          <a:latin typeface="Meiryo UI" panose="020B0604030504040204" pitchFamily="50" charset="-128"/>
                          <a:ea typeface="Meiryo UI" panose="020B0604030504040204" pitchFamily="50" charset="-128"/>
                        </a:rPr>
                        <a:t>位</a:t>
                      </a:r>
                      <a:endParaRPr kumimoji="1" lang="en-US" altLang="ja-JP" sz="900" dirty="0">
                        <a:latin typeface="Meiryo UI" panose="020B0604030504040204" pitchFamily="50" charset="-128"/>
                        <a:ea typeface="Meiryo UI" panose="020B0604030504040204" pitchFamily="50" charset="-128"/>
                      </a:endParaRPr>
                    </a:p>
                  </a:txBody>
                  <a:tcPr marL="38576" marR="38576" marT="19289" marB="19289"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a:latin typeface="Meiryo UI" panose="020B0604030504040204" pitchFamily="50" charset="-128"/>
                          <a:ea typeface="Meiryo UI" panose="020B0604030504040204" pitchFamily="50" charset="-128"/>
                        </a:rPr>
                        <a:t>3</a:t>
                      </a:r>
                      <a:r>
                        <a:rPr kumimoji="1" lang="ja-JP" altLang="en-US" sz="900" dirty="0">
                          <a:latin typeface="Meiryo UI" panose="020B0604030504040204" pitchFamily="50" charset="-128"/>
                          <a:ea typeface="Meiryo UI" panose="020B0604030504040204" pitchFamily="50" charset="-128"/>
                        </a:rPr>
                        <a:t>位</a:t>
                      </a:r>
                      <a:endParaRPr kumimoji="1" lang="en-US" altLang="ja-JP" sz="900" dirty="0">
                        <a:latin typeface="Meiryo UI" panose="020B0604030504040204" pitchFamily="50" charset="-128"/>
                        <a:ea typeface="Meiryo UI" panose="020B0604030504040204" pitchFamily="50" charset="-128"/>
                      </a:endParaRPr>
                    </a:p>
                  </a:txBody>
                  <a:tcPr marL="38576" marR="38576" marT="19289" marB="19289"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67488514"/>
                  </a:ext>
                </a:extLst>
              </a:tr>
              <a:tr h="281835">
                <a:tc rowSpan="3">
                  <a:txBody>
                    <a:bodyPr/>
                    <a:lstStyle/>
                    <a:p>
                      <a:r>
                        <a:rPr kumimoji="1" lang="ja-JP" altLang="en-US" sz="900" dirty="0">
                          <a:latin typeface="Meiryo UI" panose="020B0604030504040204" pitchFamily="50" charset="-128"/>
                          <a:ea typeface="Meiryo UI" panose="020B0604030504040204" pitchFamily="50" charset="-128"/>
                        </a:rPr>
                        <a:t>在宅療養支援</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診療所</a:t>
                      </a:r>
                      <a:r>
                        <a:rPr kumimoji="1" lang="en-US" altLang="ja-JP" sz="900" dirty="0">
                          <a:latin typeface="Meiryo UI" panose="020B0604030504040204" pitchFamily="50" charset="-128"/>
                          <a:ea typeface="Meiryo UI" panose="020B0604030504040204" pitchFamily="50" charset="-128"/>
                        </a:rPr>
                        <a:t/>
                      </a:r>
                      <a:br>
                        <a:rPr kumimoji="1" lang="en-US" altLang="ja-JP" sz="900" dirty="0">
                          <a:latin typeface="Meiryo UI" panose="020B0604030504040204" pitchFamily="50" charset="-128"/>
                          <a:ea typeface="Meiryo UI" panose="020B0604030504040204" pitchFamily="50" charset="-128"/>
                        </a:rPr>
                      </a:b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2020</a:t>
                      </a:r>
                      <a:r>
                        <a:rPr kumimoji="1" lang="ja-JP" altLang="en-US" sz="900" dirty="0">
                          <a:latin typeface="Meiryo UI" panose="020B0604030504040204" pitchFamily="50" charset="-128"/>
                          <a:ea typeface="Meiryo UI" panose="020B0604030504040204" pitchFamily="50" charset="-128"/>
                        </a:rPr>
                        <a:t>年</a:t>
                      </a:r>
                      <a:r>
                        <a:rPr kumimoji="1" lang="en-US" altLang="ja-JP" sz="900" dirty="0">
                          <a:latin typeface="Meiryo UI" panose="020B0604030504040204" pitchFamily="50" charset="-128"/>
                          <a:ea typeface="Meiryo UI" panose="020B0604030504040204" pitchFamily="50" charset="-128"/>
                        </a:rPr>
                        <a:t>3</a:t>
                      </a:r>
                      <a:r>
                        <a:rPr kumimoji="1" lang="ja-JP" altLang="en-US" sz="900" dirty="0">
                          <a:latin typeface="Meiryo UI" panose="020B0604030504040204" pitchFamily="50" charset="-128"/>
                          <a:ea typeface="Meiryo UI" panose="020B0604030504040204" pitchFamily="50" charset="-128"/>
                        </a:rPr>
                        <a:t>月）</a:t>
                      </a:r>
                      <a:endParaRPr kumimoji="1" lang="en-US" altLang="ja-JP"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施設数</a:t>
                      </a:r>
                      <a:endParaRPr kumimoji="1" lang="en-US" altLang="ja-JP" sz="900" dirty="0">
                        <a:latin typeface="Meiryo UI" panose="020B0604030504040204" pitchFamily="50" charset="-128"/>
                        <a:ea typeface="Meiryo UI" panose="020B0604030504040204" pitchFamily="50" charset="-128"/>
                      </a:endParaRPr>
                    </a:p>
                    <a:p>
                      <a:endParaRPr kumimoji="1" lang="en-US" altLang="ja-JP"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大阪府</a:t>
                      </a:r>
                      <a:endParaRPr kumimoji="1" lang="en-US" altLang="ja-JP" sz="900" dirty="0">
                        <a:latin typeface="Meiryo UI" panose="020B0604030504040204" pitchFamily="50" charset="-128"/>
                        <a:ea typeface="Meiryo UI" panose="020B0604030504040204" pitchFamily="50" charset="-128"/>
                      </a:endParaRPr>
                    </a:p>
                    <a:p>
                      <a:pPr algn="ctr"/>
                      <a:r>
                        <a:rPr kumimoji="1" lang="en-US" altLang="ja-JP" sz="900" dirty="0">
                          <a:latin typeface="Meiryo UI" panose="020B0604030504040204" pitchFamily="50" charset="-128"/>
                          <a:ea typeface="Meiryo UI" panose="020B0604030504040204" pitchFamily="50" charset="-128"/>
                        </a:rPr>
                        <a:t>1,744</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kumimoji="1" lang="ja-JP" altLang="en-US" sz="900" dirty="0">
                          <a:latin typeface="Meiryo UI" panose="020B0604030504040204" pitchFamily="50" charset="-128"/>
                          <a:ea typeface="Meiryo UI" panose="020B0604030504040204" pitchFamily="50" charset="-128"/>
                        </a:rPr>
                        <a:t>東京都</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1,516</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兵庫県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900</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67681253"/>
                  </a:ext>
                </a:extLst>
              </a:tr>
              <a:tr h="281835">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r>
                        <a:rPr kumimoji="1" lang="ja-JP" altLang="en-US" sz="900" dirty="0">
                          <a:latin typeface="Meiryo UI" panose="020B0604030504040204" pitchFamily="50" charset="-128"/>
                          <a:ea typeface="Meiryo UI" panose="020B0604030504040204" pitchFamily="50" charset="-128"/>
                        </a:rPr>
                        <a:t>人口</a:t>
                      </a:r>
                      <a:r>
                        <a:rPr kumimoji="1" lang="en-US" altLang="ja-JP" sz="900" dirty="0">
                          <a:latin typeface="Meiryo UI" panose="020B0604030504040204" pitchFamily="50" charset="-128"/>
                          <a:ea typeface="Meiryo UI" panose="020B0604030504040204" pitchFamily="50" charset="-128"/>
                        </a:rPr>
                        <a:t>10</a:t>
                      </a:r>
                      <a:r>
                        <a:rPr kumimoji="1" lang="ja-JP" altLang="en-US" sz="900" dirty="0">
                          <a:latin typeface="Meiryo UI" panose="020B0604030504040204" pitchFamily="50" charset="-128"/>
                          <a:ea typeface="Meiryo UI" panose="020B0604030504040204" pitchFamily="50" charset="-128"/>
                        </a:rPr>
                        <a:t>万人あたり</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全国平均 </a:t>
                      </a:r>
                      <a:r>
                        <a:rPr kumimoji="1" lang="en-US" altLang="ja-JP" sz="900" dirty="0">
                          <a:latin typeface="Meiryo UI" panose="020B0604030504040204" pitchFamily="50" charset="-128"/>
                          <a:ea typeface="Meiryo UI" panose="020B0604030504040204" pitchFamily="50" charset="-128"/>
                        </a:rPr>
                        <a:t>11.6</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長崎県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21.4</a:t>
                      </a: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徳島県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20.4</a:t>
                      </a: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大阪府</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20.3</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397339669"/>
                  </a:ext>
                </a:extLst>
              </a:tr>
              <a:tr h="505282">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r>
                        <a:rPr kumimoji="1" lang="en-US" altLang="ja-JP" sz="900" dirty="0">
                          <a:latin typeface="Meiryo UI" panose="020B0604030504040204" pitchFamily="50" charset="-128"/>
                          <a:ea typeface="Meiryo UI" panose="020B0604030504040204" pitchFamily="50" charset="-128"/>
                        </a:rPr>
                        <a:t>65</a:t>
                      </a:r>
                      <a:r>
                        <a:rPr kumimoji="1" lang="ja-JP" altLang="en-US" sz="900" dirty="0">
                          <a:latin typeface="Meiryo UI" panose="020B0604030504040204" pitchFamily="50" charset="-128"/>
                          <a:ea typeface="Meiryo UI" panose="020B0604030504040204" pitchFamily="50" charset="-128"/>
                        </a:rPr>
                        <a:t>歳以上人口１万人</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あたり</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全国平均 </a:t>
                      </a:r>
                      <a:r>
                        <a:rPr kumimoji="1" lang="en-US" altLang="ja-JP" sz="900" dirty="0">
                          <a:latin typeface="Meiryo UI" panose="020B0604030504040204" pitchFamily="50" charset="-128"/>
                          <a:ea typeface="Meiryo UI" panose="020B0604030504040204" pitchFamily="50" charset="-128"/>
                        </a:rPr>
                        <a:t>4.1</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大阪府</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7.4</a:t>
                      </a: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kumimoji="1" lang="ja-JP" altLang="en-US" sz="900" dirty="0">
                          <a:latin typeface="Meiryo UI" panose="020B0604030504040204" pitchFamily="50" charset="-128"/>
                          <a:ea typeface="Meiryo UI" panose="020B0604030504040204" pitchFamily="50" charset="-128"/>
                        </a:rPr>
                        <a:t>広島県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6.9</a:t>
                      </a: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長崎県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6.6</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09921286"/>
                  </a:ext>
                </a:extLst>
              </a:tr>
              <a:tr h="281835">
                <a:tc rowSpan="3">
                  <a:txBody>
                    <a:bodyPr/>
                    <a:lstStyle/>
                    <a:p>
                      <a:r>
                        <a:rPr kumimoji="1" lang="ja-JP" altLang="en-US" sz="900" dirty="0">
                          <a:latin typeface="Meiryo UI" panose="020B0604030504040204" pitchFamily="50" charset="-128"/>
                          <a:ea typeface="Meiryo UI" panose="020B0604030504040204" pitchFamily="50" charset="-128"/>
                        </a:rPr>
                        <a:t>在宅療養支援</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病院</a:t>
                      </a:r>
                      <a:endParaRPr kumimoji="1" lang="en-US" altLang="ja-JP" sz="9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2020</a:t>
                      </a:r>
                      <a:r>
                        <a:rPr kumimoji="1" lang="ja-JP" altLang="en-US" sz="900" dirty="0">
                          <a:latin typeface="Meiryo UI" panose="020B0604030504040204" pitchFamily="50" charset="-128"/>
                          <a:ea typeface="Meiryo UI" panose="020B0604030504040204" pitchFamily="50" charset="-128"/>
                        </a:rPr>
                        <a:t>年</a:t>
                      </a:r>
                      <a:r>
                        <a:rPr kumimoji="1" lang="en-US" altLang="ja-JP" sz="900" dirty="0">
                          <a:latin typeface="Meiryo UI" panose="020B0604030504040204" pitchFamily="50" charset="-128"/>
                          <a:ea typeface="Meiryo UI" panose="020B0604030504040204" pitchFamily="50" charset="-128"/>
                        </a:rPr>
                        <a:t>3</a:t>
                      </a:r>
                      <a:r>
                        <a:rPr kumimoji="1" lang="ja-JP" altLang="en-US" sz="900" dirty="0">
                          <a:latin typeface="Meiryo UI" panose="020B0604030504040204" pitchFamily="50" charset="-128"/>
                          <a:ea typeface="Meiryo UI" panose="020B0604030504040204" pitchFamily="50" charset="-128"/>
                        </a:rPr>
                        <a:t>月）</a:t>
                      </a:r>
                      <a:endParaRPr kumimoji="1" lang="en-US" altLang="ja-JP" sz="900" dirty="0">
                        <a:latin typeface="Meiryo UI" panose="020B0604030504040204" pitchFamily="50" charset="-128"/>
                        <a:ea typeface="Meiryo UI" panose="020B0604030504040204" pitchFamily="50" charset="-128"/>
                      </a:endParaRPr>
                    </a:p>
                    <a:p>
                      <a:endParaRPr kumimoji="1" lang="en-US" altLang="ja-JP"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施設数</a:t>
                      </a: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東京都</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131</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900" dirty="0">
                          <a:latin typeface="Meiryo UI" panose="020B0604030504040204" pitchFamily="50" charset="-128"/>
                          <a:ea typeface="Meiryo UI" panose="020B0604030504040204" pitchFamily="50" charset="-128"/>
                        </a:rPr>
                        <a:t>大阪府</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125</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kumimoji="1" lang="ja-JP" altLang="en-US" sz="900" dirty="0">
                          <a:latin typeface="Meiryo UI" panose="020B0604030504040204" pitchFamily="50" charset="-128"/>
                          <a:ea typeface="Meiryo UI" panose="020B0604030504040204" pitchFamily="50" charset="-128"/>
                        </a:rPr>
                        <a:t>福岡県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89</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80386094"/>
                  </a:ext>
                </a:extLst>
              </a:tr>
              <a:tr h="390420">
                <a:tc vMerge="1">
                  <a:txBody>
                    <a:bodyPr/>
                    <a:lstStyle/>
                    <a:p>
                      <a:endParaRPr kumimoji="1" lang="en-US" altLang="ja-JP" sz="1400" dirty="0">
                        <a:latin typeface="Meiryo UI" panose="020B0604030504040204" pitchFamily="50" charset="-128"/>
                        <a:ea typeface="Meiryo UI" panose="020B0604030504040204" pitchFamily="50" charset="-128"/>
                      </a:endParaRPr>
                    </a:p>
                  </a:txBody>
                  <a:tcPr marL="36000" marR="36000" marT="36000" marB="3600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人口</a:t>
                      </a:r>
                      <a:r>
                        <a:rPr kumimoji="1" lang="en-US" altLang="ja-JP" sz="900" dirty="0">
                          <a:latin typeface="Meiryo UI" panose="020B0604030504040204" pitchFamily="50" charset="-128"/>
                          <a:ea typeface="Meiryo UI" panose="020B0604030504040204" pitchFamily="50" charset="-128"/>
                        </a:rPr>
                        <a:t>10</a:t>
                      </a:r>
                      <a:r>
                        <a:rPr kumimoji="1" lang="ja-JP" altLang="en-US" sz="900" dirty="0">
                          <a:latin typeface="Meiryo UI" panose="020B0604030504040204" pitchFamily="50" charset="-128"/>
                          <a:ea typeface="Meiryo UI" panose="020B0604030504040204" pitchFamily="50" charset="-128"/>
                        </a:rPr>
                        <a:t>万人あたり</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大阪は</a:t>
                      </a:r>
                      <a:r>
                        <a:rPr kumimoji="1" lang="en-US" altLang="ja-JP" sz="900" dirty="0">
                          <a:latin typeface="Meiryo UI" panose="020B0604030504040204" pitchFamily="50" charset="-128"/>
                          <a:ea typeface="Meiryo UI" panose="020B0604030504040204" pitchFamily="50" charset="-128"/>
                        </a:rPr>
                        <a:t>1.5</a:t>
                      </a:r>
                    </a:p>
                    <a:p>
                      <a:r>
                        <a:rPr kumimoji="1" lang="ja-JP" altLang="en-US" sz="900" dirty="0">
                          <a:latin typeface="Meiryo UI" panose="020B0604030504040204" pitchFamily="50" charset="-128"/>
                          <a:ea typeface="Meiryo UI" panose="020B0604030504040204" pitchFamily="50" charset="-128"/>
                        </a:rPr>
                        <a:t>　全国平均 </a:t>
                      </a:r>
                      <a:r>
                        <a:rPr kumimoji="1" lang="en-US" altLang="ja-JP" sz="900" dirty="0">
                          <a:latin typeface="Meiryo UI" panose="020B0604030504040204" pitchFamily="50" charset="-128"/>
                          <a:ea typeface="Meiryo UI" panose="020B0604030504040204" pitchFamily="50" charset="-128"/>
                        </a:rPr>
                        <a:t>1.2</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徳島県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5.4</a:t>
                      </a: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鹿児島県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3.4</a:t>
                      </a: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dirty="0">
                          <a:latin typeface="Meiryo UI" panose="020B0604030504040204" pitchFamily="50" charset="-128"/>
                          <a:ea typeface="Meiryo UI" panose="020B0604030504040204" pitchFamily="50" charset="-128"/>
                        </a:rPr>
                        <a:t>熊本県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大分県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2.7</a:t>
                      </a: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70717677"/>
                  </a:ext>
                </a:extLst>
              </a:tr>
              <a:tr h="390420">
                <a:tc vMerge="1">
                  <a:txBody>
                    <a:bodyPr/>
                    <a:lstStyle/>
                    <a:p>
                      <a:endParaRPr kumimoji="1" lang="en-US" altLang="ja-JP" sz="1400" dirty="0">
                        <a:latin typeface="Meiryo UI" panose="020B0604030504040204" pitchFamily="50" charset="-128"/>
                        <a:ea typeface="Meiryo UI" panose="020B0604030504040204" pitchFamily="50" charset="-128"/>
                      </a:endParaRPr>
                    </a:p>
                  </a:txBody>
                  <a:tcPr marL="36000" marR="36000" marT="36000" marB="3600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900" dirty="0">
                          <a:latin typeface="Meiryo UI" panose="020B0604030504040204" pitchFamily="50" charset="-128"/>
                          <a:ea typeface="Meiryo UI" panose="020B0604030504040204" pitchFamily="50" charset="-128"/>
                        </a:rPr>
                        <a:t>65</a:t>
                      </a:r>
                      <a:r>
                        <a:rPr kumimoji="1" lang="ja-JP" altLang="en-US" sz="900" dirty="0">
                          <a:latin typeface="Meiryo UI" panose="020B0604030504040204" pitchFamily="50" charset="-128"/>
                          <a:ea typeface="Meiryo UI" panose="020B0604030504040204" pitchFamily="50" charset="-128"/>
                        </a:rPr>
                        <a:t>歳以上人口１万人</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あたり</a:t>
                      </a:r>
                      <a:endParaRPr kumimoji="1" lang="en-US" altLang="ja-JP" sz="9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大阪は</a:t>
                      </a:r>
                      <a:r>
                        <a:rPr kumimoji="1" lang="en-US" altLang="ja-JP" sz="900" dirty="0">
                          <a:latin typeface="Meiryo UI" panose="020B0604030504040204" pitchFamily="50" charset="-128"/>
                          <a:ea typeface="Meiryo UI" panose="020B0604030504040204" pitchFamily="50" charset="-128"/>
                        </a:rPr>
                        <a:t>0.5</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　全国平均</a:t>
                      </a:r>
                      <a:r>
                        <a:rPr kumimoji="1" lang="ja-JP" altLang="en-US" sz="900" baseline="0" dirty="0">
                          <a:latin typeface="Meiryo UI" panose="020B0604030504040204" pitchFamily="50" charset="-128"/>
                          <a:ea typeface="Meiryo UI" panose="020B0604030504040204" pitchFamily="50" charset="-128"/>
                        </a:rPr>
                        <a:t> </a:t>
                      </a:r>
                      <a:r>
                        <a:rPr kumimoji="1" lang="en-US" altLang="ja-JP" sz="900" baseline="0" dirty="0">
                          <a:latin typeface="Meiryo UI" panose="020B0604030504040204" pitchFamily="50" charset="-128"/>
                          <a:ea typeface="Meiryo UI" panose="020B0604030504040204" pitchFamily="50" charset="-128"/>
                        </a:rPr>
                        <a:t>0.4</a:t>
                      </a:r>
                      <a:endParaRPr kumimoji="1" lang="en-US" altLang="ja-JP"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徳島県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1.6</a:t>
                      </a:r>
                    </a:p>
                    <a:p>
                      <a:endParaRPr kumimoji="1" lang="en-US" altLang="ja-JP"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鹿児島県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1.1</a:t>
                      </a:r>
                    </a:p>
                    <a:p>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dirty="0">
                          <a:latin typeface="Meiryo UI" panose="020B0604030504040204" pitchFamily="50" charset="-128"/>
                          <a:ea typeface="Meiryo UI" panose="020B0604030504040204" pitchFamily="50" charset="-128"/>
                        </a:rPr>
                        <a:t>熊本県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0.9</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29467728"/>
                  </a:ext>
                </a:extLst>
              </a:tr>
              <a:tr h="281835">
                <a:tc rowSpan="3">
                  <a:txBody>
                    <a:bodyPr/>
                    <a:lstStyle/>
                    <a:p>
                      <a:r>
                        <a:rPr kumimoji="1" lang="ja-JP" altLang="en-US" sz="900" dirty="0">
                          <a:latin typeface="Meiryo UI" panose="020B0604030504040204" pitchFamily="50" charset="-128"/>
                          <a:ea typeface="Meiryo UI" panose="020B0604030504040204" pitchFamily="50" charset="-128"/>
                        </a:rPr>
                        <a:t>在宅歯科診療を</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実施している</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歯科診療所</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居宅</a:t>
                      </a:r>
                      <a:r>
                        <a:rPr kumimoji="1" lang="en-US" altLang="ja-JP" sz="900" dirty="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2020</a:t>
                      </a:r>
                      <a:r>
                        <a:rPr kumimoji="1" lang="ja-JP" altLang="en-US" sz="900" dirty="0">
                          <a:latin typeface="Meiryo UI" panose="020B0604030504040204" pitchFamily="50" charset="-128"/>
                          <a:ea typeface="Meiryo UI" panose="020B0604030504040204" pitchFamily="50" charset="-128"/>
                        </a:rPr>
                        <a:t>年</a:t>
                      </a:r>
                      <a:r>
                        <a:rPr kumimoji="1" lang="en-US" altLang="ja-JP" sz="900" dirty="0">
                          <a:latin typeface="Meiryo UI" panose="020B0604030504040204" pitchFamily="50" charset="-128"/>
                          <a:ea typeface="Meiryo UI" panose="020B0604030504040204" pitchFamily="50" charset="-128"/>
                        </a:rPr>
                        <a:t>10</a:t>
                      </a:r>
                      <a:r>
                        <a:rPr kumimoji="1" lang="ja-JP" altLang="en-US" sz="900" dirty="0">
                          <a:latin typeface="Meiryo UI" panose="020B0604030504040204" pitchFamily="50" charset="-128"/>
                          <a:ea typeface="Meiryo UI" panose="020B0604030504040204" pitchFamily="50" charset="-128"/>
                        </a:rPr>
                        <a:t>月）</a:t>
                      </a:r>
                      <a:endParaRPr kumimoji="1" lang="en-US" altLang="ja-JP" sz="900" dirty="0">
                        <a:latin typeface="Meiryo UI" panose="020B0604030504040204" pitchFamily="50" charset="-128"/>
                        <a:ea typeface="Meiryo UI" panose="020B0604030504040204" pitchFamily="50" charset="-128"/>
                      </a:endParaRPr>
                    </a:p>
                    <a:p>
                      <a:endParaRPr kumimoji="1" lang="en-US" altLang="ja-JP"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施設数</a:t>
                      </a: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東京都</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1,241</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大阪府</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1,070</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kumimoji="1" lang="ja-JP" altLang="en-US" sz="900" dirty="0">
                          <a:latin typeface="Meiryo UI" panose="020B0604030504040204" pitchFamily="50" charset="-128"/>
                          <a:ea typeface="Meiryo UI" panose="020B0604030504040204" pitchFamily="50" charset="-128"/>
                        </a:rPr>
                        <a:t>神奈川県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827</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00934"/>
                  </a:ext>
                </a:extLst>
              </a:tr>
              <a:tr h="378443">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人口</a:t>
                      </a:r>
                      <a:r>
                        <a:rPr kumimoji="1" lang="en-US" altLang="ja-JP" sz="900" dirty="0">
                          <a:latin typeface="Meiryo UI" panose="020B0604030504040204" pitchFamily="50" charset="-128"/>
                          <a:ea typeface="Meiryo UI" panose="020B0604030504040204" pitchFamily="50" charset="-128"/>
                        </a:rPr>
                        <a:t>10</a:t>
                      </a:r>
                      <a:r>
                        <a:rPr kumimoji="1" lang="ja-JP" altLang="en-US" sz="900" dirty="0">
                          <a:latin typeface="Meiryo UI" panose="020B0604030504040204" pitchFamily="50" charset="-128"/>
                          <a:ea typeface="Meiryo UI" panose="020B0604030504040204" pitchFamily="50" charset="-128"/>
                        </a:rPr>
                        <a:t>万人あたり</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全国平均</a:t>
                      </a:r>
                      <a:r>
                        <a:rPr kumimoji="1" lang="ja-JP" altLang="en-US" sz="900" baseline="0" dirty="0">
                          <a:latin typeface="Meiryo UI" panose="020B0604030504040204" pitchFamily="50" charset="-128"/>
                          <a:ea typeface="Meiryo UI" panose="020B0604030504040204" pitchFamily="50" charset="-128"/>
                        </a:rPr>
                        <a:t> </a:t>
                      </a:r>
                      <a:r>
                        <a:rPr kumimoji="1" lang="en-US" altLang="ja-JP" sz="900" baseline="0" dirty="0">
                          <a:latin typeface="Meiryo UI" panose="020B0604030504040204" pitchFamily="50" charset="-128"/>
                          <a:ea typeface="Meiryo UI" panose="020B0604030504040204" pitchFamily="50" charset="-128"/>
                        </a:rPr>
                        <a:t>8.8</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b="0" dirty="0">
                          <a:latin typeface="Meiryo UI" panose="020B0604030504040204" pitchFamily="50" charset="-128"/>
                          <a:ea typeface="Meiryo UI" panose="020B0604030504040204" pitchFamily="50" charset="-128"/>
                        </a:rPr>
                        <a:t>徳島県</a:t>
                      </a:r>
                      <a:endParaRPr kumimoji="1" lang="en-US" altLang="ja-JP" sz="900" b="0" dirty="0">
                        <a:latin typeface="Meiryo UI" panose="020B0604030504040204" pitchFamily="50" charset="-128"/>
                        <a:ea typeface="Meiryo UI" panose="020B0604030504040204" pitchFamily="50" charset="-128"/>
                      </a:endParaRPr>
                    </a:p>
                    <a:p>
                      <a:r>
                        <a:rPr kumimoji="1" lang="ja-JP" altLang="en-US" sz="900" b="0" dirty="0">
                          <a:latin typeface="Meiryo UI" panose="020B0604030504040204" pitchFamily="50" charset="-128"/>
                          <a:ea typeface="Meiryo UI" panose="020B0604030504040204" pitchFamily="50" charset="-128"/>
                        </a:rPr>
                        <a:t>　　 　</a:t>
                      </a:r>
                      <a:r>
                        <a:rPr kumimoji="1" lang="en-US" altLang="ja-JP" sz="900" b="0" dirty="0">
                          <a:latin typeface="Meiryo UI" panose="020B0604030504040204" pitchFamily="50" charset="-128"/>
                          <a:ea typeface="Meiryo UI" panose="020B0604030504040204" pitchFamily="50" charset="-128"/>
                        </a:rPr>
                        <a:t>13.9</a:t>
                      </a:r>
                      <a:endParaRPr kumimoji="1" lang="ja-JP" altLang="en-US" sz="900" b="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b="0" dirty="0">
                          <a:latin typeface="Meiryo UI" panose="020B0604030504040204" pitchFamily="50" charset="-128"/>
                          <a:ea typeface="Meiryo UI" panose="020B0604030504040204" pitchFamily="50" charset="-128"/>
                        </a:rPr>
                        <a:t>長崎県</a:t>
                      </a:r>
                      <a:endParaRPr kumimoji="1" lang="en-US" altLang="ja-JP" sz="900" b="0" dirty="0">
                        <a:latin typeface="Meiryo UI" panose="020B0604030504040204" pitchFamily="50" charset="-128"/>
                        <a:ea typeface="Meiryo UI" panose="020B0604030504040204" pitchFamily="50" charset="-128"/>
                      </a:endParaRPr>
                    </a:p>
                    <a:p>
                      <a:r>
                        <a:rPr kumimoji="1" lang="ja-JP" altLang="en-US" sz="900" b="0" dirty="0">
                          <a:latin typeface="Meiryo UI" panose="020B0604030504040204" pitchFamily="50" charset="-128"/>
                          <a:ea typeface="Meiryo UI" panose="020B0604030504040204" pitchFamily="50" charset="-128"/>
                        </a:rPr>
                        <a:t>　　　</a:t>
                      </a:r>
                      <a:r>
                        <a:rPr kumimoji="1" lang="en-US" altLang="ja-JP" sz="900" b="0" dirty="0">
                          <a:latin typeface="Meiryo UI" panose="020B0604030504040204" pitchFamily="50" charset="-128"/>
                          <a:ea typeface="Meiryo UI" panose="020B0604030504040204" pitchFamily="50" charset="-128"/>
                        </a:rPr>
                        <a:t>13.5</a:t>
                      </a:r>
                      <a:endParaRPr kumimoji="1" lang="ja-JP" altLang="en-US" sz="900" b="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b="0" dirty="0">
                          <a:latin typeface="Meiryo UI" panose="020B0604030504040204" pitchFamily="50" charset="-128"/>
                          <a:ea typeface="Meiryo UI" panose="020B0604030504040204" pitchFamily="50" charset="-128"/>
                        </a:rPr>
                        <a:t>大阪府</a:t>
                      </a:r>
                      <a:endParaRPr kumimoji="1" lang="en-US" altLang="ja-JP" sz="900" b="0" dirty="0">
                        <a:latin typeface="Meiryo UI" panose="020B0604030504040204" pitchFamily="50" charset="-128"/>
                        <a:ea typeface="Meiryo UI" panose="020B0604030504040204" pitchFamily="50" charset="-128"/>
                      </a:endParaRPr>
                    </a:p>
                    <a:p>
                      <a:r>
                        <a:rPr kumimoji="1" lang="ja-JP" altLang="en-US" sz="900" b="0" dirty="0">
                          <a:latin typeface="Meiryo UI" panose="020B0604030504040204" pitchFamily="50" charset="-128"/>
                          <a:ea typeface="Meiryo UI" panose="020B0604030504040204" pitchFamily="50" charset="-128"/>
                        </a:rPr>
                        <a:t>　　　</a:t>
                      </a:r>
                      <a:r>
                        <a:rPr kumimoji="1" lang="en-US" altLang="ja-JP" sz="900" b="0" dirty="0">
                          <a:latin typeface="Meiryo UI" panose="020B0604030504040204" pitchFamily="50" charset="-128"/>
                          <a:ea typeface="Meiryo UI" panose="020B0604030504040204" pitchFamily="50" charset="-128"/>
                        </a:rPr>
                        <a:t>12.4</a:t>
                      </a:r>
                      <a:endParaRPr kumimoji="1" lang="ja-JP" altLang="en-US" sz="900" b="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685697442"/>
                  </a:ext>
                </a:extLst>
              </a:tr>
              <a:tr h="351530">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900" dirty="0">
                          <a:latin typeface="Meiryo UI" panose="020B0604030504040204" pitchFamily="50" charset="-128"/>
                          <a:ea typeface="Meiryo UI" panose="020B0604030504040204" pitchFamily="50" charset="-128"/>
                        </a:rPr>
                        <a:t>65</a:t>
                      </a:r>
                      <a:r>
                        <a:rPr kumimoji="1" lang="ja-JP" altLang="en-US" sz="900" dirty="0">
                          <a:latin typeface="Meiryo UI" panose="020B0604030504040204" pitchFamily="50" charset="-128"/>
                          <a:ea typeface="Meiryo UI" panose="020B0604030504040204" pitchFamily="50" charset="-128"/>
                        </a:rPr>
                        <a:t>歳以上人口１万人</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あたり　</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全国平均 </a:t>
                      </a:r>
                      <a:r>
                        <a:rPr kumimoji="1" lang="en-US" altLang="ja-JP" sz="900" dirty="0">
                          <a:latin typeface="Meiryo UI" panose="020B0604030504040204" pitchFamily="50" charset="-128"/>
                          <a:ea typeface="Meiryo UI" panose="020B0604030504040204" pitchFamily="50" charset="-128"/>
                        </a:rPr>
                        <a:t>3.1</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b="0" dirty="0">
                          <a:latin typeface="Meiryo UI" panose="020B0604030504040204" pitchFamily="50" charset="-128"/>
                          <a:ea typeface="Meiryo UI" panose="020B0604030504040204" pitchFamily="50" charset="-128"/>
                        </a:rPr>
                        <a:t>大阪府</a:t>
                      </a:r>
                      <a:endParaRPr kumimoji="1" lang="en-US" altLang="ja-JP" sz="900" b="0" dirty="0">
                        <a:latin typeface="Meiryo UI" panose="020B0604030504040204" pitchFamily="50" charset="-128"/>
                        <a:ea typeface="Meiryo UI" panose="020B0604030504040204" pitchFamily="50" charset="-128"/>
                      </a:endParaRPr>
                    </a:p>
                    <a:p>
                      <a:r>
                        <a:rPr kumimoji="1" lang="ja-JP" altLang="en-US" sz="900" b="0" dirty="0">
                          <a:latin typeface="Meiryo UI" panose="020B0604030504040204" pitchFamily="50" charset="-128"/>
                          <a:ea typeface="Meiryo UI" panose="020B0604030504040204" pitchFamily="50" charset="-128"/>
                        </a:rPr>
                        <a:t>　　 　　</a:t>
                      </a:r>
                      <a:r>
                        <a:rPr kumimoji="1" lang="en-US" altLang="ja-JP" sz="900" b="0" dirty="0">
                          <a:latin typeface="Meiryo UI" panose="020B0604030504040204" pitchFamily="50" charset="-128"/>
                          <a:ea typeface="Meiryo UI" panose="020B0604030504040204" pitchFamily="50" charset="-128"/>
                        </a:rPr>
                        <a:t>4.6</a:t>
                      </a:r>
                      <a:endParaRPr kumimoji="1" lang="ja-JP" altLang="en-US" sz="900" b="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kumimoji="1" lang="ja-JP" altLang="en-US" sz="900" b="0" dirty="0">
                          <a:latin typeface="Meiryo UI" panose="020B0604030504040204" pitchFamily="50" charset="-128"/>
                          <a:ea typeface="Meiryo UI" panose="020B0604030504040204" pitchFamily="50" charset="-128"/>
                        </a:rPr>
                        <a:t>長崎県</a:t>
                      </a:r>
                      <a:endParaRPr kumimoji="1" lang="en-US" altLang="ja-JP" sz="900" b="0" dirty="0">
                        <a:latin typeface="Meiryo UI" panose="020B0604030504040204" pitchFamily="50" charset="-128"/>
                        <a:ea typeface="Meiryo UI" panose="020B0604030504040204" pitchFamily="50" charset="-128"/>
                      </a:endParaRPr>
                    </a:p>
                    <a:p>
                      <a:r>
                        <a:rPr kumimoji="1" lang="ja-JP" altLang="en-US" sz="900" b="0" dirty="0">
                          <a:latin typeface="Meiryo UI" panose="020B0604030504040204" pitchFamily="50" charset="-128"/>
                          <a:ea typeface="Meiryo UI" panose="020B0604030504040204" pitchFamily="50" charset="-128"/>
                        </a:rPr>
                        <a:t>徳島県</a:t>
                      </a:r>
                      <a:endParaRPr kumimoji="1" lang="en-US" altLang="ja-JP" sz="900" b="0" dirty="0">
                        <a:latin typeface="Meiryo UI" panose="020B0604030504040204" pitchFamily="50" charset="-128"/>
                        <a:ea typeface="Meiryo UI" panose="020B0604030504040204" pitchFamily="50" charset="-128"/>
                      </a:endParaRPr>
                    </a:p>
                    <a:p>
                      <a:r>
                        <a:rPr kumimoji="1" lang="ja-JP" altLang="en-US" sz="900" b="0" dirty="0">
                          <a:latin typeface="Meiryo UI" panose="020B0604030504040204" pitchFamily="50" charset="-128"/>
                          <a:ea typeface="Meiryo UI" panose="020B0604030504040204" pitchFamily="50" charset="-128"/>
                        </a:rPr>
                        <a:t>　　　　</a:t>
                      </a:r>
                      <a:r>
                        <a:rPr kumimoji="1" lang="en-US" altLang="ja-JP" sz="900" b="0" dirty="0">
                          <a:latin typeface="Meiryo UI" panose="020B0604030504040204" pitchFamily="50" charset="-128"/>
                          <a:ea typeface="Meiryo UI" panose="020B0604030504040204" pitchFamily="50" charset="-128"/>
                        </a:rPr>
                        <a:t>4.2</a:t>
                      </a:r>
                      <a:endParaRPr kumimoji="1" lang="ja-JP" altLang="en-US" sz="900" b="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b="0" dirty="0">
                          <a:latin typeface="Meiryo UI" panose="020B0604030504040204" pitchFamily="50" charset="-128"/>
                          <a:ea typeface="Meiryo UI" panose="020B0604030504040204" pitchFamily="50" charset="-128"/>
                        </a:rPr>
                        <a:t>東京都</a:t>
                      </a:r>
                      <a:endParaRPr kumimoji="1" lang="en-US" altLang="ja-JP" sz="900" b="0" dirty="0">
                        <a:latin typeface="Meiryo UI" panose="020B0604030504040204" pitchFamily="50" charset="-128"/>
                        <a:ea typeface="Meiryo UI" panose="020B0604030504040204" pitchFamily="50" charset="-128"/>
                      </a:endParaRPr>
                    </a:p>
                    <a:p>
                      <a:r>
                        <a:rPr kumimoji="1" lang="ja-JP" altLang="en-US" sz="900" b="0" dirty="0">
                          <a:latin typeface="Meiryo UI" panose="020B0604030504040204" pitchFamily="50" charset="-128"/>
                          <a:ea typeface="Meiryo UI" panose="020B0604030504040204" pitchFamily="50" charset="-128"/>
                        </a:rPr>
                        <a:t>兵庫県</a:t>
                      </a:r>
                      <a:endParaRPr kumimoji="1" lang="en-US" altLang="ja-JP" sz="900" b="0" dirty="0">
                        <a:latin typeface="Meiryo UI" panose="020B0604030504040204" pitchFamily="50" charset="-128"/>
                        <a:ea typeface="Meiryo UI" panose="020B0604030504040204" pitchFamily="50" charset="-128"/>
                      </a:endParaRPr>
                    </a:p>
                    <a:p>
                      <a:r>
                        <a:rPr kumimoji="1" lang="ja-JP" altLang="en-US" sz="900" b="0" dirty="0">
                          <a:latin typeface="Meiryo UI" panose="020B0604030504040204" pitchFamily="50" charset="-128"/>
                          <a:ea typeface="Meiryo UI" panose="020B0604030504040204" pitchFamily="50" charset="-128"/>
                        </a:rPr>
                        <a:t>　　　　</a:t>
                      </a:r>
                      <a:r>
                        <a:rPr kumimoji="1" lang="en-US" altLang="ja-JP" sz="900" b="0" dirty="0">
                          <a:latin typeface="Meiryo UI" panose="020B0604030504040204" pitchFamily="50" charset="-128"/>
                          <a:ea typeface="Meiryo UI" panose="020B0604030504040204" pitchFamily="50" charset="-128"/>
                        </a:rPr>
                        <a:t>4.0</a:t>
                      </a:r>
                      <a:endParaRPr kumimoji="1" lang="ja-JP" altLang="en-US" sz="900" b="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32216493"/>
                  </a:ext>
                </a:extLst>
              </a:tr>
              <a:tr h="281835">
                <a:tc rowSpan="3">
                  <a:txBody>
                    <a:bodyPr/>
                    <a:lstStyle/>
                    <a:p>
                      <a:r>
                        <a:rPr kumimoji="1" lang="ja-JP" altLang="en-US" sz="900" dirty="0">
                          <a:latin typeface="Meiryo UI" panose="020B0604030504040204" pitchFamily="50" charset="-128"/>
                          <a:ea typeface="Meiryo UI" panose="020B0604030504040204" pitchFamily="50" charset="-128"/>
                        </a:rPr>
                        <a:t>在宅歯科診療を</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実施している</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歯科診療所</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施設</a:t>
                      </a:r>
                      <a:r>
                        <a:rPr kumimoji="1" lang="en-US" altLang="ja-JP" sz="900" dirty="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2020</a:t>
                      </a:r>
                      <a:r>
                        <a:rPr kumimoji="1" lang="ja-JP" altLang="en-US" sz="900" dirty="0">
                          <a:latin typeface="Meiryo UI" panose="020B0604030504040204" pitchFamily="50" charset="-128"/>
                          <a:ea typeface="Meiryo UI" panose="020B0604030504040204" pitchFamily="50" charset="-128"/>
                        </a:rPr>
                        <a:t>年</a:t>
                      </a:r>
                      <a:r>
                        <a:rPr kumimoji="1" lang="en-US" altLang="ja-JP" sz="900" dirty="0">
                          <a:latin typeface="Meiryo UI" panose="020B0604030504040204" pitchFamily="50" charset="-128"/>
                          <a:ea typeface="Meiryo UI" panose="020B0604030504040204" pitchFamily="50" charset="-128"/>
                        </a:rPr>
                        <a:t>10</a:t>
                      </a:r>
                      <a:r>
                        <a:rPr kumimoji="1" lang="ja-JP" altLang="en-US" sz="900" dirty="0">
                          <a:latin typeface="Meiryo UI" panose="020B0604030504040204" pitchFamily="50" charset="-128"/>
                          <a:ea typeface="Meiryo UI" panose="020B0604030504040204" pitchFamily="50" charset="-128"/>
                        </a:rPr>
                        <a:t>月）</a:t>
                      </a:r>
                      <a:endParaRPr kumimoji="1" lang="en-US" altLang="ja-JP"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施設数</a:t>
                      </a: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大阪府</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1,023</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r>
                        <a:rPr kumimoji="1" lang="ja-JP" altLang="en-US" sz="900" dirty="0">
                          <a:latin typeface="Meiryo UI" panose="020B0604030504040204" pitchFamily="50" charset="-128"/>
                          <a:ea typeface="Meiryo UI" panose="020B0604030504040204" pitchFamily="50" charset="-128"/>
                        </a:rPr>
                        <a:t>東京都</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943</a:t>
                      </a: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900" dirty="0">
                          <a:latin typeface="Meiryo UI" panose="020B0604030504040204" pitchFamily="50" charset="-128"/>
                          <a:ea typeface="Meiryo UI" panose="020B0604030504040204" pitchFamily="50" charset="-128"/>
                        </a:rPr>
                        <a:t>福岡県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726</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87368903"/>
                  </a:ext>
                </a:extLst>
              </a:tr>
              <a:tr h="390420">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人口</a:t>
                      </a:r>
                      <a:r>
                        <a:rPr kumimoji="1" lang="en-US" altLang="ja-JP" sz="900" dirty="0">
                          <a:latin typeface="Meiryo UI" panose="020B0604030504040204" pitchFamily="50" charset="-128"/>
                          <a:ea typeface="Meiryo UI" panose="020B0604030504040204" pitchFamily="50" charset="-128"/>
                        </a:rPr>
                        <a:t>10</a:t>
                      </a:r>
                      <a:r>
                        <a:rPr kumimoji="1" lang="ja-JP" altLang="en-US" sz="900" dirty="0">
                          <a:latin typeface="Meiryo UI" panose="020B0604030504040204" pitchFamily="50" charset="-128"/>
                          <a:ea typeface="Meiryo UI" panose="020B0604030504040204" pitchFamily="50" charset="-128"/>
                        </a:rPr>
                        <a:t>万人あたり</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大阪は</a:t>
                      </a:r>
                      <a:r>
                        <a:rPr kumimoji="1" lang="en-US" altLang="ja-JP" sz="900" dirty="0">
                          <a:latin typeface="Meiryo UI" panose="020B0604030504040204" pitchFamily="50" charset="-128"/>
                          <a:ea typeface="Meiryo UI" panose="020B0604030504040204" pitchFamily="50" charset="-128"/>
                        </a:rPr>
                        <a:t>11.9</a:t>
                      </a:r>
                    </a:p>
                    <a:p>
                      <a:r>
                        <a:rPr kumimoji="1" lang="ja-JP" altLang="en-US" sz="900" dirty="0">
                          <a:latin typeface="Meiryo UI" panose="020B0604030504040204" pitchFamily="50" charset="-128"/>
                          <a:ea typeface="Meiryo UI" panose="020B0604030504040204" pitchFamily="50" charset="-128"/>
                        </a:rPr>
                        <a:t>　全国平均</a:t>
                      </a:r>
                      <a:r>
                        <a:rPr kumimoji="1" lang="ja-JP" altLang="en-US" sz="900" baseline="0" dirty="0">
                          <a:latin typeface="Meiryo UI" panose="020B0604030504040204" pitchFamily="50" charset="-128"/>
                          <a:ea typeface="Meiryo UI" panose="020B0604030504040204" pitchFamily="50" charset="-128"/>
                        </a:rPr>
                        <a:t> </a:t>
                      </a:r>
                      <a:r>
                        <a:rPr kumimoji="1" lang="en-US" altLang="ja-JP" sz="900" baseline="0" dirty="0">
                          <a:latin typeface="Meiryo UI" panose="020B0604030504040204" pitchFamily="50" charset="-128"/>
                          <a:ea typeface="Meiryo UI" panose="020B0604030504040204" pitchFamily="50" charset="-128"/>
                        </a:rPr>
                        <a:t>9</a:t>
                      </a:r>
                      <a:r>
                        <a:rPr kumimoji="1" lang="en-US" altLang="ja-JP" sz="900" dirty="0">
                          <a:latin typeface="Meiryo UI" panose="020B0604030504040204" pitchFamily="50" charset="-128"/>
                          <a:ea typeface="Meiryo UI" panose="020B0604030504040204" pitchFamily="50" charset="-128"/>
                        </a:rPr>
                        <a:t>.9</a:t>
                      </a: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徳島県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19.8</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dirty="0">
                          <a:latin typeface="Meiryo UI" panose="020B0604030504040204" pitchFamily="50" charset="-128"/>
                          <a:ea typeface="Meiryo UI" panose="020B0604030504040204" pitchFamily="50" charset="-128"/>
                        </a:rPr>
                        <a:t>長崎県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19.5</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佐賀県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18.4</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61765766"/>
                  </a:ext>
                </a:extLst>
              </a:tr>
              <a:tr h="422973">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900" dirty="0">
                          <a:latin typeface="Meiryo UI" panose="020B0604030504040204" pitchFamily="50" charset="-128"/>
                          <a:ea typeface="Meiryo UI" panose="020B0604030504040204" pitchFamily="50" charset="-128"/>
                        </a:rPr>
                        <a:t>65</a:t>
                      </a:r>
                      <a:r>
                        <a:rPr kumimoji="1" lang="ja-JP" altLang="en-US" sz="900" dirty="0">
                          <a:latin typeface="Meiryo UI" panose="020B0604030504040204" pitchFamily="50" charset="-128"/>
                          <a:ea typeface="Meiryo UI" panose="020B0604030504040204" pitchFamily="50" charset="-128"/>
                        </a:rPr>
                        <a:t>歳以上人口１万人</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あたり　</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大阪は</a:t>
                      </a:r>
                      <a:r>
                        <a:rPr kumimoji="1" lang="en-US" altLang="ja-JP" sz="900" dirty="0">
                          <a:latin typeface="Meiryo UI" panose="020B0604030504040204" pitchFamily="50" charset="-128"/>
                          <a:ea typeface="Meiryo UI" panose="020B0604030504040204" pitchFamily="50" charset="-128"/>
                        </a:rPr>
                        <a:t>4.4</a:t>
                      </a:r>
                    </a:p>
                    <a:p>
                      <a:r>
                        <a:rPr kumimoji="1" lang="en-US" altLang="ja-JP" sz="900" dirty="0">
                          <a:latin typeface="Meiryo UI" panose="020B0604030504040204" pitchFamily="50" charset="-128"/>
                          <a:ea typeface="Meiryo UI" panose="020B0604030504040204" pitchFamily="50" charset="-128"/>
                        </a:rPr>
                        <a:t> </a:t>
                      </a:r>
                      <a:r>
                        <a:rPr kumimoji="1" lang="en-US" altLang="ja-JP" sz="900" baseline="0" dirty="0">
                          <a:latin typeface="Meiryo UI" panose="020B0604030504040204" pitchFamily="50" charset="-128"/>
                          <a:ea typeface="Meiryo UI" panose="020B0604030504040204" pitchFamily="50" charset="-128"/>
                        </a:rPr>
                        <a:t> </a:t>
                      </a:r>
                      <a:r>
                        <a:rPr kumimoji="1" lang="ja-JP" altLang="en-US" sz="900" baseline="0" dirty="0">
                          <a:latin typeface="Meiryo UI" panose="020B0604030504040204" pitchFamily="50" charset="-128"/>
                          <a:ea typeface="Meiryo UI" panose="020B0604030504040204" pitchFamily="50" charset="-128"/>
                        </a:rPr>
                        <a:t>全国平均 </a:t>
                      </a:r>
                      <a:r>
                        <a:rPr kumimoji="1" lang="en-US" altLang="ja-JP" sz="900" baseline="0" dirty="0">
                          <a:latin typeface="Meiryo UI" panose="020B0604030504040204" pitchFamily="50" charset="-128"/>
                          <a:ea typeface="Meiryo UI" panose="020B0604030504040204" pitchFamily="50" charset="-128"/>
                        </a:rPr>
                        <a:t>3.5</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佐賀県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6.1</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徳島県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長崎県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6.0</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福岡県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5.2</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7588011"/>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6870039"/>
              </p:ext>
            </p:extLst>
          </p:nvPr>
        </p:nvGraphicFramePr>
        <p:xfrm>
          <a:off x="4657791" y="1092436"/>
          <a:ext cx="4373583" cy="3926957"/>
        </p:xfrm>
        <a:graphic>
          <a:graphicData uri="http://schemas.openxmlformats.org/drawingml/2006/table">
            <a:tbl>
              <a:tblPr firstRow="1" bandRow="1">
                <a:tableStyleId>{5940675A-B579-460E-94D1-54222C63F5DA}</a:tableStyleId>
              </a:tblPr>
              <a:tblGrid>
                <a:gridCol w="1003421">
                  <a:extLst>
                    <a:ext uri="{9D8B030D-6E8A-4147-A177-3AD203B41FA5}">
                      <a16:colId xmlns:a16="http://schemas.microsoft.com/office/drawing/2014/main" val="3849915345"/>
                    </a:ext>
                  </a:extLst>
                </a:gridCol>
                <a:gridCol w="1202062">
                  <a:extLst>
                    <a:ext uri="{9D8B030D-6E8A-4147-A177-3AD203B41FA5}">
                      <a16:colId xmlns:a16="http://schemas.microsoft.com/office/drawing/2014/main" val="3606239991"/>
                    </a:ext>
                  </a:extLst>
                </a:gridCol>
                <a:gridCol w="722700">
                  <a:extLst>
                    <a:ext uri="{9D8B030D-6E8A-4147-A177-3AD203B41FA5}">
                      <a16:colId xmlns:a16="http://schemas.microsoft.com/office/drawing/2014/main" val="2001370499"/>
                    </a:ext>
                  </a:extLst>
                </a:gridCol>
                <a:gridCol w="722700">
                  <a:extLst>
                    <a:ext uri="{9D8B030D-6E8A-4147-A177-3AD203B41FA5}">
                      <a16:colId xmlns:a16="http://schemas.microsoft.com/office/drawing/2014/main" val="829812586"/>
                    </a:ext>
                  </a:extLst>
                </a:gridCol>
                <a:gridCol w="722700">
                  <a:extLst>
                    <a:ext uri="{9D8B030D-6E8A-4147-A177-3AD203B41FA5}">
                      <a16:colId xmlns:a16="http://schemas.microsoft.com/office/drawing/2014/main" val="1141365049"/>
                    </a:ext>
                  </a:extLst>
                </a:gridCol>
              </a:tblGrid>
              <a:tr h="156105">
                <a:tc>
                  <a:txBody>
                    <a:bodyPr/>
                    <a:lstStyle/>
                    <a:p>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en-US" altLang="ja-JP"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a:latin typeface="Meiryo UI" panose="020B0604030504040204" pitchFamily="50" charset="-128"/>
                          <a:ea typeface="Meiryo UI" panose="020B0604030504040204" pitchFamily="50" charset="-128"/>
                        </a:rPr>
                        <a:t>1</a:t>
                      </a:r>
                      <a:r>
                        <a:rPr kumimoji="1" lang="ja-JP" altLang="en-US" sz="900" dirty="0">
                          <a:latin typeface="Meiryo UI" panose="020B0604030504040204" pitchFamily="50" charset="-128"/>
                          <a:ea typeface="Meiryo UI" panose="020B0604030504040204" pitchFamily="50" charset="-128"/>
                        </a:rPr>
                        <a:t>位</a:t>
                      </a:r>
                      <a:endParaRPr kumimoji="1" lang="en-US" altLang="ja-JP" sz="900" dirty="0">
                        <a:latin typeface="Meiryo UI" panose="020B0604030504040204" pitchFamily="50" charset="-128"/>
                        <a:ea typeface="Meiryo UI" panose="020B0604030504040204" pitchFamily="50" charset="-128"/>
                      </a:endParaRPr>
                    </a:p>
                  </a:txBody>
                  <a:tcPr marL="15188" marR="15188" marT="15188" marB="15188"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a:latin typeface="Meiryo UI" panose="020B0604030504040204" pitchFamily="50" charset="-128"/>
                          <a:ea typeface="Meiryo UI" panose="020B0604030504040204" pitchFamily="50" charset="-128"/>
                        </a:rPr>
                        <a:t>2</a:t>
                      </a:r>
                      <a:r>
                        <a:rPr kumimoji="1" lang="ja-JP" altLang="en-US" sz="900" dirty="0">
                          <a:latin typeface="Meiryo UI" panose="020B0604030504040204" pitchFamily="50" charset="-128"/>
                          <a:ea typeface="Meiryo UI" panose="020B0604030504040204" pitchFamily="50" charset="-128"/>
                        </a:rPr>
                        <a:t>位</a:t>
                      </a:r>
                      <a:endParaRPr kumimoji="1" lang="en-US" altLang="ja-JP" sz="900" dirty="0">
                        <a:latin typeface="Meiryo UI" panose="020B0604030504040204" pitchFamily="50" charset="-128"/>
                        <a:ea typeface="Meiryo UI" panose="020B0604030504040204" pitchFamily="50" charset="-128"/>
                      </a:endParaRPr>
                    </a:p>
                  </a:txBody>
                  <a:tcPr marL="15188" marR="15188" marT="15188" marB="15188"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a:latin typeface="Meiryo UI" panose="020B0604030504040204" pitchFamily="50" charset="-128"/>
                          <a:ea typeface="Meiryo UI" panose="020B0604030504040204" pitchFamily="50" charset="-128"/>
                        </a:rPr>
                        <a:t>3</a:t>
                      </a:r>
                      <a:r>
                        <a:rPr kumimoji="1" lang="ja-JP" altLang="en-US" sz="900" dirty="0">
                          <a:latin typeface="Meiryo UI" panose="020B0604030504040204" pitchFamily="50" charset="-128"/>
                          <a:ea typeface="Meiryo UI" panose="020B0604030504040204" pitchFamily="50" charset="-128"/>
                        </a:rPr>
                        <a:t>位</a:t>
                      </a:r>
                      <a:endParaRPr kumimoji="1" lang="en-US" altLang="ja-JP" sz="900" dirty="0">
                        <a:latin typeface="Meiryo UI" panose="020B0604030504040204" pitchFamily="50" charset="-128"/>
                        <a:ea typeface="Meiryo UI" panose="020B0604030504040204" pitchFamily="50" charset="-128"/>
                      </a:endParaRPr>
                    </a:p>
                  </a:txBody>
                  <a:tcPr marL="15188" marR="15188" marT="15188" marB="15188"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67488514"/>
                  </a:ext>
                </a:extLst>
              </a:tr>
              <a:tr h="281835">
                <a:tc rowSpan="3">
                  <a:txBody>
                    <a:bodyPr/>
                    <a:lstStyle/>
                    <a:p>
                      <a:r>
                        <a:rPr kumimoji="1" lang="ja-JP" altLang="en-US" sz="900" dirty="0">
                          <a:latin typeface="Meiryo UI" panose="020B0604030504040204" pitchFamily="50" charset="-128"/>
                          <a:ea typeface="Meiryo UI" panose="020B0604030504040204" pitchFamily="50" charset="-128"/>
                        </a:rPr>
                        <a:t>訪問診療を</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実施している</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病院・診療所数</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2020</a:t>
                      </a:r>
                      <a:r>
                        <a:rPr kumimoji="1" lang="ja-JP" altLang="en-US" sz="900" dirty="0">
                          <a:latin typeface="Meiryo UI" panose="020B0604030504040204" pitchFamily="50" charset="-128"/>
                          <a:ea typeface="Meiryo UI" panose="020B0604030504040204" pitchFamily="50" charset="-128"/>
                        </a:rPr>
                        <a:t>年</a:t>
                      </a:r>
                      <a:r>
                        <a:rPr kumimoji="1" lang="en-US" altLang="ja-JP" sz="900" dirty="0">
                          <a:latin typeface="Meiryo UI" panose="020B0604030504040204" pitchFamily="50" charset="-128"/>
                          <a:ea typeface="Meiryo UI" panose="020B0604030504040204" pitchFamily="50" charset="-128"/>
                        </a:rPr>
                        <a:t>10</a:t>
                      </a:r>
                      <a:r>
                        <a:rPr kumimoji="1" lang="ja-JP" altLang="en-US" sz="900" dirty="0">
                          <a:latin typeface="Meiryo UI" panose="020B0604030504040204" pitchFamily="50" charset="-128"/>
                          <a:ea typeface="Meiryo UI" panose="020B0604030504040204" pitchFamily="50" charset="-128"/>
                        </a:rPr>
                        <a:t>月）</a:t>
                      </a:r>
                    </a:p>
                    <a:p>
                      <a:endParaRPr kumimoji="1" lang="en-US" altLang="ja-JP"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施設数</a:t>
                      </a: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大阪府</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2,261</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kumimoji="1" lang="ja-JP" altLang="en-US" sz="900" dirty="0">
                          <a:latin typeface="Meiryo UI" panose="020B0604030504040204" pitchFamily="50" charset="-128"/>
                          <a:ea typeface="Meiryo UI" panose="020B0604030504040204" pitchFamily="50" charset="-128"/>
                        </a:rPr>
                        <a:t>東京都</a:t>
                      </a:r>
                      <a:endParaRPr kumimoji="1" lang="en-US" altLang="ja-JP" sz="900" dirty="0">
                        <a:latin typeface="Meiryo UI" panose="020B0604030504040204" pitchFamily="50" charset="-128"/>
                        <a:ea typeface="Meiryo UI" panose="020B0604030504040204" pitchFamily="50" charset="-128"/>
                      </a:endParaRPr>
                    </a:p>
                    <a:p>
                      <a:pPr algn="ctr"/>
                      <a:r>
                        <a:rPr kumimoji="1" lang="en-US" altLang="ja-JP" sz="900" dirty="0">
                          <a:latin typeface="Meiryo UI" panose="020B0604030504040204" pitchFamily="50" charset="-128"/>
                          <a:ea typeface="Meiryo UI" panose="020B0604030504040204" pitchFamily="50" charset="-128"/>
                        </a:rPr>
                        <a:t>1,966</a:t>
                      </a: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兵庫県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1,411</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36137832"/>
                  </a:ext>
                </a:extLst>
              </a:tr>
              <a:tr h="390420">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人口</a:t>
                      </a:r>
                      <a:r>
                        <a:rPr kumimoji="1" lang="en-US" altLang="ja-JP" sz="900" dirty="0">
                          <a:latin typeface="Meiryo UI" panose="020B0604030504040204" pitchFamily="50" charset="-128"/>
                          <a:ea typeface="Meiryo UI" panose="020B0604030504040204" pitchFamily="50" charset="-128"/>
                        </a:rPr>
                        <a:t>10</a:t>
                      </a:r>
                      <a:r>
                        <a:rPr kumimoji="1" lang="ja-JP" altLang="en-US" sz="900" dirty="0">
                          <a:latin typeface="Meiryo UI" panose="020B0604030504040204" pitchFamily="50" charset="-128"/>
                          <a:ea typeface="Meiryo UI" panose="020B0604030504040204" pitchFamily="50" charset="-128"/>
                        </a:rPr>
                        <a:t>万人あたり</a:t>
                      </a:r>
                      <a:endParaRPr kumimoji="1" lang="en-US" altLang="ja-JP" sz="900" dirty="0">
                        <a:latin typeface="Meiryo UI" panose="020B0604030504040204" pitchFamily="50" charset="-128"/>
                        <a:ea typeface="Meiryo UI" panose="020B0604030504040204" pitchFamily="50" charset="-128"/>
                      </a:endParaRPr>
                    </a:p>
                    <a:p>
                      <a:r>
                        <a:rPr kumimoji="1" lang="en-US" altLang="ja-JP" sz="900" baseline="0" dirty="0">
                          <a:latin typeface="Meiryo UI" panose="020B0604030504040204" pitchFamily="50" charset="-128"/>
                          <a:ea typeface="Meiryo UI" panose="020B0604030504040204" pitchFamily="50" charset="-128"/>
                        </a:rPr>
                        <a:t> ※</a:t>
                      </a:r>
                      <a:r>
                        <a:rPr kumimoji="1" lang="ja-JP" altLang="en-US" sz="900" baseline="0" dirty="0">
                          <a:latin typeface="Meiryo UI" panose="020B0604030504040204" pitchFamily="50" charset="-128"/>
                          <a:ea typeface="Meiryo UI" panose="020B0604030504040204" pitchFamily="50" charset="-128"/>
                        </a:rPr>
                        <a:t>大阪は</a:t>
                      </a:r>
                      <a:r>
                        <a:rPr kumimoji="1" lang="en-US" altLang="ja-JP" sz="900" baseline="0" dirty="0">
                          <a:latin typeface="Meiryo UI" panose="020B0604030504040204" pitchFamily="50" charset="-128"/>
                          <a:ea typeface="Meiryo UI" panose="020B0604030504040204" pitchFamily="50" charset="-128"/>
                        </a:rPr>
                        <a:t>26.3</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全国平均</a:t>
                      </a:r>
                      <a:r>
                        <a:rPr kumimoji="1" lang="ja-JP" altLang="en-US" sz="900" baseline="0" dirty="0">
                          <a:latin typeface="Meiryo UI" panose="020B0604030504040204" pitchFamily="50" charset="-128"/>
                          <a:ea typeface="Meiryo UI" panose="020B0604030504040204" pitchFamily="50" charset="-128"/>
                        </a:rPr>
                        <a:t> </a:t>
                      </a:r>
                      <a:r>
                        <a:rPr kumimoji="1" lang="en-US" altLang="ja-JP" sz="900" baseline="0" dirty="0">
                          <a:latin typeface="Meiryo UI" panose="020B0604030504040204" pitchFamily="50" charset="-128"/>
                          <a:ea typeface="Meiryo UI" panose="020B0604030504040204" pitchFamily="50" charset="-128"/>
                        </a:rPr>
                        <a:t>18.6</a:t>
                      </a:r>
                      <a:endParaRPr kumimoji="1" lang="en-US" altLang="ja-JP"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和歌山県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38.9</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dirty="0">
                          <a:latin typeface="Meiryo UI" panose="020B0604030504040204" pitchFamily="50" charset="-128"/>
                          <a:ea typeface="Meiryo UI" panose="020B0604030504040204" pitchFamily="50" charset="-128"/>
                        </a:rPr>
                        <a:t>島根県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36.4</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徳島県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32.3</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56528052"/>
                  </a:ext>
                </a:extLst>
              </a:tr>
              <a:tr h="392236">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900" dirty="0">
                          <a:latin typeface="Meiryo UI" panose="020B0604030504040204" pitchFamily="50" charset="-128"/>
                          <a:ea typeface="Meiryo UI" panose="020B0604030504040204" pitchFamily="50" charset="-128"/>
                        </a:rPr>
                        <a:t>65</a:t>
                      </a:r>
                      <a:r>
                        <a:rPr kumimoji="1" lang="ja-JP" altLang="en-US" sz="900" dirty="0">
                          <a:latin typeface="Meiryo UI" panose="020B0604030504040204" pitchFamily="50" charset="-128"/>
                          <a:ea typeface="Meiryo UI" panose="020B0604030504040204" pitchFamily="50" charset="-128"/>
                        </a:rPr>
                        <a:t>歳以上人口１万人</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あたり</a:t>
                      </a:r>
                      <a:endParaRPr kumimoji="1" lang="en-US" altLang="ja-JP" sz="900" dirty="0">
                        <a:latin typeface="Meiryo UI" panose="020B0604030504040204" pitchFamily="50" charset="-128"/>
                        <a:ea typeface="Meiryo UI" panose="020B0604030504040204" pitchFamily="50" charset="-128"/>
                      </a:endParaRPr>
                    </a:p>
                    <a:p>
                      <a:r>
                        <a:rPr kumimoji="1" lang="en-US" altLang="ja-JP" sz="900" baseline="0" dirty="0">
                          <a:latin typeface="Meiryo UI" panose="020B0604030504040204" pitchFamily="50" charset="-128"/>
                          <a:ea typeface="Meiryo UI" panose="020B0604030504040204" pitchFamily="50" charset="-128"/>
                        </a:rPr>
                        <a:t> ※</a:t>
                      </a:r>
                      <a:r>
                        <a:rPr kumimoji="1" lang="ja-JP" altLang="en-US" sz="900" baseline="0" dirty="0">
                          <a:latin typeface="Meiryo UI" panose="020B0604030504040204" pitchFamily="50" charset="-128"/>
                          <a:ea typeface="Meiryo UI" panose="020B0604030504040204" pitchFamily="50" charset="-128"/>
                        </a:rPr>
                        <a:t>大阪は</a:t>
                      </a:r>
                      <a:r>
                        <a:rPr kumimoji="1" lang="en-US" altLang="ja-JP" sz="900" baseline="0" dirty="0">
                          <a:latin typeface="Meiryo UI" panose="020B0604030504040204" pitchFamily="50" charset="-128"/>
                          <a:ea typeface="Meiryo UI" panose="020B0604030504040204" pitchFamily="50" charset="-128"/>
                        </a:rPr>
                        <a:t>9.7</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全国平均</a:t>
                      </a:r>
                      <a:r>
                        <a:rPr kumimoji="1" lang="ja-JP" altLang="en-US" sz="900" baseline="0" dirty="0">
                          <a:latin typeface="Meiryo UI" panose="020B0604030504040204" pitchFamily="50" charset="-128"/>
                          <a:ea typeface="Meiryo UI" panose="020B0604030504040204" pitchFamily="50" charset="-128"/>
                        </a:rPr>
                        <a:t> </a:t>
                      </a:r>
                      <a:r>
                        <a:rPr kumimoji="1" lang="en-US" altLang="ja-JP" sz="900" baseline="0" dirty="0">
                          <a:latin typeface="Meiryo UI" panose="020B0604030504040204" pitchFamily="50" charset="-128"/>
                          <a:ea typeface="Meiryo UI" panose="020B0604030504040204" pitchFamily="50" charset="-128"/>
                        </a:rPr>
                        <a:t>6.6</a:t>
                      </a:r>
                      <a:endParaRPr kumimoji="1" lang="en-US" altLang="ja-JP"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和歌山県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11.9</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dirty="0">
                          <a:latin typeface="Meiryo UI" panose="020B0604030504040204" pitchFamily="50" charset="-128"/>
                          <a:ea typeface="Meiryo UI" panose="020B0604030504040204" pitchFamily="50" charset="-128"/>
                        </a:rPr>
                        <a:t>島根県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10.7</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徳島県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9.8</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14795586"/>
                  </a:ext>
                </a:extLst>
              </a:tr>
              <a:tr h="281835">
                <a:tc rowSpan="3">
                  <a:txBody>
                    <a:bodyPr/>
                    <a:lstStyle/>
                    <a:p>
                      <a:r>
                        <a:rPr kumimoji="1" lang="ja-JP" altLang="en-US" sz="900" dirty="0">
                          <a:latin typeface="Meiryo UI" panose="020B0604030504040204" pitchFamily="50" charset="-128"/>
                          <a:ea typeface="Meiryo UI" panose="020B0604030504040204" pitchFamily="50" charset="-128"/>
                        </a:rPr>
                        <a:t>在宅看取りを</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実施している</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病院・診療所数</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2020</a:t>
                      </a:r>
                      <a:r>
                        <a:rPr kumimoji="1" lang="ja-JP" altLang="en-US" sz="900" dirty="0">
                          <a:latin typeface="Meiryo UI" panose="020B0604030504040204" pitchFamily="50" charset="-128"/>
                          <a:ea typeface="Meiryo UI" panose="020B0604030504040204" pitchFamily="50" charset="-128"/>
                        </a:rPr>
                        <a:t>年</a:t>
                      </a:r>
                      <a:r>
                        <a:rPr kumimoji="1" lang="en-US" altLang="ja-JP" sz="900" dirty="0">
                          <a:latin typeface="Meiryo UI" panose="020B0604030504040204" pitchFamily="50" charset="-128"/>
                          <a:ea typeface="Meiryo UI" panose="020B0604030504040204" pitchFamily="50" charset="-128"/>
                        </a:rPr>
                        <a:t>1</a:t>
                      </a:r>
                      <a:r>
                        <a:rPr kumimoji="1" lang="en-US" altLang="ja-JP" sz="900" u="none" dirty="0">
                          <a:latin typeface="Meiryo UI" panose="020B0604030504040204" pitchFamily="50" charset="-128"/>
                          <a:ea typeface="Meiryo UI" panose="020B0604030504040204" pitchFamily="50" charset="-128"/>
                        </a:rPr>
                        <a:t>0</a:t>
                      </a:r>
                      <a:r>
                        <a:rPr kumimoji="1" lang="ja-JP" altLang="en-US" sz="900" dirty="0">
                          <a:latin typeface="Meiryo UI" panose="020B0604030504040204" pitchFamily="50" charset="-128"/>
                          <a:ea typeface="Meiryo UI" panose="020B0604030504040204" pitchFamily="50" charset="-128"/>
                        </a:rPr>
                        <a:t>月）</a:t>
                      </a:r>
                      <a:endParaRPr kumimoji="1" lang="en-US" altLang="ja-JP"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施設数</a:t>
                      </a: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東京都</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563</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dirty="0">
                          <a:latin typeface="Meiryo UI" panose="020B0604030504040204" pitchFamily="50" charset="-128"/>
                          <a:ea typeface="Meiryo UI" panose="020B0604030504040204" pitchFamily="50" charset="-128"/>
                        </a:rPr>
                        <a:t>大阪府</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470</a:t>
                      </a: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kumimoji="1" lang="ja-JP" altLang="en-US" sz="900" dirty="0">
                          <a:latin typeface="Meiryo UI" panose="020B0604030504040204" pitchFamily="50" charset="-128"/>
                          <a:ea typeface="Meiryo UI" panose="020B0604030504040204" pitchFamily="50" charset="-128"/>
                        </a:rPr>
                        <a:t>神奈川県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414</a:t>
                      </a: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67681253"/>
                  </a:ext>
                </a:extLst>
              </a:tr>
              <a:tr h="390420">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r>
                        <a:rPr kumimoji="1" lang="ja-JP" altLang="en-US" sz="900" dirty="0">
                          <a:latin typeface="Meiryo UI" panose="020B0604030504040204" pitchFamily="50" charset="-128"/>
                          <a:ea typeface="Meiryo UI" panose="020B0604030504040204" pitchFamily="50" charset="-128"/>
                        </a:rPr>
                        <a:t>人口</a:t>
                      </a:r>
                      <a:r>
                        <a:rPr kumimoji="1" lang="en-US" altLang="ja-JP" sz="900" dirty="0">
                          <a:latin typeface="Meiryo UI" panose="020B0604030504040204" pitchFamily="50" charset="-128"/>
                          <a:ea typeface="Meiryo UI" panose="020B0604030504040204" pitchFamily="50" charset="-128"/>
                        </a:rPr>
                        <a:t>10</a:t>
                      </a:r>
                      <a:r>
                        <a:rPr kumimoji="1" lang="ja-JP" altLang="en-US" sz="900" dirty="0">
                          <a:latin typeface="Meiryo UI" panose="020B0604030504040204" pitchFamily="50" charset="-128"/>
                          <a:ea typeface="Meiryo UI" panose="020B0604030504040204" pitchFamily="50" charset="-128"/>
                        </a:rPr>
                        <a:t>万人あたり</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大阪は</a:t>
                      </a:r>
                      <a:r>
                        <a:rPr kumimoji="1" lang="en-US" altLang="ja-JP" sz="900" dirty="0">
                          <a:latin typeface="Meiryo UI" panose="020B0604030504040204" pitchFamily="50" charset="-128"/>
                          <a:ea typeface="Meiryo UI" panose="020B0604030504040204" pitchFamily="50" charset="-128"/>
                        </a:rPr>
                        <a:t>5.5</a:t>
                      </a:r>
                    </a:p>
                    <a:p>
                      <a:r>
                        <a:rPr kumimoji="1" lang="ja-JP" altLang="en-US" sz="900" dirty="0">
                          <a:latin typeface="Meiryo UI" panose="020B0604030504040204" pitchFamily="50" charset="-128"/>
                          <a:ea typeface="Meiryo UI" panose="020B0604030504040204" pitchFamily="50" charset="-128"/>
                        </a:rPr>
                        <a:t>　全国平均</a:t>
                      </a:r>
                      <a:r>
                        <a:rPr kumimoji="1" lang="en-US" altLang="ja-JP" sz="900" dirty="0">
                          <a:latin typeface="Meiryo UI" panose="020B0604030504040204" pitchFamily="50" charset="-128"/>
                          <a:ea typeface="Meiryo UI" panose="020B0604030504040204" pitchFamily="50" charset="-128"/>
                        </a:rPr>
                        <a:t>4.9</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島根県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9.4</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dirty="0">
                          <a:latin typeface="Meiryo UI" panose="020B0604030504040204" pitchFamily="50" charset="-128"/>
                          <a:ea typeface="Meiryo UI" panose="020B0604030504040204" pitchFamily="50" charset="-128"/>
                        </a:rPr>
                        <a:t>和歌山県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8.6</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長野県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8.2</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7339669"/>
                  </a:ext>
                </a:extLst>
              </a:tr>
              <a:tr h="390420">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r>
                        <a:rPr kumimoji="1" lang="en-US" altLang="ja-JP" sz="900" dirty="0">
                          <a:latin typeface="Meiryo UI" panose="020B0604030504040204" pitchFamily="50" charset="-128"/>
                          <a:ea typeface="Meiryo UI" panose="020B0604030504040204" pitchFamily="50" charset="-128"/>
                        </a:rPr>
                        <a:t>65</a:t>
                      </a:r>
                      <a:r>
                        <a:rPr kumimoji="1" lang="ja-JP" altLang="en-US" sz="900" dirty="0">
                          <a:latin typeface="Meiryo UI" panose="020B0604030504040204" pitchFamily="50" charset="-128"/>
                          <a:ea typeface="Meiryo UI" panose="020B0604030504040204" pitchFamily="50" charset="-128"/>
                        </a:rPr>
                        <a:t>歳以上人口１万人</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あたり</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大阪は</a:t>
                      </a:r>
                      <a:r>
                        <a:rPr kumimoji="1" lang="en-US" altLang="ja-JP" sz="900" dirty="0">
                          <a:latin typeface="Meiryo UI" panose="020B0604030504040204" pitchFamily="50" charset="-128"/>
                          <a:ea typeface="Meiryo UI" panose="020B0604030504040204" pitchFamily="50" charset="-128"/>
                        </a:rPr>
                        <a:t>2.0</a:t>
                      </a:r>
                    </a:p>
                    <a:p>
                      <a:r>
                        <a:rPr kumimoji="1" lang="ja-JP" altLang="en-US" sz="900" dirty="0">
                          <a:latin typeface="Meiryo UI" panose="020B0604030504040204" pitchFamily="50" charset="-128"/>
                          <a:ea typeface="Meiryo UI" panose="020B0604030504040204" pitchFamily="50" charset="-128"/>
                        </a:rPr>
                        <a:t>　全国平均 </a:t>
                      </a:r>
                      <a:r>
                        <a:rPr kumimoji="1" lang="en-US" altLang="ja-JP" sz="900" dirty="0">
                          <a:latin typeface="Meiryo UI" panose="020B0604030504040204" pitchFamily="50" charset="-128"/>
                          <a:ea typeface="Meiryo UI" panose="020B0604030504040204" pitchFamily="50" charset="-128"/>
                        </a:rPr>
                        <a:t>1.7</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島根県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2.8</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dirty="0">
                          <a:latin typeface="Meiryo UI" panose="020B0604030504040204" pitchFamily="50" charset="-128"/>
                          <a:ea typeface="Meiryo UI" panose="020B0604030504040204" pitchFamily="50" charset="-128"/>
                        </a:rPr>
                        <a:t>長野県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a:t>
                      </a:r>
                      <a:r>
                        <a:rPr kumimoji="1" lang="ja-JP" altLang="en-US" sz="900" dirty="0">
                          <a:latin typeface="Meiryo UI" panose="020B0604030504040204" pitchFamily="50" charset="-128"/>
                          <a:ea typeface="Meiryo UI" panose="020B0604030504040204" pitchFamily="50" charset="-128"/>
                        </a:rPr>
                        <a:t>６</a:t>
                      </a:r>
                      <a:endParaRPr kumimoji="1" lang="en-US" altLang="ja-JP"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岐阜県　　  　　</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2.5</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09921286"/>
                  </a:ext>
                </a:extLst>
              </a:tr>
              <a:tr h="281835">
                <a:tc rowSpan="3">
                  <a:txBody>
                    <a:bodyPr/>
                    <a:lstStyle/>
                    <a:p>
                      <a:r>
                        <a:rPr kumimoji="1" lang="ja-JP" altLang="en-US" sz="900" dirty="0">
                          <a:latin typeface="Meiryo UI" panose="020B0604030504040204" pitchFamily="50" charset="-128"/>
                          <a:ea typeface="Meiryo UI" panose="020B0604030504040204" pitchFamily="50" charset="-128"/>
                        </a:rPr>
                        <a:t>訪問薬剤指導を</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実施する薬局</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(2020</a:t>
                      </a:r>
                      <a:r>
                        <a:rPr kumimoji="1" lang="ja-JP" altLang="en-US" sz="900" dirty="0">
                          <a:latin typeface="Meiryo UI" panose="020B0604030504040204" pitchFamily="50" charset="-128"/>
                          <a:ea typeface="Meiryo UI" panose="020B0604030504040204" pitchFamily="50" charset="-128"/>
                        </a:rPr>
                        <a:t>年）</a:t>
                      </a:r>
                      <a:endParaRPr kumimoji="1" lang="en-US" altLang="ja-JP"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施設数</a:t>
                      </a: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東京都</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1,587</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dirty="0">
                          <a:latin typeface="Meiryo UI" panose="020B0604030504040204" pitchFamily="50" charset="-128"/>
                          <a:ea typeface="Meiryo UI" panose="020B0604030504040204" pitchFamily="50" charset="-128"/>
                        </a:rPr>
                        <a:t>大阪府</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1,038</a:t>
                      </a: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r>
                        <a:rPr kumimoji="1" lang="ja-JP" altLang="en-US" sz="900" dirty="0">
                          <a:latin typeface="Meiryo UI" panose="020B0604030504040204" pitchFamily="50" charset="-128"/>
                          <a:ea typeface="Meiryo UI" panose="020B0604030504040204" pitchFamily="50" charset="-128"/>
                        </a:rPr>
                        <a:t>愛知県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884</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80386094"/>
                  </a:ext>
                </a:extLst>
              </a:tr>
              <a:tr h="361733">
                <a:tc vMerge="1">
                  <a:txBody>
                    <a:bodyPr/>
                    <a:lstStyle/>
                    <a:p>
                      <a:endParaRPr kumimoji="1" lang="en-US" altLang="ja-JP" sz="1400" dirty="0">
                        <a:latin typeface="Meiryo UI" panose="020B0604030504040204" pitchFamily="50" charset="-128"/>
                        <a:ea typeface="Meiryo UI" panose="020B0604030504040204" pitchFamily="50" charset="-128"/>
                      </a:endParaRPr>
                    </a:p>
                  </a:txBody>
                  <a:tcPr marL="36000" marR="36000" marT="36000" marB="3600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人口</a:t>
                      </a:r>
                      <a:r>
                        <a:rPr kumimoji="1" lang="en-US" altLang="ja-JP" sz="900" dirty="0">
                          <a:latin typeface="Meiryo UI" panose="020B0604030504040204" pitchFamily="50" charset="-128"/>
                          <a:ea typeface="Meiryo UI" panose="020B0604030504040204" pitchFamily="50" charset="-128"/>
                        </a:rPr>
                        <a:t>10</a:t>
                      </a:r>
                      <a:r>
                        <a:rPr kumimoji="1" lang="ja-JP" altLang="en-US" sz="900" dirty="0">
                          <a:latin typeface="Meiryo UI" panose="020B0604030504040204" pitchFamily="50" charset="-128"/>
                          <a:ea typeface="Meiryo UI" panose="020B0604030504040204" pitchFamily="50" charset="-128"/>
                        </a:rPr>
                        <a:t>万人あたり</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全国平均</a:t>
                      </a:r>
                      <a:r>
                        <a:rPr kumimoji="1" lang="ja-JP" altLang="en-US" sz="900" baseline="0" dirty="0">
                          <a:latin typeface="Meiryo UI" panose="020B0604030504040204" pitchFamily="50" charset="-128"/>
                          <a:ea typeface="Meiryo UI" panose="020B0604030504040204" pitchFamily="50" charset="-128"/>
                        </a:rPr>
                        <a:t> </a:t>
                      </a:r>
                      <a:r>
                        <a:rPr kumimoji="1" lang="en-US" altLang="ja-JP" sz="900" baseline="0" dirty="0">
                          <a:latin typeface="Meiryo UI" panose="020B0604030504040204" pitchFamily="50" charset="-128"/>
                          <a:ea typeface="Meiryo UI" panose="020B0604030504040204" pitchFamily="50" charset="-128"/>
                        </a:rPr>
                        <a:t>9.2</a:t>
                      </a:r>
                      <a:endParaRPr kumimoji="1" lang="en-US" altLang="ja-JP"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長野県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12.5</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dirty="0">
                          <a:latin typeface="Meiryo UI" panose="020B0604030504040204" pitchFamily="50" charset="-128"/>
                          <a:ea typeface="Meiryo UI" panose="020B0604030504040204" pitchFamily="50" charset="-128"/>
                        </a:rPr>
                        <a:t>大阪府</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12.1</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rgbClr val="9999FF"/>
                    </a:solidFill>
                  </a:tcPr>
                </a:tc>
                <a:tc>
                  <a:txBody>
                    <a:bodyPr/>
                    <a:lstStyle/>
                    <a:p>
                      <a:r>
                        <a:rPr kumimoji="1" lang="ja-JP" altLang="en-US" sz="900" dirty="0">
                          <a:latin typeface="Meiryo UI" panose="020B0604030504040204" pitchFamily="50" charset="-128"/>
                          <a:ea typeface="Meiryo UI" panose="020B0604030504040204" pitchFamily="50" charset="-128"/>
                        </a:rPr>
                        <a:t>愛知県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12.1</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70717677"/>
                  </a:ext>
                </a:extLst>
              </a:tr>
              <a:tr h="324036">
                <a:tc vMerge="1">
                  <a:txBody>
                    <a:bodyPr/>
                    <a:lstStyle/>
                    <a:p>
                      <a:endParaRPr kumimoji="1" lang="en-US" altLang="ja-JP" sz="1400" dirty="0">
                        <a:latin typeface="Meiryo UI" panose="020B0604030504040204" pitchFamily="50" charset="-128"/>
                        <a:ea typeface="Meiryo UI" panose="020B0604030504040204" pitchFamily="50" charset="-128"/>
                      </a:endParaRPr>
                    </a:p>
                  </a:txBody>
                  <a:tcPr marL="36000" marR="36000" marT="36000" marB="3600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900" dirty="0">
                          <a:latin typeface="Meiryo UI" panose="020B0604030504040204" pitchFamily="50" charset="-128"/>
                          <a:ea typeface="Meiryo UI" panose="020B0604030504040204" pitchFamily="50" charset="-128"/>
                        </a:rPr>
                        <a:t>65</a:t>
                      </a:r>
                      <a:r>
                        <a:rPr kumimoji="1" lang="ja-JP" altLang="en-US" sz="900" dirty="0">
                          <a:latin typeface="Meiryo UI" panose="020B0604030504040204" pitchFamily="50" charset="-128"/>
                          <a:ea typeface="Meiryo UI" panose="020B0604030504040204" pitchFamily="50" charset="-128"/>
                        </a:rPr>
                        <a:t>歳以上人口１万人</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あたり</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en-US" altLang="ja-JP" sz="900" baseline="0" dirty="0">
                          <a:latin typeface="Meiryo UI" panose="020B0604030504040204" pitchFamily="50" charset="-128"/>
                          <a:ea typeface="Meiryo UI" panose="020B0604030504040204" pitchFamily="50" charset="-128"/>
                        </a:rPr>
                        <a:t> </a:t>
                      </a:r>
                      <a:r>
                        <a:rPr kumimoji="1" lang="ja-JP" altLang="en-US" sz="900" baseline="0" dirty="0">
                          <a:latin typeface="Meiryo UI" panose="020B0604030504040204" pitchFamily="50" charset="-128"/>
                          <a:ea typeface="Meiryo UI" panose="020B0604030504040204" pitchFamily="50" charset="-128"/>
                        </a:rPr>
                        <a:t>全国平均 </a:t>
                      </a:r>
                      <a:r>
                        <a:rPr kumimoji="1" lang="en-US" altLang="ja-JP" sz="900" baseline="0" dirty="0">
                          <a:latin typeface="Meiryo UI" panose="020B0604030504040204" pitchFamily="50" charset="-128"/>
                          <a:ea typeface="Meiryo UI" panose="020B0604030504040204" pitchFamily="50" charset="-128"/>
                        </a:rPr>
                        <a:t>3.3</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東京都</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5.1</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dirty="0">
                          <a:latin typeface="Meiryo UI" panose="020B0604030504040204" pitchFamily="50" charset="-128"/>
                          <a:ea typeface="Meiryo UI" panose="020B0604030504040204" pitchFamily="50" charset="-128"/>
                        </a:rPr>
                        <a:t>愛知県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4.8</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dirty="0">
                          <a:latin typeface="Meiryo UI" panose="020B0604030504040204" pitchFamily="50" charset="-128"/>
                          <a:ea typeface="Meiryo UI" panose="020B0604030504040204" pitchFamily="50" charset="-128"/>
                        </a:rPr>
                        <a:t>大阪府</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4.4</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2129467728"/>
                  </a:ext>
                </a:extLst>
              </a:tr>
            </a:tbl>
          </a:graphicData>
        </a:graphic>
      </p:graphicFrame>
      <p:sp>
        <p:nvSpPr>
          <p:cNvPr id="6" name="テキスト ボックス 5"/>
          <p:cNvSpPr txBox="1"/>
          <p:nvPr/>
        </p:nvSpPr>
        <p:spPr>
          <a:xfrm>
            <a:off x="5393093" y="5834407"/>
            <a:ext cx="3519347" cy="553998"/>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出典：厚生労働省「在宅医療にかかる地域別データ集」</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訪問薬剤指導を実施する薬局のみ</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「厚生労働省令和</a:t>
            </a:r>
            <a:r>
              <a:rPr lang="en-US" altLang="ja-JP" sz="1000" dirty="0">
                <a:latin typeface="Meiryo UI" panose="020B0604030504040204" pitchFamily="50" charset="-128"/>
                <a:ea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rPr>
              <a:t>年度データブック」</a:t>
            </a:r>
          </a:p>
        </p:txBody>
      </p:sp>
      <p:sp>
        <p:nvSpPr>
          <p:cNvPr id="8" name="タイトル 1"/>
          <p:cNvSpPr txBox="1">
            <a:spLocks/>
          </p:cNvSpPr>
          <p:nvPr/>
        </p:nvSpPr>
        <p:spPr>
          <a:xfrm>
            <a:off x="823185" y="42127"/>
            <a:ext cx="6021397" cy="475562"/>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kumimoji="1" sz="3200" kern="1200">
                <a:solidFill>
                  <a:schemeClr val="tx1"/>
                </a:solidFill>
                <a:latin typeface="+mj-lt"/>
                <a:ea typeface="+mj-ea"/>
                <a:cs typeface="+mj-cs"/>
              </a:defRPr>
            </a:lvl1pPr>
          </a:lstStyle>
          <a:p>
            <a:r>
              <a:rPr lang="en-US" altLang="ja-JP"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参考１</a:t>
            </a:r>
            <a:r>
              <a:rPr lang="en-US" altLang="ja-JP"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　大阪府の在宅医療の現状（２）</a:t>
            </a:r>
          </a:p>
        </p:txBody>
      </p:sp>
      <p:cxnSp>
        <p:nvCxnSpPr>
          <p:cNvPr id="9" name="直線コネクタ 8"/>
          <p:cNvCxnSpPr/>
          <p:nvPr/>
        </p:nvCxnSpPr>
        <p:spPr>
          <a:xfrm>
            <a:off x="0" y="500086"/>
            <a:ext cx="9180000" cy="0"/>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0642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43508" y="640235"/>
            <a:ext cx="6453336" cy="307777"/>
          </a:xfrm>
          <a:prstGeom prst="rect">
            <a:avLst/>
          </a:prstGeom>
        </p:spPr>
        <p:txBody>
          <a:bodyPr wrap="square">
            <a:spAutoFit/>
          </a:bodyPr>
          <a:lstStyle/>
          <a:p>
            <a:pPr defTabSz="289322"/>
            <a:r>
              <a:rPr lang="ja-JP" altLang="en-US" sz="1400" dirty="0">
                <a:solidFill>
                  <a:prstClr val="black"/>
                </a:solidFill>
                <a:latin typeface="Meiryo UI" panose="020B0604030504040204" pitchFamily="50" charset="-128"/>
                <a:ea typeface="Meiryo UI" panose="020B0604030504040204" pitchFamily="50" charset="-128"/>
              </a:rPr>
              <a:t>訪問看護、介護事業所数等の都道府県比較</a:t>
            </a:r>
          </a:p>
        </p:txBody>
      </p:sp>
      <p:graphicFrame>
        <p:nvGraphicFramePr>
          <p:cNvPr id="4" name="表 3"/>
          <p:cNvGraphicFramePr>
            <a:graphicFrameLocks noGrp="1"/>
          </p:cNvGraphicFramePr>
          <p:nvPr>
            <p:extLst>
              <p:ext uri="{D42A27DB-BD31-4B8C-83A1-F6EECF244321}">
                <p14:modId xmlns:p14="http://schemas.microsoft.com/office/powerpoint/2010/main" val="377954936"/>
              </p:ext>
            </p:extLst>
          </p:nvPr>
        </p:nvGraphicFramePr>
        <p:xfrm>
          <a:off x="73114" y="1069444"/>
          <a:ext cx="4320483" cy="3430365"/>
        </p:xfrm>
        <a:graphic>
          <a:graphicData uri="http://schemas.openxmlformats.org/drawingml/2006/table">
            <a:tbl>
              <a:tblPr firstRow="1" bandRow="1">
                <a:tableStyleId>{5940675A-B579-460E-94D1-54222C63F5DA}</a:tableStyleId>
              </a:tblPr>
              <a:tblGrid>
                <a:gridCol w="975757">
                  <a:extLst>
                    <a:ext uri="{9D8B030D-6E8A-4147-A177-3AD203B41FA5}">
                      <a16:colId xmlns:a16="http://schemas.microsoft.com/office/drawing/2014/main" val="3849915345"/>
                    </a:ext>
                  </a:extLst>
                </a:gridCol>
                <a:gridCol w="1000715">
                  <a:extLst>
                    <a:ext uri="{9D8B030D-6E8A-4147-A177-3AD203B41FA5}">
                      <a16:colId xmlns:a16="http://schemas.microsoft.com/office/drawing/2014/main" val="3606239991"/>
                    </a:ext>
                  </a:extLst>
                </a:gridCol>
                <a:gridCol w="781337">
                  <a:extLst>
                    <a:ext uri="{9D8B030D-6E8A-4147-A177-3AD203B41FA5}">
                      <a16:colId xmlns:a16="http://schemas.microsoft.com/office/drawing/2014/main" val="2001370499"/>
                    </a:ext>
                  </a:extLst>
                </a:gridCol>
                <a:gridCol w="781337">
                  <a:extLst>
                    <a:ext uri="{9D8B030D-6E8A-4147-A177-3AD203B41FA5}">
                      <a16:colId xmlns:a16="http://schemas.microsoft.com/office/drawing/2014/main" val="829812586"/>
                    </a:ext>
                  </a:extLst>
                </a:gridCol>
                <a:gridCol w="781337">
                  <a:extLst>
                    <a:ext uri="{9D8B030D-6E8A-4147-A177-3AD203B41FA5}">
                      <a16:colId xmlns:a16="http://schemas.microsoft.com/office/drawing/2014/main" val="1141365049"/>
                    </a:ext>
                  </a:extLst>
                </a:gridCol>
              </a:tblGrid>
              <a:tr h="164307">
                <a:tc>
                  <a:txBody>
                    <a:bodyPr/>
                    <a:lstStyle/>
                    <a:p>
                      <a:endParaRPr kumimoji="1" lang="ja-JP" altLang="en-US" sz="900" dirty="0">
                        <a:latin typeface="Meiryo UI" panose="020B0604030504040204" pitchFamily="50" charset="-128"/>
                        <a:ea typeface="Meiryo UI" panose="020B0604030504040204" pitchFamily="50" charset="-128"/>
                      </a:endParaRPr>
                    </a:p>
                  </a:txBody>
                  <a:tcPr marL="38576" marR="38576" marT="19289" marB="1928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en-US" altLang="ja-JP" sz="900" dirty="0">
                        <a:latin typeface="Meiryo UI" panose="020B0604030504040204" pitchFamily="50" charset="-128"/>
                        <a:ea typeface="Meiryo UI" panose="020B0604030504040204" pitchFamily="50" charset="-128"/>
                      </a:endParaRPr>
                    </a:p>
                  </a:txBody>
                  <a:tcPr marL="38576" marR="38576" marT="19289" marB="1928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a:latin typeface="Meiryo UI" panose="020B0604030504040204" pitchFamily="50" charset="-128"/>
                          <a:ea typeface="Meiryo UI" panose="020B0604030504040204" pitchFamily="50" charset="-128"/>
                        </a:rPr>
                        <a:t>1</a:t>
                      </a:r>
                      <a:r>
                        <a:rPr kumimoji="1" lang="ja-JP" altLang="en-US" sz="900" dirty="0">
                          <a:latin typeface="Meiryo UI" panose="020B0604030504040204" pitchFamily="50" charset="-128"/>
                          <a:ea typeface="Meiryo UI" panose="020B0604030504040204" pitchFamily="50" charset="-128"/>
                        </a:rPr>
                        <a:t>位</a:t>
                      </a:r>
                      <a:endParaRPr kumimoji="1" lang="en-US" altLang="ja-JP" sz="900" dirty="0">
                        <a:latin typeface="Meiryo UI" panose="020B0604030504040204" pitchFamily="50" charset="-128"/>
                        <a:ea typeface="Meiryo UI" panose="020B0604030504040204" pitchFamily="50" charset="-128"/>
                      </a:endParaRPr>
                    </a:p>
                  </a:txBody>
                  <a:tcPr marL="38576" marR="38576" marT="19289" marB="19289"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a:latin typeface="Meiryo UI" panose="020B0604030504040204" pitchFamily="50" charset="-128"/>
                          <a:ea typeface="Meiryo UI" panose="020B0604030504040204" pitchFamily="50" charset="-128"/>
                        </a:rPr>
                        <a:t>2</a:t>
                      </a:r>
                      <a:r>
                        <a:rPr kumimoji="1" lang="ja-JP" altLang="en-US" sz="900" dirty="0">
                          <a:latin typeface="Meiryo UI" panose="020B0604030504040204" pitchFamily="50" charset="-128"/>
                          <a:ea typeface="Meiryo UI" panose="020B0604030504040204" pitchFamily="50" charset="-128"/>
                        </a:rPr>
                        <a:t>位</a:t>
                      </a:r>
                      <a:endParaRPr kumimoji="1" lang="en-US" altLang="ja-JP" sz="900" dirty="0">
                        <a:latin typeface="Meiryo UI" panose="020B0604030504040204" pitchFamily="50" charset="-128"/>
                        <a:ea typeface="Meiryo UI" panose="020B0604030504040204" pitchFamily="50" charset="-128"/>
                      </a:endParaRPr>
                    </a:p>
                  </a:txBody>
                  <a:tcPr marL="38576" marR="38576" marT="19289" marB="19289"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a:latin typeface="Meiryo UI" panose="020B0604030504040204" pitchFamily="50" charset="-128"/>
                          <a:ea typeface="Meiryo UI" panose="020B0604030504040204" pitchFamily="50" charset="-128"/>
                        </a:rPr>
                        <a:t>3</a:t>
                      </a:r>
                      <a:r>
                        <a:rPr kumimoji="1" lang="ja-JP" altLang="en-US" sz="900" dirty="0">
                          <a:latin typeface="Meiryo UI" panose="020B0604030504040204" pitchFamily="50" charset="-128"/>
                          <a:ea typeface="Meiryo UI" panose="020B0604030504040204" pitchFamily="50" charset="-128"/>
                        </a:rPr>
                        <a:t>位</a:t>
                      </a:r>
                      <a:endParaRPr kumimoji="1" lang="en-US" altLang="ja-JP" sz="900" dirty="0">
                        <a:latin typeface="Meiryo UI" panose="020B0604030504040204" pitchFamily="50" charset="-128"/>
                        <a:ea typeface="Meiryo UI" panose="020B0604030504040204" pitchFamily="50" charset="-128"/>
                      </a:endParaRPr>
                    </a:p>
                  </a:txBody>
                  <a:tcPr marL="38576" marR="38576" marT="19289" marB="19289"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67488514"/>
                  </a:ext>
                </a:extLst>
              </a:tr>
              <a:tr h="333917">
                <a:tc rowSpan="3">
                  <a:txBody>
                    <a:bodyPr/>
                    <a:lstStyle/>
                    <a:p>
                      <a:r>
                        <a:rPr kumimoji="1" lang="ja-JP" altLang="en-US" sz="900" dirty="0">
                          <a:latin typeface="Meiryo UI" panose="020B0604030504040204" pitchFamily="50" charset="-128"/>
                          <a:ea typeface="Meiryo UI" panose="020B0604030504040204" pitchFamily="50" charset="-128"/>
                        </a:rPr>
                        <a:t>訪問看護</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ステーション数</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2020</a:t>
                      </a:r>
                      <a:r>
                        <a:rPr kumimoji="1" lang="ja-JP" altLang="en-US" sz="900" dirty="0">
                          <a:latin typeface="Meiryo UI" panose="020B0604030504040204" pitchFamily="50" charset="-128"/>
                          <a:ea typeface="Meiryo UI" panose="020B0604030504040204" pitchFamily="50" charset="-128"/>
                        </a:rPr>
                        <a:t>年</a:t>
                      </a:r>
                      <a:r>
                        <a:rPr kumimoji="1" lang="en-US" altLang="ja-JP" sz="900" dirty="0">
                          <a:latin typeface="Meiryo UI" panose="020B0604030504040204" pitchFamily="50" charset="-128"/>
                          <a:ea typeface="Meiryo UI" panose="020B0604030504040204" pitchFamily="50" charset="-128"/>
                        </a:rPr>
                        <a:t>1</a:t>
                      </a:r>
                      <a:r>
                        <a:rPr kumimoji="1" lang="en-US" altLang="ja-JP" sz="900" u="none" dirty="0">
                          <a:latin typeface="Meiryo UI" panose="020B0604030504040204" pitchFamily="50" charset="-128"/>
                          <a:ea typeface="Meiryo UI" panose="020B0604030504040204" pitchFamily="50" charset="-128"/>
                        </a:rPr>
                        <a:t>0</a:t>
                      </a:r>
                      <a:r>
                        <a:rPr kumimoji="1" lang="ja-JP" altLang="en-US" sz="900" dirty="0">
                          <a:latin typeface="Meiryo UI" panose="020B0604030504040204" pitchFamily="50" charset="-128"/>
                          <a:ea typeface="Meiryo UI" panose="020B0604030504040204" pitchFamily="50" charset="-128"/>
                        </a:rPr>
                        <a:t>月）</a:t>
                      </a:r>
                      <a:endParaRPr kumimoji="1" lang="en-US" altLang="ja-JP"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事業所数</a:t>
                      </a: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大阪府</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1,357</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kumimoji="1" lang="ja-JP" altLang="en-US" sz="900" dirty="0">
                          <a:latin typeface="Meiryo UI" panose="020B0604030504040204" pitchFamily="50" charset="-128"/>
                          <a:ea typeface="Meiryo UI" panose="020B0604030504040204" pitchFamily="50" charset="-128"/>
                        </a:rPr>
                        <a:t>東京都</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1,258</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愛知県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791</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67681253"/>
                  </a:ext>
                </a:extLst>
              </a:tr>
              <a:tr h="324036">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r>
                        <a:rPr kumimoji="1" lang="ja-JP" altLang="en-US" sz="900" dirty="0">
                          <a:latin typeface="Meiryo UI" panose="020B0604030504040204" pitchFamily="50" charset="-128"/>
                          <a:ea typeface="Meiryo UI" panose="020B0604030504040204" pitchFamily="50" charset="-128"/>
                        </a:rPr>
                        <a:t>人口</a:t>
                      </a:r>
                      <a:r>
                        <a:rPr kumimoji="1" lang="en-US" altLang="ja-JP" sz="900" dirty="0">
                          <a:latin typeface="Meiryo UI" panose="020B0604030504040204" pitchFamily="50" charset="-128"/>
                          <a:ea typeface="Meiryo UI" panose="020B0604030504040204" pitchFamily="50" charset="-128"/>
                        </a:rPr>
                        <a:t>10</a:t>
                      </a:r>
                      <a:r>
                        <a:rPr kumimoji="1" lang="ja-JP" altLang="en-US" sz="900" dirty="0">
                          <a:latin typeface="Meiryo UI" panose="020B0604030504040204" pitchFamily="50" charset="-128"/>
                          <a:ea typeface="Meiryo UI" panose="020B0604030504040204" pitchFamily="50" charset="-128"/>
                        </a:rPr>
                        <a:t>万人あたり</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全国平均 </a:t>
                      </a:r>
                      <a:r>
                        <a:rPr kumimoji="1" lang="en-US" altLang="ja-JP" sz="900" dirty="0">
                          <a:latin typeface="Meiryo UI" panose="020B0604030504040204" pitchFamily="50" charset="-128"/>
                          <a:ea typeface="Meiryo UI" panose="020B0604030504040204" pitchFamily="50" charset="-128"/>
                        </a:rPr>
                        <a:t>10.0</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和歌山県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16.6</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dirty="0">
                          <a:latin typeface="Meiryo UI" panose="020B0604030504040204" pitchFamily="50" charset="-128"/>
                          <a:ea typeface="Meiryo UI" panose="020B0604030504040204" pitchFamily="50" charset="-128"/>
                        </a:rPr>
                        <a:t>大阪府</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15.8</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kumimoji="1" lang="ja-JP" altLang="en-US" sz="900" dirty="0">
                          <a:latin typeface="Meiryo UI" panose="020B0604030504040204" pitchFamily="50" charset="-128"/>
                          <a:ea typeface="Meiryo UI" panose="020B0604030504040204" pitchFamily="50" charset="-128"/>
                        </a:rPr>
                        <a:t>熊本県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13.6</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7339669"/>
                  </a:ext>
                </a:extLst>
              </a:tr>
              <a:tr h="390420">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r>
                        <a:rPr kumimoji="1" lang="en-US" altLang="ja-JP" sz="900" dirty="0">
                          <a:latin typeface="Meiryo UI" panose="020B0604030504040204" pitchFamily="50" charset="-128"/>
                          <a:ea typeface="Meiryo UI" panose="020B0604030504040204" pitchFamily="50" charset="-128"/>
                        </a:rPr>
                        <a:t>65</a:t>
                      </a:r>
                      <a:r>
                        <a:rPr kumimoji="1" lang="ja-JP" altLang="en-US" sz="900" dirty="0">
                          <a:latin typeface="Meiryo UI" panose="020B0604030504040204" pitchFamily="50" charset="-128"/>
                          <a:ea typeface="Meiryo UI" panose="020B0604030504040204" pitchFamily="50" charset="-128"/>
                        </a:rPr>
                        <a:t>歳以上</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人口１万人あたり</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全国平均 </a:t>
                      </a:r>
                      <a:r>
                        <a:rPr kumimoji="1" lang="en-US" altLang="ja-JP" sz="900" dirty="0">
                          <a:latin typeface="Meiryo UI" panose="020B0604030504040204" pitchFamily="50" charset="-128"/>
                          <a:ea typeface="Meiryo UI" panose="020B0604030504040204" pitchFamily="50" charset="-128"/>
                        </a:rPr>
                        <a:t>3.5</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大阪府</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5.8</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kumimoji="1" lang="ja-JP" altLang="en-US" sz="900" dirty="0">
                          <a:latin typeface="Meiryo UI" panose="020B0604030504040204" pitchFamily="50" charset="-128"/>
                          <a:ea typeface="Meiryo UI" panose="020B0604030504040204" pitchFamily="50" charset="-128"/>
                        </a:rPr>
                        <a:t>和歌山県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5.1</a:t>
                      </a: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京都府</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4.6</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09921286"/>
                  </a:ext>
                </a:extLst>
              </a:tr>
              <a:tr h="321025">
                <a:tc rowSpan="3">
                  <a:txBody>
                    <a:bodyPr/>
                    <a:lstStyle/>
                    <a:p>
                      <a:r>
                        <a:rPr kumimoji="1" lang="ja-JP" altLang="en-US" sz="900" dirty="0">
                          <a:latin typeface="Meiryo UI" panose="020B0604030504040204" pitchFamily="50" charset="-128"/>
                          <a:ea typeface="Meiryo UI" panose="020B0604030504040204" pitchFamily="50" charset="-128"/>
                        </a:rPr>
                        <a:t>訪問看護</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ステーション</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看護職員数</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2020</a:t>
                      </a:r>
                      <a:r>
                        <a:rPr kumimoji="1" lang="ja-JP" altLang="en-US" sz="900" dirty="0">
                          <a:latin typeface="Meiryo UI" panose="020B0604030504040204" pitchFamily="50" charset="-128"/>
                          <a:ea typeface="Meiryo UI" panose="020B0604030504040204" pitchFamily="50" charset="-128"/>
                        </a:rPr>
                        <a:t>年</a:t>
                      </a:r>
                      <a:r>
                        <a:rPr kumimoji="1" lang="en-US" altLang="ja-JP" sz="900" dirty="0">
                          <a:latin typeface="Meiryo UI" panose="020B0604030504040204" pitchFamily="50" charset="-128"/>
                          <a:ea typeface="Meiryo UI" panose="020B0604030504040204" pitchFamily="50" charset="-128"/>
                        </a:rPr>
                        <a:t>10</a:t>
                      </a:r>
                      <a:r>
                        <a:rPr kumimoji="1" lang="ja-JP" altLang="en-US" sz="900" dirty="0">
                          <a:latin typeface="Meiryo UI" panose="020B0604030504040204" pitchFamily="50" charset="-128"/>
                          <a:ea typeface="Meiryo UI" panose="020B0604030504040204" pitchFamily="50" charset="-128"/>
                        </a:rPr>
                        <a:t>月）</a:t>
                      </a:r>
                      <a:endParaRPr kumimoji="1" lang="en-US" altLang="ja-JP"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看護職員数</a:t>
                      </a: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大阪府</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7,971</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kumimoji="1" lang="ja-JP" altLang="en-US" sz="900" dirty="0">
                          <a:latin typeface="Meiryo UI" panose="020B0604030504040204" pitchFamily="50" charset="-128"/>
                          <a:ea typeface="Meiryo UI" panose="020B0604030504040204" pitchFamily="50" charset="-128"/>
                        </a:rPr>
                        <a:t>東京都</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７</a:t>
                      </a:r>
                      <a:r>
                        <a:rPr kumimoji="1" lang="en-US" altLang="ja-JP" sz="900" dirty="0">
                          <a:latin typeface="Meiryo UI" panose="020B0604030504040204" pitchFamily="50" charset="-128"/>
                          <a:ea typeface="Meiryo UI" panose="020B0604030504040204" pitchFamily="50" charset="-128"/>
                        </a:rPr>
                        <a:t>,164</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dirty="0">
                          <a:latin typeface="Meiryo UI" panose="020B0604030504040204" pitchFamily="50" charset="-128"/>
                          <a:ea typeface="Meiryo UI" panose="020B0604030504040204" pitchFamily="50" charset="-128"/>
                        </a:rPr>
                        <a:t>愛知県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4,395</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80386094"/>
                  </a:ext>
                </a:extLst>
              </a:tr>
              <a:tr h="314669">
                <a:tc vMerge="1">
                  <a:txBody>
                    <a:bodyPr/>
                    <a:lstStyle/>
                    <a:p>
                      <a:endParaRPr kumimoji="1" lang="en-US" altLang="ja-JP" sz="1400" dirty="0">
                        <a:latin typeface="Meiryo UI" panose="020B0604030504040204" pitchFamily="50" charset="-128"/>
                        <a:ea typeface="Meiryo UI" panose="020B0604030504040204" pitchFamily="50" charset="-128"/>
                      </a:endParaRPr>
                    </a:p>
                  </a:txBody>
                  <a:tcPr marL="36000" marR="36000" marT="36000" marB="3600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人口</a:t>
                      </a:r>
                      <a:r>
                        <a:rPr kumimoji="1" lang="en-US" altLang="ja-JP" sz="900" dirty="0">
                          <a:latin typeface="Meiryo UI" panose="020B0604030504040204" pitchFamily="50" charset="-128"/>
                          <a:ea typeface="Meiryo UI" panose="020B0604030504040204" pitchFamily="50" charset="-128"/>
                        </a:rPr>
                        <a:t>10</a:t>
                      </a:r>
                      <a:r>
                        <a:rPr kumimoji="1" lang="ja-JP" altLang="en-US" sz="900" dirty="0">
                          <a:latin typeface="Meiryo UI" panose="020B0604030504040204" pitchFamily="50" charset="-128"/>
                          <a:ea typeface="Meiryo UI" panose="020B0604030504040204" pitchFamily="50" charset="-128"/>
                        </a:rPr>
                        <a:t>万人あたり</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全国平均 </a:t>
                      </a:r>
                      <a:r>
                        <a:rPr kumimoji="1" lang="en-US" altLang="ja-JP" sz="900" dirty="0">
                          <a:latin typeface="Meiryo UI" panose="020B0604030504040204" pitchFamily="50" charset="-128"/>
                          <a:ea typeface="Meiryo UI" panose="020B0604030504040204" pitchFamily="50" charset="-128"/>
                        </a:rPr>
                        <a:t>53.0</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大阪府</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a:latin typeface="Meiryo UI" panose="020B0604030504040204" pitchFamily="50" charset="-128"/>
                          <a:ea typeface="Meiryo UI" panose="020B0604030504040204" pitchFamily="50" charset="-128"/>
                        </a:rPr>
                        <a:t>92.7</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kumimoji="1" lang="ja-JP" altLang="en-US" sz="900" dirty="0">
                          <a:latin typeface="Meiryo UI" panose="020B0604030504040204" pitchFamily="50" charset="-128"/>
                          <a:ea typeface="Meiryo UI" panose="020B0604030504040204" pitchFamily="50" charset="-128"/>
                        </a:rPr>
                        <a:t>和歌山県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75.5</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dirty="0">
                          <a:latin typeface="Meiryo UI" panose="020B0604030504040204" pitchFamily="50" charset="-128"/>
                          <a:ea typeface="Meiryo UI" panose="020B0604030504040204" pitchFamily="50" charset="-128"/>
                        </a:rPr>
                        <a:t>京都府</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67.9</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70717677"/>
                  </a:ext>
                </a:extLst>
              </a:tr>
              <a:tr h="390420">
                <a:tc vMerge="1">
                  <a:txBody>
                    <a:bodyPr/>
                    <a:lstStyle/>
                    <a:p>
                      <a:endParaRPr kumimoji="1" lang="en-US" altLang="ja-JP" sz="1400" dirty="0">
                        <a:latin typeface="Meiryo UI" panose="020B0604030504040204" pitchFamily="50" charset="-128"/>
                        <a:ea typeface="Meiryo UI" panose="020B0604030504040204" pitchFamily="50" charset="-128"/>
                      </a:endParaRPr>
                    </a:p>
                  </a:txBody>
                  <a:tcPr marL="36000" marR="36000" marT="36000" marB="3600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900" dirty="0">
                          <a:latin typeface="Meiryo UI" panose="020B0604030504040204" pitchFamily="50" charset="-128"/>
                          <a:ea typeface="Meiryo UI" panose="020B0604030504040204" pitchFamily="50" charset="-128"/>
                        </a:rPr>
                        <a:t>65</a:t>
                      </a:r>
                      <a:r>
                        <a:rPr kumimoji="1" lang="ja-JP" altLang="en-US" sz="900" dirty="0">
                          <a:latin typeface="Meiryo UI" panose="020B0604030504040204" pitchFamily="50" charset="-128"/>
                          <a:ea typeface="Meiryo UI" panose="020B0604030504040204" pitchFamily="50" charset="-128"/>
                        </a:rPr>
                        <a:t>歳以上</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人口１万人あたり</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全国平均 </a:t>
                      </a:r>
                      <a:r>
                        <a:rPr kumimoji="1" lang="en-US" altLang="ja-JP" sz="900" dirty="0">
                          <a:latin typeface="Meiryo UI" panose="020B0604030504040204" pitchFamily="50" charset="-128"/>
                          <a:ea typeface="Meiryo UI" panose="020B0604030504040204" pitchFamily="50" charset="-128"/>
                        </a:rPr>
                        <a:t>18.7</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大阪府</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34.0</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kumimoji="1" lang="ja-JP" altLang="en-US" sz="900" dirty="0">
                          <a:latin typeface="Meiryo UI" panose="020B0604030504040204" pitchFamily="50" charset="-128"/>
                          <a:ea typeface="Meiryo UI" panose="020B0604030504040204" pitchFamily="50" charset="-128"/>
                        </a:rPr>
                        <a:t>福岡県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24.1</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dirty="0">
                          <a:latin typeface="Meiryo UI" panose="020B0604030504040204" pitchFamily="50" charset="-128"/>
                          <a:ea typeface="Meiryo UI" panose="020B0604030504040204" pitchFamily="50" charset="-128"/>
                        </a:rPr>
                        <a:t>兵庫県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23.5</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29467728"/>
                  </a:ext>
                </a:extLst>
              </a:tr>
              <a:tr h="321025">
                <a:tc rowSpan="3">
                  <a:txBody>
                    <a:bodyPr/>
                    <a:lstStyle/>
                    <a:p>
                      <a:r>
                        <a:rPr kumimoji="1" lang="ja-JP" altLang="en-US" sz="900" dirty="0">
                          <a:latin typeface="Meiryo UI" panose="020B0604030504040204" pitchFamily="50" charset="-128"/>
                          <a:ea typeface="Meiryo UI" panose="020B0604030504040204" pitchFamily="50" charset="-128"/>
                        </a:rPr>
                        <a:t>うち</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24</a:t>
                      </a:r>
                      <a:r>
                        <a:rPr kumimoji="1" lang="ja-JP" altLang="en-US" sz="900" dirty="0">
                          <a:latin typeface="Meiryo UI" panose="020B0604030504040204" pitchFamily="50" charset="-128"/>
                          <a:ea typeface="Meiryo UI" panose="020B0604030504040204" pitchFamily="50" charset="-128"/>
                        </a:rPr>
                        <a:t>時間対応の</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訪問看護</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ステーション</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看護職員数</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2020</a:t>
                      </a:r>
                      <a:r>
                        <a:rPr kumimoji="1" lang="ja-JP" altLang="en-US" sz="900" dirty="0">
                          <a:latin typeface="Meiryo UI" panose="020B0604030504040204" pitchFamily="50" charset="-128"/>
                          <a:ea typeface="Meiryo UI" panose="020B0604030504040204" pitchFamily="50" charset="-128"/>
                        </a:rPr>
                        <a:t>年</a:t>
                      </a:r>
                      <a:r>
                        <a:rPr kumimoji="1" lang="en-US" altLang="ja-JP" sz="900" dirty="0">
                          <a:latin typeface="Meiryo UI" panose="020B0604030504040204" pitchFamily="50" charset="-128"/>
                          <a:ea typeface="Meiryo UI" panose="020B0604030504040204" pitchFamily="50" charset="-128"/>
                        </a:rPr>
                        <a:t>10</a:t>
                      </a:r>
                      <a:r>
                        <a:rPr kumimoji="1" lang="ja-JP" altLang="en-US" sz="900" dirty="0">
                          <a:latin typeface="Meiryo UI" panose="020B0604030504040204" pitchFamily="50" charset="-128"/>
                          <a:ea typeface="Meiryo UI" panose="020B0604030504040204" pitchFamily="50" charset="-128"/>
                        </a:rPr>
                        <a:t>月）</a:t>
                      </a:r>
                    </a:p>
                    <a:p>
                      <a:endParaRPr kumimoji="1" lang="en-US" altLang="ja-JP"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看護職員数</a:t>
                      </a: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大阪府</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7,215</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kumimoji="1" lang="ja-JP" altLang="en-US" sz="900" dirty="0">
                          <a:latin typeface="Meiryo UI" panose="020B0604030504040204" pitchFamily="50" charset="-128"/>
                          <a:ea typeface="Meiryo UI" panose="020B0604030504040204" pitchFamily="50" charset="-128"/>
                        </a:rPr>
                        <a:t>東京都</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6,382</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dirty="0">
                          <a:latin typeface="Meiryo UI" panose="020B0604030504040204" pitchFamily="50" charset="-128"/>
                          <a:ea typeface="Meiryo UI" panose="020B0604030504040204" pitchFamily="50" charset="-128"/>
                        </a:rPr>
                        <a:t>愛知県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4,167</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00934"/>
                  </a:ext>
                </a:extLst>
              </a:tr>
              <a:tr h="314387">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人口</a:t>
                      </a:r>
                      <a:r>
                        <a:rPr kumimoji="1" lang="en-US" altLang="ja-JP" sz="900" dirty="0">
                          <a:latin typeface="Meiryo UI" panose="020B0604030504040204" pitchFamily="50" charset="-128"/>
                          <a:ea typeface="Meiryo UI" panose="020B0604030504040204" pitchFamily="50" charset="-128"/>
                        </a:rPr>
                        <a:t>10</a:t>
                      </a:r>
                      <a:r>
                        <a:rPr kumimoji="1" lang="ja-JP" altLang="en-US" sz="900" dirty="0">
                          <a:latin typeface="Meiryo UI" panose="020B0604030504040204" pitchFamily="50" charset="-128"/>
                          <a:ea typeface="Meiryo UI" panose="020B0604030504040204" pitchFamily="50" charset="-128"/>
                        </a:rPr>
                        <a:t>万人あたり</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全国平均</a:t>
                      </a:r>
                      <a:r>
                        <a:rPr kumimoji="1" lang="ja-JP" altLang="en-US" sz="900" baseline="0" dirty="0">
                          <a:latin typeface="Meiryo UI" panose="020B0604030504040204" pitchFamily="50" charset="-128"/>
                          <a:ea typeface="Meiryo UI" panose="020B0604030504040204" pitchFamily="50" charset="-128"/>
                        </a:rPr>
                        <a:t> </a:t>
                      </a:r>
                      <a:r>
                        <a:rPr kumimoji="1" lang="en-US" altLang="ja-JP" sz="900" baseline="0" dirty="0">
                          <a:latin typeface="Meiryo UI" panose="020B0604030504040204" pitchFamily="50" charset="-128"/>
                          <a:ea typeface="Meiryo UI" panose="020B0604030504040204" pitchFamily="50" charset="-128"/>
                        </a:rPr>
                        <a:t>48.9</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b="0" dirty="0">
                          <a:latin typeface="Meiryo UI" panose="020B0604030504040204" pitchFamily="50" charset="-128"/>
                          <a:ea typeface="Meiryo UI" panose="020B0604030504040204" pitchFamily="50" charset="-128"/>
                        </a:rPr>
                        <a:t>大阪府</a:t>
                      </a:r>
                      <a:endParaRPr kumimoji="1" lang="en-US" altLang="ja-JP" sz="900" b="0" dirty="0">
                        <a:latin typeface="Meiryo UI" panose="020B0604030504040204" pitchFamily="50" charset="-128"/>
                        <a:ea typeface="Meiryo UI" panose="020B0604030504040204" pitchFamily="50" charset="-128"/>
                      </a:endParaRPr>
                    </a:p>
                    <a:p>
                      <a:r>
                        <a:rPr kumimoji="1" lang="ja-JP" altLang="en-US" sz="900" b="0" dirty="0">
                          <a:latin typeface="Meiryo UI" panose="020B0604030504040204" pitchFamily="50" charset="-128"/>
                          <a:ea typeface="Meiryo UI" panose="020B0604030504040204" pitchFamily="50" charset="-128"/>
                        </a:rPr>
                        <a:t>　　　　</a:t>
                      </a:r>
                      <a:r>
                        <a:rPr kumimoji="1" lang="en-US" altLang="ja-JP" sz="900" b="0" dirty="0">
                          <a:latin typeface="Meiryo UI" panose="020B0604030504040204" pitchFamily="50" charset="-128"/>
                          <a:ea typeface="Meiryo UI" panose="020B0604030504040204" pitchFamily="50" charset="-128"/>
                        </a:rPr>
                        <a:t>83.9</a:t>
                      </a:r>
                      <a:endParaRPr kumimoji="1" lang="ja-JP" altLang="en-US" sz="900" b="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kumimoji="1" lang="ja-JP" altLang="en-US" sz="900" b="0" dirty="0">
                          <a:latin typeface="Meiryo UI" panose="020B0604030504040204" pitchFamily="50" charset="-128"/>
                          <a:ea typeface="Meiryo UI" panose="020B0604030504040204" pitchFamily="50" charset="-128"/>
                        </a:rPr>
                        <a:t>和歌山県</a:t>
                      </a:r>
                      <a:endParaRPr kumimoji="1" lang="en-US" altLang="ja-JP" sz="900" b="0" dirty="0">
                        <a:latin typeface="Meiryo UI" panose="020B0604030504040204" pitchFamily="50" charset="-128"/>
                        <a:ea typeface="Meiryo UI" panose="020B0604030504040204" pitchFamily="50" charset="-128"/>
                      </a:endParaRPr>
                    </a:p>
                    <a:p>
                      <a:r>
                        <a:rPr kumimoji="1" lang="ja-JP" altLang="en-US" sz="900" b="0" dirty="0">
                          <a:latin typeface="Meiryo UI" panose="020B0604030504040204" pitchFamily="50" charset="-128"/>
                          <a:ea typeface="Meiryo UI" panose="020B0604030504040204" pitchFamily="50" charset="-128"/>
                        </a:rPr>
                        <a:t>　　　　</a:t>
                      </a:r>
                      <a:r>
                        <a:rPr kumimoji="1" lang="en-US" altLang="ja-JP" sz="900" b="0" dirty="0">
                          <a:latin typeface="Meiryo UI" panose="020B0604030504040204" pitchFamily="50" charset="-128"/>
                          <a:ea typeface="Meiryo UI" panose="020B0604030504040204" pitchFamily="50" charset="-128"/>
                        </a:rPr>
                        <a:t>68.0</a:t>
                      </a:r>
                      <a:endParaRPr kumimoji="1" lang="ja-JP" altLang="en-US" sz="900" b="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b="0" dirty="0">
                          <a:latin typeface="Meiryo UI" panose="020B0604030504040204" pitchFamily="50" charset="-128"/>
                          <a:ea typeface="Meiryo UI" panose="020B0604030504040204" pitchFamily="50" charset="-128"/>
                        </a:rPr>
                        <a:t>島根県</a:t>
                      </a:r>
                      <a:endParaRPr kumimoji="1" lang="en-US" altLang="ja-JP" sz="900" b="0" dirty="0">
                        <a:latin typeface="Meiryo UI" panose="020B0604030504040204" pitchFamily="50" charset="-128"/>
                        <a:ea typeface="Meiryo UI" panose="020B0604030504040204" pitchFamily="50" charset="-128"/>
                      </a:endParaRPr>
                    </a:p>
                    <a:p>
                      <a:r>
                        <a:rPr kumimoji="1" lang="ja-JP" altLang="en-US" sz="900" b="0" dirty="0">
                          <a:latin typeface="Meiryo UI" panose="020B0604030504040204" pitchFamily="50" charset="-128"/>
                          <a:ea typeface="Meiryo UI" panose="020B0604030504040204" pitchFamily="50" charset="-128"/>
                        </a:rPr>
                        <a:t>　　　　</a:t>
                      </a:r>
                      <a:r>
                        <a:rPr kumimoji="1" lang="en-US" altLang="ja-JP" sz="900" b="0" dirty="0">
                          <a:latin typeface="Meiryo UI" panose="020B0604030504040204" pitchFamily="50" charset="-128"/>
                          <a:ea typeface="Meiryo UI" panose="020B0604030504040204" pitchFamily="50" charset="-128"/>
                        </a:rPr>
                        <a:t>64.1</a:t>
                      </a:r>
                      <a:endParaRPr kumimoji="1" lang="ja-JP" altLang="en-US" sz="900" b="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85697442"/>
                  </a:ext>
                </a:extLst>
              </a:tr>
              <a:tr h="390420">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900" dirty="0">
                          <a:latin typeface="Meiryo UI" panose="020B0604030504040204" pitchFamily="50" charset="-128"/>
                          <a:ea typeface="Meiryo UI" panose="020B0604030504040204" pitchFamily="50" charset="-128"/>
                        </a:rPr>
                        <a:t>65</a:t>
                      </a:r>
                      <a:r>
                        <a:rPr kumimoji="1" lang="ja-JP" altLang="en-US" sz="900" dirty="0">
                          <a:latin typeface="Meiryo UI" panose="020B0604030504040204" pitchFamily="50" charset="-128"/>
                          <a:ea typeface="Meiryo UI" panose="020B0604030504040204" pitchFamily="50" charset="-128"/>
                        </a:rPr>
                        <a:t>歳以上</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人口１万人あたり　</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全国平均 </a:t>
                      </a:r>
                      <a:r>
                        <a:rPr kumimoji="1" lang="en-US" altLang="ja-JP" sz="900" dirty="0">
                          <a:latin typeface="Meiryo UI" panose="020B0604030504040204" pitchFamily="50" charset="-128"/>
                          <a:ea typeface="Meiryo UI" panose="020B0604030504040204" pitchFamily="50" charset="-128"/>
                        </a:rPr>
                        <a:t>17.</a:t>
                      </a:r>
                      <a:r>
                        <a:rPr kumimoji="1" lang="ja-JP" altLang="en-US" sz="900" dirty="0">
                          <a:latin typeface="Meiryo UI" panose="020B0604030504040204" pitchFamily="50" charset="-128"/>
                          <a:ea typeface="Meiryo UI" panose="020B0604030504040204" pitchFamily="50" charset="-128"/>
                        </a:rPr>
                        <a:t>２</a:t>
                      </a: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b="0" dirty="0">
                          <a:latin typeface="Meiryo UI" panose="020B0604030504040204" pitchFamily="50" charset="-128"/>
                          <a:ea typeface="Meiryo UI" panose="020B0604030504040204" pitchFamily="50" charset="-128"/>
                        </a:rPr>
                        <a:t>大阪府</a:t>
                      </a:r>
                      <a:endParaRPr kumimoji="1" lang="en-US" altLang="ja-JP" sz="900" b="0" dirty="0">
                        <a:latin typeface="Meiryo UI" panose="020B0604030504040204" pitchFamily="50" charset="-128"/>
                        <a:ea typeface="Meiryo UI" panose="020B0604030504040204" pitchFamily="50" charset="-128"/>
                      </a:endParaRPr>
                    </a:p>
                    <a:p>
                      <a:r>
                        <a:rPr kumimoji="1" lang="ja-JP" altLang="en-US" sz="900" b="0" dirty="0">
                          <a:latin typeface="Meiryo UI" panose="020B0604030504040204" pitchFamily="50" charset="-128"/>
                          <a:ea typeface="Meiryo UI" panose="020B0604030504040204" pitchFamily="50" charset="-128"/>
                        </a:rPr>
                        <a:t>　　　　</a:t>
                      </a:r>
                      <a:r>
                        <a:rPr kumimoji="1" lang="en-US" altLang="ja-JP" sz="900" b="0" dirty="0">
                          <a:latin typeface="Meiryo UI" panose="020B0604030504040204" pitchFamily="50" charset="-128"/>
                          <a:ea typeface="Meiryo UI" panose="020B0604030504040204" pitchFamily="50" charset="-128"/>
                        </a:rPr>
                        <a:t>30.8</a:t>
                      </a:r>
                      <a:endParaRPr kumimoji="1" lang="ja-JP" altLang="en-US" sz="900" b="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kumimoji="1" lang="ja-JP" altLang="en-US" sz="900" b="0" dirty="0">
                          <a:latin typeface="Meiryo UI" panose="020B0604030504040204" pitchFamily="50" charset="-128"/>
                          <a:ea typeface="Meiryo UI" panose="020B0604030504040204" pitchFamily="50" charset="-128"/>
                        </a:rPr>
                        <a:t>福岡県</a:t>
                      </a:r>
                      <a:endParaRPr kumimoji="1" lang="en-US" altLang="ja-JP" sz="900" b="0" dirty="0">
                        <a:latin typeface="Meiryo UI" panose="020B0604030504040204" pitchFamily="50" charset="-128"/>
                        <a:ea typeface="Meiryo UI" panose="020B0604030504040204" pitchFamily="50" charset="-128"/>
                      </a:endParaRPr>
                    </a:p>
                    <a:p>
                      <a:r>
                        <a:rPr kumimoji="1" lang="ja-JP" altLang="en-US" sz="900" b="0" dirty="0">
                          <a:latin typeface="Meiryo UI" panose="020B0604030504040204" pitchFamily="50" charset="-128"/>
                          <a:ea typeface="Meiryo UI" panose="020B0604030504040204" pitchFamily="50" charset="-128"/>
                        </a:rPr>
                        <a:t>　　　　</a:t>
                      </a:r>
                      <a:r>
                        <a:rPr kumimoji="1" lang="en-US" altLang="ja-JP" sz="900" b="0" dirty="0">
                          <a:latin typeface="Meiryo UI" panose="020B0604030504040204" pitchFamily="50" charset="-128"/>
                          <a:ea typeface="Meiryo UI" panose="020B0604030504040204" pitchFamily="50" charset="-128"/>
                        </a:rPr>
                        <a:t>22.6</a:t>
                      </a:r>
                      <a:endParaRPr kumimoji="1" lang="ja-JP" altLang="en-US" sz="900" b="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b="0" dirty="0">
                          <a:latin typeface="Meiryo UI" panose="020B0604030504040204" pitchFamily="50" charset="-128"/>
                          <a:ea typeface="Meiryo UI" panose="020B0604030504040204" pitchFamily="50" charset="-128"/>
                        </a:rPr>
                        <a:t>愛知県</a:t>
                      </a:r>
                      <a:endParaRPr kumimoji="1" lang="en-US" altLang="ja-JP" sz="900" b="0" dirty="0">
                        <a:latin typeface="Meiryo UI" panose="020B0604030504040204" pitchFamily="50" charset="-128"/>
                        <a:ea typeface="Meiryo UI" panose="020B0604030504040204" pitchFamily="50" charset="-128"/>
                      </a:endParaRPr>
                    </a:p>
                    <a:p>
                      <a:r>
                        <a:rPr kumimoji="1" lang="ja-JP" altLang="en-US" sz="900" b="0" dirty="0">
                          <a:latin typeface="Meiryo UI" panose="020B0604030504040204" pitchFamily="50" charset="-128"/>
                          <a:ea typeface="Meiryo UI" panose="020B0604030504040204" pitchFamily="50" charset="-128"/>
                        </a:rPr>
                        <a:t>　　　　</a:t>
                      </a:r>
                      <a:r>
                        <a:rPr kumimoji="1" lang="en-US" altLang="ja-JP" sz="900" b="0" dirty="0">
                          <a:latin typeface="Meiryo UI" panose="020B0604030504040204" pitchFamily="50" charset="-128"/>
                          <a:ea typeface="Meiryo UI" panose="020B0604030504040204" pitchFamily="50" charset="-128"/>
                        </a:rPr>
                        <a:t>22.4</a:t>
                      </a:r>
                      <a:endParaRPr kumimoji="1" lang="ja-JP" altLang="en-US" sz="900" b="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32216493"/>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3651649019"/>
              </p:ext>
            </p:extLst>
          </p:nvPr>
        </p:nvGraphicFramePr>
        <p:xfrm>
          <a:off x="4572000" y="1067417"/>
          <a:ext cx="4480886" cy="4487139"/>
        </p:xfrm>
        <a:graphic>
          <a:graphicData uri="http://schemas.openxmlformats.org/drawingml/2006/table">
            <a:tbl>
              <a:tblPr firstRow="1" bandRow="1">
                <a:tableStyleId>{5940675A-B579-460E-94D1-54222C63F5DA}</a:tableStyleId>
              </a:tblPr>
              <a:tblGrid>
                <a:gridCol w="1008114">
                  <a:extLst>
                    <a:ext uri="{9D8B030D-6E8A-4147-A177-3AD203B41FA5}">
                      <a16:colId xmlns:a16="http://schemas.microsoft.com/office/drawing/2014/main" val="3849915345"/>
                    </a:ext>
                  </a:extLst>
                </a:gridCol>
                <a:gridCol w="1034594">
                  <a:extLst>
                    <a:ext uri="{9D8B030D-6E8A-4147-A177-3AD203B41FA5}">
                      <a16:colId xmlns:a16="http://schemas.microsoft.com/office/drawing/2014/main" val="3606239991"/>
                    </a:ext>
                  </a:extLst>
                </a:gridCol>
                <a:gridCol w="843530">
                  <a:extLst>
                    <a:ext uri="{9D8B030D-6E8A-4147-A177-3AD203B41FA5}">
                      <a16:colId xmlns:a16="http://schemas.microsoft.com/office/drawing/2014/main" val="2001370499"/>
                    </a:ext>
                  </a:extLst>
                </a:gridCol>
                <a:gridCol w="843530">
                  <a:extLst>
                    <a:ext uri="{9D8B030D-6E8A-4147-A177-3AD203B41FA5}">
                      <a16:colId xmlns:a16="http://schemas.microsoft.com/office/drawing/2014/main" val="829812586"/>
                    </a:ext>
                  </a:extLst>
                </a:gridCol>
                <a:gridCol w="751118">
                  <a:extLst>
                    <a:ext uri="{9D8B030D-6E8A-4147-A177-3AD203B41FA5}">
                      <a16:colId xmlns:a16="http://schemas.microsoft.com/office/drawing/2014/main" val="1141365049"/>
                    </a:ext>
                  </a:extLst>
                </a:gridCol>
              </a:tblGrid>
              <a:tr h="156105">
                <a:tc>
                  <a:txBody>
                    <a:bodyPr/>
                    <a:lstStyle/>
                    <a:p>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en-US" altLang="ja-JP"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a:latin typeface="Meiryo UI" panose="020B0604030504040204" pitchFamily="50" charset="-128"/>
                          <a:ea typeface="Meiryo UI" panose="020B0604030504040204" pitchFamily="50" charset="-128"/>
                        </a:rPr>
                        <a:t>1</a:t>
                      </a:r>
                      <a:r>
                        <a:rPr kumimoji="1" lang="ja-JP" altLang="en-US" sz="900" dirty="0">
                          <a:latin typeface="Meiryo UI" panose="020B0604030504040204" pitchFamily="50" charset="-128"/>
                          <a:ea typeface="Meiryo UI" panose="020B0604030504040204" pitchFamily="50" charset="-128"/>
                        </a:rPr>
                        <a:t>位</a:t>
                      </a:r>
                      <a:endParaRPr kumimoji="1" lang="en-US" altLang="ja-JP" sz="900" dirty="0">
                        <a:latin typeface="Meiryo UI" panose="020B0604030504040204" pitchFamily="50" charset="-128"/>
                        <a:ea typeface="Meiryo UI" panose="020B0604030504040204" pitchFamily="50" charset="-128"/>
                      </a:endParaRPr>
                    </a:p>
                  </a:txBody>
                  <a:tcPr marL="15188" marR="15188" marT="15188" marB="15188"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a:latin typeface="Meiryo UI" panose="020B0604030504040204" pitchFamily="50" charset="-128"/>
                          <a:ea typeface="Meiryo UI" panose="020B0604030504040204" pitchFamily="50" charset="-128"/>
                        </a:rPr>
                        <a:t>2</a:t>
                      </a:r>
                      <a:r>
                        <a:rPr kumimoji="1" lang="ja-JP" altLang="en-US" sz="900" dirty="0">
                          <a:latin typeface="Meiryo UI" panose="020B0604030504040204" pitchFamily="50" charset="-128"/>
                          <a:ea typeface="Meiryo UI" panose="020B0604030504040204" pitchFamily="50" charset="-128"/>
                        </a:rPr>
                        <a:t>位</a:t>
                      </a:r>
                      <a:endParaRPr kumimoji="1" lang="en-US" altLang="ja-JP" sz="900" dirty="0">
                        <a:latin typeface="Meiryo UI" panose="020B0604030504040204" pitchFamily="50" charset="-128"/>
                        <a:ea typeface="Meiryo UI" panose="020B0604030504040204" pitchFamily="50" charset="-128"/>
                      </a:endParaRPr>
                    </a:p>
                  </a:txBody>
                  <a:tcPr marL="15188" marR="15188" marT="15188" marB="15188"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a:latin typeface="Meiryo UI" panose="020B0604030504040204" pitchFamily="50" charset="-128"/>
                          <a:ea typeface="Meiryo UI" panose="020B0604030504040204" pitchFamily="50" charset="-128"/>
                        </a:rPr>
                        <a:t>3</a:t>
                      </a:r>
                      <a:r>
                        <a:rPr kumimoji="1" lang="ja-JP" altLang="en-US" sz="900" dirty="0">
                          <a:latin typeface="Meiryo UI" panose="020B0604030504040204" pitchFamily="50" charset="-128"/>
                          <a:ea typeface="Meiryo UI" panose="020B0604030504040204" pitchFamily="50" charset="-128"/>
                        </a:rPr>
                        <a:t>位</a:t>
                      </a:r>
                      <a:endParaRPr kumimoji="1" lang="en-US" altLang="ja-JP" sz="900" dirty="0">
                        <a:latin typeface="Meiryo UI" panose="020B0604030504040204" pitchFamily="50" charset="-128"/>
                        <a:ea typeface="Meiryo UI" panose="020B0604030504040204" pitchFamily="50" charset="-128"/>
                      </a:endParaRPr>
                    </a:p>
                  </a:txBody>
                  <a:tcPr marL="15188" marR="15188" marT="15188" marB="15188"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67488514"/>
                  </a:ext>
                </a:extLst>
              </a:tr>
              <a:tr h="396135">
                <a:tc rowSpan="3">
                  <a:txBody>
                    <a:bodyPr/>
                    <a:lstStyle/>
                    <a:p>
                      <a:r>
                        <a:rPr kumimoji="1" lang="zh-TW" altLang="en-US" sz="900" dirty="0">
                          <a:latin typeface="Meiryo UI" panose="020B0604030504040204" pitchFamily="50" charset="-128"/>
                          <a:ea typeface="Meiryo UI" panose="020B0604030504040204" pitchFamily="50" charset="-128"/>
                        </a:rPr>
                        <a:t>介護老人福祉施設</a:t>
                      </a:r>
                      <a:endParaRPr kumimoji="1" lang="en-US" altLang="zh-TW"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特別養護老人</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ホーム</a:t>
                      </a:r>
                      <a:r>
                        <a:rPr kumimoji="1" lang="en-US" altLang="ja-JP" sz="900" dirty="0">
                          <a:latin typeface="Meiryo UI" panose="020B0604030504040204" pitchFamily="50" charset="-128"/>
                          <a:ea typeface="Meiryo UI" panose="020B0604030504040204" pitchFamily="50" charset="-128"/>
                        </a:rPr>
                        <a:t>)</a:t>
                      </a:r>
                      <a:r>
                        <a:rPr kumimoji="1" lang="zh-TW" altLang="en-US" sz="900" dirty="0">
                          <a:latin typeface="Meiryo UI" panose="020B0604030504040204" pitchFamily="50" charset="-128"/>
                          <a:ea typeface="Meiryo UI" panose="020B0604030504040204" pitchFamily="50" charset="-128"/>
                        </a:rPr>
                        <a:t>定員</a:t>
                      </a:r>
                      <a:r>
                        <a:rPr kumimoji="1" lang="ja-JP" altLang="en-US" sz="900" dirty="0">
                          <a:latin typeface="Meiryo UI" panose="020B0604030504040204" pitchFamily="50" charset="-128"/>
                          <a:ea typeface="Meiryo UI" panose="020B0604030504040204" pitchFamily="50" charset="-128"/>
                        </a:rPr>
                        <a:t>数</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(2020</a:t>
                      </a:r>
                      <a:r>
                        <a:rPr kumimoji="1" lang="ja-JP" altLang="en-US" sz="900" dirty="0">
                          <a:latin typeface="Meiryo UI" panose="020B0604030504040204" pitchFamily="50" charset="-128"/>
                          <a:ea typeface="Meiryo UI" panose="020B0604030504040204" pitchFamily="50" charset="-128"/>
                        </a:rPr>
                        <a:t>年</a:t>
                      </a:r>
                      <a:r>
                        <a:rPr kumimoji="1" lang="en-US" altLang="ja-JP" sz="900" dirty="0">
                          <a:latin typeface="Meiryo UI" panose="020B0604030504040204" pitchFamily="50" charset="-128"/>
                          <a:ea typeface="Meiryo UI" panose="020B0604030504040204" pitchFamily="50" charset="-128"/>
                        </a:rPr>
                        <a:t>10</a:t>
                      </a:r>
                      <a:r>
                        <a:rPr kumimoji="1" lang="ja-JP" altLang="en-US" sz="900" dirty="0">
                          <a:latin typeface="Meiryo UI" panose="020B0604030504040204" pitchFamily="50" charset="-128"/>
                          <a:ea typeface="Meiryo UI" panose="020B0604030504040204" pitchFamily="50" charset="-128"/>
                        </a:rPr>
                        <a:t>月）</a:t>
                      </a:r>
                      <a:endParaRPr kumimoji="1" lang="en-US" altLang="ja-JP"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定員数</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大阪は</a:t>
                      </a:r>
                      <a:r>
                        <a:rPr kumimoji="1" lang="en-US" altLang="ja-JP" sz="900" dirty="0">
                          <a:latin typeface="Meiryo UI" panose="020B0604030504040204" pitchFamily="50" charset="-128"/>
                          <a:ea typeface="Meiryo UI" panose="020B0604030504040204" pitchFamily="50" charset="-128"/>
                        </a:rPr>
                        <a:t>33,495</a:t>
                      </a: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4</a:t>
                      </a:r>
                      <a:r>
                        <a:rPr kumimoji="1" lang="ja-JP" altLang="en-US" sz="900" dirty="0">
                          <a:latin typeface="Meiryo UI" panose="020B0604030504040204" pitchFamily="50" charset="-128"/>
                          <a:ea typeface="Meiryo UI" panose="020B0604030504040204" pitchFamily="50" charset="-128"/>
                        </a:rPr>
                        <a:t>位）</a:t>
                      </a: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東京都</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49,714</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dirty="0">
                          <a:latin typeface="Meiryo UI" panose="020B0604030504040204" pitchFamily="50" charset="-128"/>
                          <a:ea typeface="Meiryo UI" panose="020B0604030504040204" pitchFamily="50" charset="-128"/>
                        </a:rPr>
                        <a:t>神奈川県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37,114</a:t>
                      </a: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埼玉県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35,681</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36137832"/>
                  </a:ext>
                </a:extLst>
              </a:tr>
              <a:tr h="390420">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人口</a:t>
                      </a:r>
                      <a:r>
                        <a:rPr kumimoji="1" lang="en-US" altLang="ja-JP" sz="900" dirty="0">
                          <a:latin typeface="Meiryo UI" panose="020B0604030504040204" pitchFamily="50" charset="-128"/>
                          <a:ea typeface="Meiryo UI" panose="020B0604030504040204" pitchFamily="50" charset="-128"/>
                        </a:rPr>
                        <a:t>10</a:t>
                      </a:r>
                      <a:r>
                        <a:rPr kumimoji="1" lang="ja-JP" altLang="en-US" sz="900" dirty="0">
                          <a:latin typeface="Meiryo UI" panose="020B0604030504040204" pitchFamily="50" charset="-128"/>
                          <a:ea typeface="Meiryo UI" panose="020B0604030504040204" pitchFamily="50" charset="-128"/>
                        </a:rPr>
                        <a:t>万人あたり</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大阪は</a:t>
                      </a:r>
                      <a:r>
                        <a:rPr kumimoji="1" lang="en-US" altLang="ja-JP" sz="900" dirty="0">
                          <a:latin typeface="Meiryo UI" panose="020B0604030504040204" pitchFamily="50" charset="-128"/>
                          <a:ea typeface="Meiryo UI" panose="020B0604030504040204" pitchFamily="50" charset="-128"/>
                        </a:rPr>
                        <a:t>389.6</a:t>
                      </a:r>
                    </a:p>
                    <a:p>
                      <a:r>
                        <a:rPr kumimoji="1" lang="ja-JP" altLang="en-US" sz="900" dirty="0">
                          <a:latin typeface="Meiryo UI" panose="020B0604030504040204" pitchFamily="50" charset="-128"/>
                          <a:ea typeface="Meiryo UI" panose="020B0604030504040204" pitchFamily="50" charset="-128"/>
                        </a:rPr>
                        <a:t>　全国平均</a:t>
                      </a:r>
                      <a:r>
                        <a:rPr kumimoji="1" lang="ja-JP" altLang="en-US" sz="900" baseline="0" dirty="0">
                          <a:latin typeface="Meiryo UI" panose="020B0604030504040204" pitchFamily="50" charset="-128"/>
                          <a:ea typeface="Meiryo UI" panose="020B0604030504040204" pitchFamily="50" charset="-128"/>
                        </a:rPr>
                        <a:t> </a:t>
                      </a:r>
                      <a:r>
                        <a:rPr kumimoji="1" lang="en-US" altLang="ja-JP" sz="900" baseline="0" dirty="0">
                          <a:latin typeface="Meiryo UI" panose="020B0604030504040204" pitchFamily="50" charset="-128"/>
                          <a:ea typeface="Meiryo UI" panose="020B0604030504040204" pitchFamily="50" charset="-128"/>
                        </a:rPr>
                        <a:t>463.9</a:t>
                      </a:r>
                      <a:endParaRPr kumimoji="1" lang="en-US" altLang="ja-JP"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秋田県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739.0</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dirty="0">
                          <a:latin typeface="Meiryo UI" panose="020B0604030504040204" pitchFamily="50" charset="-128"/>
                          <a:ea typeface="Meiryo UI" panose="020B0604030504040204" pitchFamily="50" charset="-128"/>
                        </a:rPr>
                        <a:t>山形県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732.6</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島根県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720.8</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56528052"/>
                  </a:ext>
                </a:extLst>
              </a:tr>
              <a:tr h="510435">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900" dirty="0">
                          <a:latin typeface="Meiryo UI" panose="020B0604030504040204" pitchFamily="50" charset="-128"/>
                          <a:ea typeface="Meiryo UI" panose="020B0604030504040204" pitchFamily="50" charset="-128"/>
                        </a:rPr>
                        <a:t>65</a:t>
                      </a:r>
                      <a:r>
                        <a:rPr kumimoji="1" lang="ja-JP" altLang="en-US" sz="900" dirty="0">
                          <a:latin typeface="Meiryo UI" panose="020B0604030504040204" pitchFamily="50" charset="-128"/>
                          <a:ea typeface="Meiryo UI" panose="020B0604030504040204" pitchFamily="50" charset="-128"/>
                        </a:rPr>
                        <a:t>歳以上</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人口１万人あたり</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en-US" altLang="ja-JP" sz="900" baseline="0" dirty="0">
                          <a:latin typeface="Meiryo UI" panose="020B0604030504040204" pitchFamily="50" charset="-128"/>
                          <a:ea typeface="Meiryo UI" panose="020B0604030504040204" pitchFamily="50" charset="-128"/>
                        </a:rPr>
                        <a:t> ※</a:t>
                      </a:r>
                      <a:r>
                        <a:rPr kumimoji="1" lang="ja-JP" altLang="en-US" sz="900" baseline="0" dirty="0">
                          <a:latin typeface="Meiryo UI" panose="020B0604030504040204" pitchFamily="50" charset="-128"/>
                          <a:ea typeface="Meiryo UI" panose="020B0604030504040204" pitchFamily="50" charset="-128"/>
                        </a:rPr>
                        <a:t>大阪は</a:t>
                      </a:r>
                      <a:r>
                        <a:rPr kumimoji="1" lang="en-US" altLang="ja-JP" sz="900" baseline="0" dirty="0">
                          <a:latin typeface="Meiryo UI" panose="020B0604030504040204" pitchFamily="50" charset="-128"/>
                          <a:ea typeface="Meiryo UI" panose="020B0604030504040204" pitchFamily="50" charset="-128"/>
                        </a:rPr>
                        <a:t>143.1</a:t>
                      </a:r>
                      <a:r>
                        <a:rPr kumimoji="1" lang="ja-JP" altLang="en-US" sz="900" baseline="0" dirty="0">
                          <a:latin typeface="Meiryo UI" panose="020B0604030504040204" pitchFamily="50" charset="-128"/>
                          <a:ea typeface="Meiryo UI" panose="020B0604030504040204" pitchFamily="50" charset="-128"/>
                        </a:rPr>
                        <a:t>　</a:t>
                      </a:r>
                      <a:endParaRPr kumimoji="1" lang="en-US" altLang="ja-JP" sz="900" baseline="0" dirty="0">
                        <a:latin typeface="Meiryo UI" panose="020B0604030504040204" pitchFamily="50" charset="-128"/>
                        <a:ea typeface="Meiryo UI" panose="020B0604030504040204" pitchFamily="50" charset="-128"/>
                      </a:endParaRPr>
                    </a:p>
                    <a:p>
                      <a:r>
                        <a:rPr kumimoji="1" lang="ja-JP" altLang="en-US" sz="900" baseline="0" dirty="0">
                          <a:latin typeface="Meiryo UI" panose="020B0604030504040204" pitchFamily="50" charset="-128"/>
                          <a:ea typeface="Meiryo UI" panose="020B0604030504040204" pitchFamily="50" charset="-128"/>
                        </a:rPr>
                        <a:t>　全国平均 </a:t>
                      </a:r>
                      <a:r>
                        <a:rPr kumimoji="1" lang="en-US" altLang="ja-JP" sz="900" baseline="0" dirty="0">
                          <a:latin typeface="Meiryo UI" panose="020B0604030504040204" pitchFamily="50" charset="-128"/>
                          <a:ea typeface="Meiryo UI" panose="020B0604030504040204" pitchFamily="50" charset="-128"/>
                        </a:rPr>
                        <a:t>163.3</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山形県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220.0</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dirty="0">
                          <a:latin typeface="Meiryo UI" panose="020B0604030504040204" pitchFamily="50" charset="-128"/>
                          <a:ea typeface="Meiryo UI" panose="020B0604030504040204" pitchFamily="50" charset="-128"/>
                        </a:rPr>
                        <a:t>新潟県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217.1</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島根県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211.0</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14795586"/>
                  </a:ext>
                </a:extLst>
              </a:tr>
              <a:tr h="281835">
                <a:tc rowSpan="3">
                  <a:txBody>
                    <a:bodyPr/>
                    <a:lstStyle/>
                    <a:p>
                      <a:r>
                        <a:rPr kumimoji="1" lang="zh-TW" altLang="en-US" sz="900" dirty="0">
                          <a:latin typeface="Meiryo UI" panose="020B0604030504040204" pitchFamily="50" charset="-128"/>
                          <a:ea typeface="Meiryo UI" panose="020B0604030504040204" pitchFamily="50" charset="-128"/>
                        </a:rPr>
                        <a:t>小規模多機能型</a:t>
                      </a:r>
                      <a:endParaRPr kumimoji="1" lang="en-US" altLang="zh-TW" sz="900" dirty="0">
                        <a:latin typeface="Meiryo UI" panose="020B0604030504040204" pitchFamily="50" charset="-128"/>
                        <a:ea typeface="Meiryo UI" panose="020B0604030504040204" pitchFamily="50" charset="-128"/>
                      </a:endParaRPr>
                    </a:p>
                    <a:p>
                      <a:r>
                        <a:rPr kumimoji="1" lang="zh-TW" altLang="en-US" sz="900" dirty="0">
                          <a:latin typeface="Meiryo UI" panose="020B0604030504040204" pitchFamily="50" charset="-128"/>
                          <a:ea typeface="Meiryo UI" panose="020B0604030504040204" pitchFamily="50" charset="-128"/>
                        </a:rPr>
                        <a:t>居宅介護事業所</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2020</a:t>
                      </a:r>
                      <a:r>
                        <a:rPr kumimoji="1" lang="ja-JP" altLang="en-US" sz="900" dirty="0">
                          <a:latin typeface="Meiryo UI" panose="020B0604030504040204" pitchFamily="50" charset="-128"/>
                          <a:ea typeface="Meiryo UI" panose="020B0604030504040204" pitchFamily="50" charset="-128"/>
                        </a:rPr>
                        <a:t>年</a:t>
                      </a:r>
                      <a:r>
                        <a:rPr kumimoji="1" lang="en-US" altLang="ja-JP" sz="900" dirty="0">
                          <a:latin typeface="Meiryo UI" panose="020B0604030504040204" pitchFamily="50" charset="-128"/>
                          <a:ea typeface="Meiryo UI" panose="020B0604030504040204" pitchFamily="50" charset="-128"/>
                        </a:rPr>
                        <a:t>1</a:t>
                      </a:r>
                      <a:r>
                        <a:rPr kumimoji="1" lang="en-US" altLang="ja-JP" sz="900" u="none" dirty="0">
                          <a:latin typeface="Meiryo UI" panose="020B0604030504040204" pitchFamily="50" charset="-128"/>
                          <a:ea typeface="Meiryo UI" panose="020B0604030504040204" pitchFamily="50" charset="-128"/>
                        </a:rPr>
                        <a:t>0</a:t>
                      </a:r>
                      <a:r>
                        <a:rPr kumimoji="1" lang="ja-JP" altLang="en-US" sz="900" dirty="0">
                          <a:latin typeface="Meiryo UI" panose="020B0604030504040204" pitchFamily="50" charset="-128"/>
                          <a:ea typeface="Meiryo UI" panose="020B0604030504040204" pitchFamily="50" charset="-128"/>
                        </a:rPr>
                        <a:t>月）</a:t>
                      </a:r>
                      <a:endParaRPr kumimoji="1" lang="en-US" altLang="ja-JP"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事業所数</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大阪は</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223</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6</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位）</a:t>
                      </a: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北海道</a:t>
                      </a:r>
                      <a:endParaRPr kumimoji="1" lang="en-US" altLang="ja-JP" sz="900" dirty="0">
                        <a:latin typeface="Meiryo UI" panose="020B0604030504040204" pitchFamily="50" charset="-128"/>
                        <a:ea typeface="Meiryo UI" panose="020B0604030504040204" pitchFamily="50" charset="-128"/>
                      </a:endParaRPr>
                    </a:p>
                    <a:p>
                      <a:pPr algn="ctr"/>
                      <a:r>
                        <a:rPr kumimoji="1" lang="en-US" altLang="ja-JP" sz="900" dirty="0">
                          <a:latin typeface="Meiryo UI" panose="020B0604030504040204" pitchFamily="50" charset="-128"/>
                          <a:ea typeface="Meiryo UI" panose="020B0604030504040204" pitchFamily="50" charset="-128"/>
                        </a:rPr>
                        <a:t>362</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dirty="0">
                          <a:latin typeface="Meiryo UI" panose="020B0604030504040204" pitchFamily="50" charset="-128"/>
                          <a:ea typeface="Meiryo UI" panose="020B0604030504040204" pitchFamily="50" charset="-128"/>
                        </a:rPr>
                        <a:t>神奈川県</a:t>
                      </a:r>
                      <a:endParaRPr kumimoji="1" lang="en-US" altLang="ja-JP" sz="900" dirty="0">
                        <a:latin typeface="Meiryo UI" panose="020B0604030504040204" pitchFamily="50" charset="-128"/>
                        <a:ea typeface="Meiryo UI" panose="020B0604030504040204" pitchFamily="50" charset="-128"/>
                      </a:endParaRPr>
                    </a:p>
                    <a:p>
                      <a:pPr algn="ctr"/>
                      <a:r>
                        <a:rPr kumimoji="1" lang="en-US" altLang="ja-JP" sz="900" dirty="0">
                          <a:latin typeface="Meiryo UI" panose="020B0604030504040204" pitchFamily="50" charset="-128"/>
                          <a:ea typeface="Meiryo UI" panose="020B0604030504040204" pitchFamily="50" charset="-128"/>
                        </a:rPr>
                        <a:t>317</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福岡県</a:t>
                      </a:r>
                      <a:endParaRPr kumimoji="1" lang="en-US" altLang="ja-JP" sz="900" dirty="0">
                        <a:latin typeface="Meiryo UI" panose="020B0604030504040204" pitchFamily="50" charset="-128"/>
                        <a:ea typeface="Meiryo UI" panose="020B0604030504040204" pitchFamily="50" charset="-128"/>
                      </a:endParaRPr>
                    </a:p>
                    <a:p>
                      <a:pPr algn="ctr"/>
                      <a:r>
                        <a:rPr kumimoji="1" lang="en-US" altLang="ja-JP" sz="900" dirty="0">
                          <a:latin typeface="Meiryo UI" panose="020B0604030504040204" pitchFamily="50" charset="-128"/>
                          <a:ea typeface="Meiryo UI" panose="020B0604030504040204" pitchFamily="50" charset="-128"/>
                        </a:rPr>
                        <a:t>279</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67681253"/>
                  </a:ext>
                </a:extLst>
              </a:tr>
              <a:tr h="390420">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r>
                        <a:rPr kumimoji="1" lang="ja-JP" altLang="en-US" sz="900" dirty="0">
                          <a:latin typeface="Meiryo UI" panose="020B0604030504040204" pitchFamily="50" charset="-128"/>
                          <a:ea typeface="Meiryo UI" panose="020B0604030504040204" pitchFamily="50" charset="-128"/>
                        </a:rPr>
                        <a:t>人口</a:t>
                      </a:r>
                      <a:r>
                        <a:rPr kumimoji="1" lang="en-US" altLang="ja-JP" sz="900" dirty="0">
                          <a:latin typeface="Meiryo UI" panose="020B0604030504040204" pitchFamily="50" charset="-128"/>
                          <a:ea typeface="Meiryo UI" panose="020B0604030504040204" pitchFamily="50" charset="-128"/>
                        </a:rPr>
                        <a:t>10</a:t>
                      </a:r>
                      <a:r>
                        <a:rPr kumimoji="1" lang="ja-JP" altLang="en-US" sz="900" dirty="0">
                          <a:latin typeface="Meiryo UI" panose="020B0604030504040204" pitchFamily="50" charset="-128"/>
                          <a:ea typeface="Meiryo UI" panose="020B0604030504040204" pitchFamily="50" charset="-128"/>
                        </a:rPr>
                        <a:t>万人あたり</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大阪は</a:t>
                      </a:r>
                      <a:r>
                        <a:rPr kumimoji="1" lang="en-US" altLang="ja-JP" sz="900" dirty="0">
                          <a:latin typeface="Meiryo UI" panose="020B0604030504040204" pitchFamily="50" charset="-128"/>
                          <a:ea typeface="Meiryo UI" panose="020B0604030504040204" pitchFamily="50" charset="-128"/>
                        </a:rPr>
                        <a:t>2.6</a:t>
                      </a:r>
                    </a:p>
                    <a:p>
                      <a:r>
                        <a:rPr kumimoji="1" lang="ja-JP" altLang="en-US" sz="900" dirty="0">
                          <a:latin typeface="Meiryo UI" panose="020B0604030504040204" pitchFamily="50" charset="-128"/>
                          <a:ea typeface="Meiryo UI" panose="020B0604030504040204" pitchFamily="50" charset="-128"/>
                        </a:rPr>
                        <a:t>　全国平均 </a:t>
                      </a:r>
                      <a:r>
                        <a:rPr kumimoji="1" lang="en-US" altLang="ja-JP" sz="900" dirty="0">
                          <a:latin typeface="Meiryo UI" panose="020B0604030504040204" pitchFamily="50" charset="-128"/>
                          <a:ea typeface="Meiryo UI" panose="020B0604030504040204" pitchFamily="50" charset="-128"/>
                        </a:rPr>
                        <a:t>4.5</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島根県</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11.8</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dirty="0">
                          <a:latin typeface="Meiryo UI" panose="020B0604030504040204" pitchFamily="50" charset="-128"/>
                          <a:ea typeface="Meiryo UI" panose="020B0604030504040204" pitchFamily="50" charset="-128"/>
                        </a:rPr>
                        <a:t>山形県</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11.4</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鳥取県</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11.0</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7339669"/>
                  </a:ext>
                </a:extLst>
              </a:tr>
              <a:tr h="510435">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r>
                        <a:rPr kumimoji="1" lang="en-US" altLang="ja-JP" sz="900" dirty="0">
                          <a:latin typeface="Meiryo UI" panose="020B0604030504040204" pitchFamily="50" charset="-128"/>
                          <a:ea typeface="Meiryo UI" panose="020B0604030504040204" pitchFamily="50" charset="-128"/>
                        </a:rPr>
                        <a:t>65</a:t>
                      </a:r>
                      <a:r>
                        <a:rPr kumimoji="1" lang="ja-JP" altLang="en-US" sz="900" dirty="0">
                          <a:latin typeface="Meiryo UI" panose="020B0604030504040204" pitchFamily="50" charset="-128"/>
                          <a:ea typeface="Meiryo UI" panose="020B0604030504040204" pitchFamily="50" charset="-128"/>
                        </a:rPr>
                        <a:t>歳以上</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人口１万人あたり</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大阪は</a:t>
                      </a:r>
                      <a:r>
                        <a:rPr kumimoji="1" lang="en-US" altLang="ja-JP" sz="900" dirty="0">
                          <a:latin typeface="Meiryo UI" panose="020B0604030504040204" pitchFamily="50" charset="-128"/>
                          <a:ea typeface="Meiryo UI" panose="020B0604030504040204" pitchFamily="50" charset="-128"/>
                        </a:rPr>
                        <a:t>1.0</a:t>
                      </a:r>
                    </a:p>
                    <a:p>
                      <a:r>
                        <a:rPr kumimoji="1" lang="ja-JP" altLang="en-US" sz="900" dirty="0">
                          <a:latin typeface="Meiryo UI" panose="020B0604030504040204" pitchFamily="50" charset="-128"/>
                          <a:ea typeface="Meiryo UI" panose="020B0604030504040204" pitchFamily="50" charset="-128"/>
                        </a:rPr>
                        <a:t>　全国平均 </a:t>
                      </a:r>
                      <a:r>
                        <a:rPr kumimoji="1" lang="en-US" altLang="ja-JP" sz="900" dirty="0">
                          <a:latin typeface="Meiryo UI" panose="020B0604030504040204" pitchFamily="50" charset="-128"/>
                          <a:ea typeface="Meiryo UI" panose="020B0604030504040204" pitchFamily="50" charset="-128"/>
                        </a:rPr>
                        <a:t>1.6</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福井県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鳥取県</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3.5</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dirty="0">
                          <a:latin typeface="Meiryo UI" panose="020B0604030504040204" pitchFamily="50" charset="-128"/>
                          <a:ea typeface="Meiryo UI" panose="020B0604030504040204" pitchFamily="50" charset="-128"/>
                        </a:rPr>
                        <a:t>島根県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山形県</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3.4</a:t>
                      </a: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岡山県</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3.2</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09921286"/>
                  </a:ext>
                </a:extLst>
              </a:tr>
              <a:tr h="281835">
                <a:tc rowSpan="3">
                  <a:txBody>
                    <a:bodyPr/>
                    <a:lstStyle/>
                    <a:p>
                      <a:r>
                        <a:rPr kumimoji="1" lang="zh-TW" altLang="en-US" sz="900" dirty="0">
                          <a:latin typeface="Meiryo UI" panose="020B0604030504040204" pitchFamily="50" charset="-128"/>
                          <a:ea typeface="Meiryo UI" panose="020B0604030504040204" pitchFamily="50" charset="-128"/>
                        </a:rPr>
                        <a:t>看護小規模</a:t>
                      </a:r>
                      <a:endParaRPr kumimoji="1" lang="en-US" altLang="zh-TW" sz="900" dirty="0">
                        <a:latin typeface="Meiryo UI" panose="020B0604030504040204" pitchFamily="50" charset="-128"/>
                        <a:ea typeface="Meiryo UI" panose="020B0604030504040204" pitchFamily="50" charset="-128"/>
                      </a:endParaRPr>
                    </a:p>
                    <a:p>
                      <a:r>
                        <a:rPr kumimoji="1" lang="zh-TW" altLang="en-US" sz="900" dirty="0">
                          <a:latin typeface="Meiryo UI" panose="020B0604030504040204" pitchFamily="50" charset="-128"/>
                          <a:ea typeface="Meiryo UI" panose="020B0604030504040204" pitchFamily="50" charset="-128"/>
                        </a:rPr>
                        <a:t>多機能型</a:t>
                      </a:r>
                      <a:endParaRPr kumimoji="1" lang="en-US" altLang="zh-TW" sz="900" dirty="0">
                        <a:latin typeface="Meiryo UI" panose="020B0604030504040204" pitchFamily="50" charset="-128"/>
                        <a:ea typeface="Meiryo UI" panose="020B0604030504040204" pitchFamily="50" charset="-128"/>
                      </a:endParaRPr>
                    </a:p>
                    <a:p>
                      <a:r>
                        <a:rPr kumimoji="1" lang="zh-TW" altLang="en-US" sz="900" dirty="0">
                          <a:latin typeface="Meiryo UI" panose="020B0604030504040204" pitchFamily="50" charset="-128"/>
                          <a:ea typeface="Meiryo UI" panose="020B0604030504040204" pitchFamily="50" charset="-128"/>
                        </a:rPr>
                        <a:t>居宅介護事業所</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2020</a:t>
                      </a:r>
                      <a:r>
                        <a:rPr kumimoji="1" lang="ja-JP" altLang="en-US" sz="900" dirty="0">
                          <a:latin typeface="Meiryo UI" panose="020B0604030504040204" pitchFamily="50" charset="-128"/>
                          <a:ea typeface="Meiryo UI" panose="020B0604030504040204" pitchFamily="50" charset="-128"/>
                        </a:rPr>
                        <a:t>年</a:t>
                      </a:r>
                      <a:r>
                        <a:rPr kumimoji="1" lang="en-US" altLang="ja-JP" sz="900" dirty="0">
                          <a:latin typeface="Meiryo UI" panose="020B0604030504040204" pitchFamily="50" charset="-128"/>
                          <a:ea typeface="Meiryo UI" panose="020B0604030504040204" pitchFamily="50" charset="-128"/>
                        </a:rPr>
                        <a:t>10</a:t>
                      </a:r>
                      <a:r>
                        <a:rPr kumimoji="1" lang="ja-JP" altLang="en-US" sz="900" dirty="0">
                          <a:latin typeface="Meiryo UI" panose="020B0604030504040204" pitchFamily="50" charset="-128"/>
                          <a:ea typeface="Meiryo UI" panose="020B0604030504040204" pitchFamily="50" charset="-128"/>
                        </a:rPr>
                        <a:t>月）</a:t>
                      </a:r>
                      <a:endParaRPr kumimoji="1" lang="en-US" altLang="ja-JP"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事業所数</a:t>
                      </a: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神奈川県</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57</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dirty="0">
                          <a:latin typeface="Meiryo UI" panose="020B0604030504040204" pitchFamily="50" charset="-128"/>
                          <a:ea typeface="Meiryo UI" panose="020B0604030504040204" pitchFamily="50" charset="-128"/>
                        </a:rPr>
                        <a:t>北海道</a:t>
                      </a:r>
                      <a:endParaRPr kumimoji="1" lang="en-US" altLang="ja-JP" sz="900" dirty="0">
                        <a:latin typeface="Meiryo UI" panose="020B0604030504040204" pitchFamily="50" charset="-128"/>
                        <a:ea typeface="Meiryo UI" panose="020B0604030504040204" pitchFamily="50" charset="-128"/>
                      </a:endParaRPr>
                    </a:p>
                    <a:p>
                      <a:pPr algn="ctr"/>
                      <a:r>
                        <a:rPr kumimoji="1" lang="en-US" altLang="ja-JP" sz="900" dirty="0">
                          <a:latin typeface="Meiryo UI" panose="020B0604030504040204" pitchFamily="50" charset="-128"/>
                          <a:ea typeface="Meiryo UI" panose="020B0604030504040204" pitchFamily="50" charset="-128"/>
                        </a:rPr>
                        <a:t>53</a:t>
                      </a:r>
                      <a:r>
                        <a:rPr kumimoji="1" lang="ja-JP" altLang="en-US" sz="900" dirty="0">
                          <a:latin typeface="Meiryo UI" panose="020B0604030504040204" pitchFamily="50" charset="-128"/>
                          <a:ea typeface="Meiryo UI" panose="020B0604030504040204" pitchFamily="50" charset="-128"/>
                        </a:rPr>
                        <a:t>　</a:t>
                      </a: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dirty="0">
                          <a:latin typeface="Meiryo UI" panose="020B0604030504040204" pitchFamily="50" charset="-128"/>
                          <a:ea typeface="Meiryo UI" panose="020B0604030504040204" pitchFamily="50" charset="-128"/>
                        </a:rPr>
                        <a:t>大阪府</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東京都</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49</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1180386094"/>
                  </a:ext>
                </a:extLst>
              </a:tr>
              <a:tr h="390420">
                <a:tc vMerge="1">
                  <a:txBody>
                    <a:bodyPr/>
                    <a:lstStyle/>
                    <a:p>
                      <a:endParaRPr kumimoji="1" lang="en-US" altLang="ja-JP" sz="1400" dirty="0">
                        <a:latin typeface="Meiryo UI" panose="020B0604030504040204" pitchFamily="50" charset="-128"/>
                        <a:ea typeface="Meiryo UI" panose="020B0604030504040204" pitchFamily="50" charset="-128"/>
                      </a:endParaRPr>
                    </a:p>
                  </a:txBody>
                  <a:tcPr marL="36000" marR="36000" marT="36000" marB="3600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人口</a:t>
                      </a:r>
                      <a:r>
                        <a:rPr kumimoji="1" lang="en-US" altLang="ja-JP" sz="900" dirty="0">
                          <a:latin typeface="Meiryo UI" panose="020B0604030504040204" pitchFamily="50" charset="-128"/>
                          <a:ea typeface="Meiryo UI" panose="020B0604030504040204" pitchFamily="50" charset="-128"/>
                        </a:rPr>
                        <a:t>10</a:t>
                      </a:r>
                      <a:r>
                        <a:rPr kumimoji="1" lang="ja-JP" altLang="en-US" sz="900" dirty="0">
                          <a:latin typeface="Meiryo UI" panose="020B0604030504040204" pitchFamily="50" charset="-128"/>
                          <a:ea typeface="Meiryo UI" panose="020B0604030504040204" pitchFamily="50" charset="-128"/>
                        </a:rPr>
                        <a:t>万人あたり</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大阪は</a:t>
                      </a:r>
                      <a:r>
                        <a:rPr kumimoji="1" lang="en-US" altLang="ja-JP" sz="900" dirty="0">
                          <a:latin typeface="Meiryo UI" panose="020B0604030504040204" pitchFamily="50" charset="-128"/>
                          <a:ea typeface="Meiryo UI" panose="020B0604030504040204" pitchFamily="50" charset="-128"/>
                        </a:rPr>
                        <a:t>0.6</a:t>
                      </a:r>
                    </a:p>
                    <a:p>
                      <a:r>
                        <a:rPr kumimoji="1" lang="ja-JP" altLang="en-US" sz="900" dirty="0">
                          <a:latin typeface="Meiryo UI" panose="020B0604030504040204" pitchFamily="50" charset="-128"/>
                          <a:ea typeface="Meiryo UI" panose="020B0604030504040204" pitchFamily="50" charset="-128"/>
                        </a:rPr>
                        <a:t>　全国平均 </a:t>
                      </a:r>
                      <a:r>
                        <a:rPr kumimoji="1" lang="en-US" altLang="ja-JP" sz="900" dirty="0">
                          <a:latin typeface="Meiryo UI" panose="020B0604030504040204" pitchFamily="50" charset="-128"/>
                          <a:ea typeface="Meiryo UI" panose="020B0604030504040204" pitchFamily="50" charset="-128"/>
                        </a:rPr>
                        <a:t>0.6</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福井県</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2.2</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dirty="0">
                          <a:latin typeface="Meiryo UI" panose="020B0604030504040204" pitchFamily="50" charset="-128"/>
                          <a:ea typeface="Meiryo UI" panose="020B0604030504040204" pitchFamily="50" charset="-128"/>
                        </a:rPr>
                        <a:t>北海道</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1.0</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dirty="0">
                          <a:latin typeface="Meiryo UI" panose="020B0604030504040204" pitchFamily="50" charset="-128"/>
                          <a:ea typeface="Meiryo UI" panose="020B0604030504040204" pitchFamily="50" charset="-128"/>
                        </a:rPr>
                        <a:t>島根県</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宮城県等</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0.9</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70717677"/>
                  </a:ext>
                </a:extLst>
              </a:tr>
              <a:tr h="510435">
                <a:tc vMerge="1">
                  <a:txBody>
                    <a:bodyPr/>
                    <a:lstStyle/>
                    <a:p>
                      <a:endParaRPr kumimoji="1" lang="en-US" altLang="ja-JP" sz="1400" dirty="0">
                        <a:latin typeface="Meiryo UI" panose="020B0604030504040204" pitchFamily="50" charset="-128"/>
                        <a:ea typeface="Meiryo UI" panose="020B0604030504040204" pitchFamily="50" charset="-128"/>
                      </a:endParaRPr>
                    </a:p>
                  </a:txBody>
                  <a:tcPr marL="36000" marR="36000" marT="36000" marB="3600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900" dirty="0">
                          <a:latin typeface="Meiryo UI" panose="020B0604030504040204" pitchFamily="50" charset="-128"/>
                          <a:ea typeface="Meiryo UI" panose="020B0604030504040204" pitchFamily="50" charset="-128"/>
                        </a:rPr>
                        <a:t>65</a:t>
                      </a:r>
                      <a:r>
                        <a:rPr kumimoji="1" lang="ja-JP" altLang="en-US" sz="900" dirty="0">
                          <a:latin typeface="Meiryo UI" panose="020B0604030504040204" pitchFamily="50" charset="-128"/>
                          <a:ea typeface="Meiryo UI" panose="020B0604030504040204" pitchFamily="50" charset="-128"/>
                        </a:rPr>
                        <a:t>歳以上</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人口１万人あたり</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全国平均 </a:t>
                      </a:r>
                      <a:r>
                        <a:rPr kumimoji="1" lang="en-US" altLang="ja-JP" sz="900" dirty="0">
                          <a:latin typeface="Meiryo UI" panose="020B0604030504040204" pitchFamily="50" charset="-128"/>
                          <a:ea typeface="Meiryo UI" panose="020B0604030504040204" pitchFamily="50" charset="-128"/>
                        </a:rPr>
                        <a:t>0.2</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a:latin typeface="Meiryo UI" panose="020B0604030504040204" pitchFamily="50" charset="-128"/>
                          <a:ea typeface="Meiryo UI" panose="020B0604030504040204" pitchFamily="50" charset="-128"/>
                        </a:rPr>
                        <a:t>福井県</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0.7</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dirty="0">
                          <a:latin typeface="Meiryo UI" panose="020B0604030504040204" pitchFamily="50" charset="-128"/>
                          <a:ea typeface="Meiryo UI" panose="020B0604030504040204" pitchFamily="50" charset="-128"/>
                        </a:rPr>
                        <a:t>北海道</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宮城県　等</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0.3</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dirty="0">
                          <a:latin typeface="Meiryo UI" panose="020B0604030504040204" pitchFamily="50" charset="-128"/>
                          <a:ea typeface="Meiryo UI" panose="020B0604030504040204" pitchFamily="50" charset="-128"/>
                        </a:rPr>
                        <a:t>大阪府</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東京都　等</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0.2</a:t>
                      </a:r>
                      <a:endParaRPr kumimoji="1" lang="ja-JP" altLang="en-US" sz="900" dirty="0">
                        <a:latin typeface="Meiryo UI" panose="020B0604030504040204" pitchFamily="50" charset="-128"/>
                        <a:ea typeface="Meiryo UI" panose="020B0604030504040204" pitchFamily="50" charset="-128"/>
                      </a:endParaRPr>
                    </a:p>
                  </a:txBody>
                  <a:tcPr marL="15188" marR="15188" marT="15188" marB="1518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2129467728"/>
                  </a:ext>
                </a:extLst>
              </a:tr>
            </a:tbl>
          </a:graphicData>
        </a:graphic>
      </p:graphicFrame>
      <p:sp>
        <p:nvSpPr>
          <p:cNvPr id="6" name="テキスト ボックス 5"/>
          <p:cNvSpPr txBox="1"/>
          <p:nvPr/>
        </p:nvSpPr>
        <p:spPr>
          <a:xfrm>
            <a:off x="5760419" y="5848567"/>
            <a:ext cx="3498834" cy="230832"/>
          </a:xfrm>
          <a:prstGeom prst="rect">
            <a:avLst/>
          </a:prstGeom>
          <a:noFill/>
        </p:spPr>
        <p:txBody>
          <a:bodyPr wrap="square" rtlCol="0">
            <a:spAutoFit/>
          </a:bodyPr>
          <a:lstStyle/>
          <a:p>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出典</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厚生労働省「在宅医療にかかる地域別データ集」　　　</a:t>
            </a:r>
          </a:p>
        </p:txBody>
      </p:sp>
      <p:sp>
        <p:nvSpPr>
          <p:cNvPr id="8" name="タイトル 1"/>
          <p:cNvSpPr txBox="1">
            <a:spLocks/>
          </p:cNvSpPr>
          <p:nvPr/>
        </p:nvSpPr>
        <p:spPr>
          <a:xfrm>
            <a:off x="791046" y="79767"/>
            <a:ext cx="6021397" cy="475562"/>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kumimoji="1" sz="3200" kern="1200">
                <a:solidFill>
                  <a:schemeClr val="tx1"/>
                </a:solidFill>
                <a:latin typeface="+mj-lt"/>
                <a:ea typeface="+mj-ea"/>
                <a:cs typeface="+mj-cs"/>
              </a:defRPr>
            </a:lvl1pPr>
          </a:lstStyle>
          <a:p>
            <a:r>
              <a:rPr lang="en-US" altLang="ja-JP"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参考１</a:t>
            </a:r>
            <a:r>
              <a:rPr lang="en-US" altLang="ja-JP"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　大阪府の在宅医療の現状（３）</a:t>
            </a:r>
          </a:p>
        </p:txBody>
      </p:sp>
      <p:cxnSp>
        <p:nvCxnSpPr>
          <p:cNvPr id="9" name="直線コネクタ 8"/>
          <p:cNvCxnSpPr/>
          <p:nvPr/>
        </p:nvCxnSpPr>
        <p:spPr>
          <a:xfrm>
            <a:off x="-18000" y="520829"/>
            <a:ext cx="9180000" cy="0"/>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7144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318146171"/>
              </p:ext>
            </p:extLst>
          </p:nvPr>
        </p:nvGraphicFramePr>
        <p:xfrm>
          <a:off x="475006" y="864888"/>
          <a:ext cx="8437434" cy="3630637"/>
        </p:xfrm>
        <a:graphic>
          <a:graphicData uri="http://schemas.openxmlformats.org/drawingml/2006/table">
            <a:tbl>
              <a:tblPr bandRow="1">
                <a:tableStyleId>{ED083AE6-46FA-4A59-8FB0-9F97EB10719F}</a:tableStyleId>
              </a:tblPr>
              <a:tblGrid>
                <a:gridCol w="2190961">
                  <a:extLst>
                    <a:ext uri="{9D8B030D-6E8A-4147-A177-3AD203B41FA5}">
                      <a16:colId xmlns:a16="http://schemas.microsoft.com/office/drawing/2014/main" val="4105015840"/>
                    </a:ext>
                  </a:extLst>
                </a:gridCol>
                <a:gridCol w="6246473">
                  <a:extLst>
                    <a:ext uri="{9D8B030D-6E8A-4147-A177-3AD203B41FA5}">
                      <a16:colId xmlns:a16="http://schemas.microsoft.com/office/drawing/2014/main" val="2408346635"/>
                    </a:ext>
                  </a:extLst>
                </a:gridCol>
              </a:tblGrid>
              <a:tr h="255255">
                <a:tc>
                  <a:txBody>
                    <a:bodyPr/>
                    <a:lstStyle/>
                    <a:p>
                      <a:pPr algn="ctr"/>
                      <a:r>
                        <a:rPr kumimoji="1" lang="ja-JP" altLang="en-US" sz="1200" dirty="0">
                          <a:latin typeface="Meiryo UI" panose="020B0604030504040204" pitchFamily="50" charset="-128"/>
                          <a:ea typeface="Meiryo UI" panose="020B0604030504040204" pitchFamily="50" charset="-128"/>
                        </a:rPr>
                        <a:t>調査対象</a:t>
                      </a:r>
                    </a:p>
                  </a:txBody>
                  <a:tcPr/>
                </a:tc>
                <a:tc>
                  <a:txBody>
                    <a:bodyPr/>
                    <a:lstStyle/>
                    <a:p>
                      <a:pPr algn="ctr"/>
                      <a:r>
                        <a:rPr kumimoji="1" lang="ja-JP" altLang="en-US" sz="1200" dirty="0">
                          <a:latin typeface="Meiryo UI" panose="020B0604030504040204" pitchFamily="50" charset="-128"/>
                          <a:ea typeface="Meiryo UI" panose="020B0604030504040204" pitchFamily="50" charset="-128"/>
                        </a:rPr>
                        <a:t>概　　要</a:t>
                      </a:r>
                    </a:p>
                  </a:txBody>
                  <a:tcPr/>
                </a:tc>
                <a:extLst>
                  <a:ext uri="{0D108BD9-81ED-4DB2-BD59-A6C34878D82A}">
                    <a16:rowId xmlns:a16="http://schemas.microsoft.com/office/drawing/2014/main" val="1624150659"/>
                  </a:ext>
                </a:extLst>
              </a:tr>
              <a:tr h="527589">
                <a:tc>
                  <a:txBody>
                    <a:bodyPr/>
                    <a:lstStyle/>
                    <a:p>
                      <a:r>
                        <a:rPr kumimoji="1" lang="ja-JP" altLang="en-US" sz="1200" dirty="0">
                          <a:latin typeface="Meiryo UI" panose="020B0604030504040204" pitchFamily="50" charset="-128"/>
                          <a:ea typeface="Meiryo UI" panose="020B0604030504040204" pitchFamily="50" charset="-128"/>
                        </a:rPr>
                        <a:t>１）医科診療所</a:t>
                      </a:r>
                    </a:p>
                  </a:txBody>
                  <a:tcPr/>
                </a:tc>
                <a:tc>
                  <a:txBody>
                    <a:bodyPr/>
                    <a:lstStyle/>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対象</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　　訪問診療を実施する府内の診療所　</a:t>
                      </a:r>
                      <a:r>
                        <a:rPr kumimoji="1" lang="en-US" altLang="ja-JP" sz="1100" dirty="0">
                          <a:latin typeface="Meiryo UI" panose="020B0604030504040204" pitchFamily="50" charset="-128"/>
                          <a:ea typeface="Meiryo UI" panose="020B0604030504040204" pitchFamily="50" charset="-128"/>
                        </a:rPr>
                        <a:t>2,001</a:t>
                      </a:r>
                      <a:r>
                        <a:rPr kumimoji="1" lang="ja-JP" altLang="en-US" sz="1100" dirty="0">
                          <a:latin typeface="Meiryo UI" panose="020B0604030504040204" pitchFamily="50" charset="-128"/>
                          <a:ea typeface="Meiryo UI" panose="020B0604030504040204" pitchFamily="50" charset="-128"/>
                        </a:rPr>
                        <a:t>機関</a:t>
                      </a:r>
                      <a:endParaRPr kumimoji="1" lang="en-US" altLang="ja-JP" sz="1100" dirty="0">
                        <a:latin typeface="Meiryo UI" panose="020B0604030504040204" pitchFamily="50" charset="-128"/>
                        <a:ea typeface="Meiryo UI" panose="020B0604030504040204" pitchFamily="50" charset="-128"/>
                      </a:endParaRPr>
                    </a:p>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調査期間</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７月１日～８月</a:t>
                      </a:r>
                      <a:r>
                        <a:rPr kumimoji="1" lang="en-US" altLang="ja-JP" sz="1100" dirty="0">
                          <a:latin typeface="Meiryo UI" panose="020B0604030504040204" pitchFamily="50" charset="-128"/>
                          <a:ea typeface="Meiryo UI" panose="020B0604030504040204" pitchFamily="50" charset="-128"/>
                        </a:rPr>
                        <a:t>19</a:t>
                      </a:r>
                      <a:r>
                        <a:rPr kumimoji="1" lang="ja-JP" altLang="en-US" sz="1100" dirty="0">
                          <a:latin typeface="Meiryo UI" panose="020B0604030504040204" pitchFamily="50" charset="-128"/>
                          <a:ea typeface="Meiryo UI" panose="020B0604030504040204" pitchFamily="50" charset="-128"/>
                        </a:rPr>
                        <a:t>日　　　　　</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回答数</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　</a:t>
                      </a:r>
                      <a:r>
                        <a:rPr kumimoji="1" lang="en-US" altLang="ja-JP" sz="1100" dirty="0">
                          <a:latin typeface="Meiryo UI" panose="020B0604030504040204" pitchFamily="50" charset="-128"/>
                          <a:ea typeface="Meiryo UI" panose="020B0604030504040204" pitchFamily="50" charset="-128"/>
                        </a:rPr>
                        <a:t>854</a:t>
                      </a:r>
                      <a:r>
                        <a:rPr kumimoji="1" lang="ja-JP" altLang="en-US" sz="1100" dirty="0">
                          <a:latin typeface="Meiryo UI" panose="020B0604030504040204" pitchFamily="50" charset="-128"/>
                          <a:ea typeface="Meiryo UI" panose="020B0604030504040204" pitchFamily="50" charset="-128"/>
                        </a:rPr>
                        <a:t>（回収率　</a:t>
                      </a:r>
                      <a:r>
                        <a:rPr kumimoji="1" lang="en-US" altLang="ja-JP" sz="1100" dirty="0">
                          <a:latin typeface="Meiryo UI" panose="020B0604030504040204" pitchFamily="50" charset="-128"/>
                          <a:ea typeface="Meiryo UI" panose="020B0604030504040204" pitchFamily="50" charset="-128"/>
                        </a:rPr>
                        <a:t>42.7</a:t>
                      </a:r>
                      <a:r>
                        <a:rPr kumimoji="1" lang="ja-JP" altLang="en-US" sz="1100" dirty="0">
                          <a:latin typeface="Meiryo UI" panose="020B0604030504040204" pitchFamily="50" charset="-128"/>
                          <a:ea typeface="Meiryo UI" panose="020B0604030504040204" pitchFamily="50" charset="-128"/>
                        </a:rPr>
                        <a:t>％）</a:t>
                      </a:r>
                    </a:p>
                  </a:txBody>
                  <a:tcPr/>
                </a:tc>
                <a:extLst>
                  <a:ext uri="{0D108BD9-81ED-4DB2-BD59-A6C34878D82A}">
                    <a16:rowId xmlns:a16="http://schemas.microsoft.com/office/drawing/2014/main" val="1899327149"/>
                  </a:ext>
                </a:extLst>
              </a:tr>
              <a:tr h="484094">
                <a:tc>
                  <a:txBody>
                    <a:bodyPr/>
                    <a:lstStyle/>
                    <a:p>
                      <a:r>
                        <a:rPr kumimoji="1" lang="ja-JP" altLang="en-US" sz="1200" dirty="0">
                          <a:latin typeface="Meiryo UI" panose="020B0604030504040204" pitchFamily="50" charset="-128"/>
                          <a:ea typeface="Meiryo UI" panose="020B0604030504040204" pitchFamily="50" charset="-128"/>
                        </a:rPr>
                        <a:t>２）地区医師会</a:t>
                      </a:r>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対象</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　　府内郡市区医師会　</a:t>
                      </a:r>
                      <a:r>
                        <a:rPr kumimoji="1" lang="en-US" altLang="ja-JP" sz="1100" dirty="0">
                          <a:latin typeface="Meiryo UI" panose="020B0604030504040204" pitchFamily="50" charset="-128"/>
                          <a:ea typeface="Meiryo UI" panose="020B0604030504040204" pitchFamily="50" charset="-128"/>
                        </a:rPr>
                        <a:t>57</a:t>
                      </a:r>
                      <a:r>
                        <a:rPr kumimoji="1" lang="ja-JP" altLang="en-US" sz="1100" dirty="0">
                          <a:latin typeface="Meiryo UI" panose="020B0604030504040204" pitchFamily="50" charset="-128"/>
                          <a:ea typeface="Meiryo UI" panose="020B0604030504040204" pitchFamily="50" charset="-128"/>
                        </a:rPr>
                        <a:t>か所</a:t>
                      </a:r>
                      <a:endParaRPr kumimoji="1" lang="en-US" altLang="ja-JP" sz="1100" dirty="0">
                        <a:latin typeface="Meiryo UI" panose="020B0604030504040204" pitchFamily="50" charset="-128"/>
                        <a:ea typeface="Meiryo UI" panose="020B0604030504040204" pitchFamily="50" charset="-128"/>
                      </a:endParaRPr>
                    </a:p>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調査期間</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７月１日～７月</a:t>
                      </a:r>
                      <a:r>
                        <a:rPr kumimoji="1" lang="en-US" altLang="ja-JP" sz="1100" dirty="0">
                          <a:latin typeface="Meiryo UI" panose="020B0604030504040204" pitchFamily="50" charset="-128"/>
                          <a:ea typeface="Meiryo UI" panose="020B0604030504040204" pitchFamily="50" charset="-128"/>
                        </a:rPr>
                        <a:t>31</a:t>
                      </a:r>
                      <a:r>
                        <a:rPr kumimoji="1" lang="ja-JP" altLang="en-US" sz="1100" dirty="0">
                          <a:latin typeface="Meiryo UI" panose="020B0604030504040204" pitchFamily="50" charset="-128"/>
                          <a:ea typeface="Meiryo UI" panose="020B0604030504040204" pitchFamily="50" charset="-128"/>
                        </a:rPr>
                        <a:t>日　　　　　</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回答数</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　</a:t>
                      </a:r>
                      <a:r>
                        <a:rPr kumimoji="1" lang="en-US" altLang="ja-JP" sz="1100" dirty="0">
                          <a:latin typeface="Meiryo UI" panose="020B0604030504040204" pitchFamily="50" charset="-128"/>
                          <a:ea typeface="Meiryo UI" panose="020B0604030504040204" pitchFamily="50" charset="-128"/>
                        </a:rPr>
                        <a:t>57</a:t>
                      </a:r>
                      <a:r>
                        <a:rPr kumimoji="1" lang="ja-JP" altLang="en-US" sz="1100" dirty="0">
                          <a:latin typeface="Meiryo UI" panose="020B0604030504040204" pitchFamily="50" charset="-128"/>
                          <a:ea typeface="Meiryo UI" panose="020B0604030504040204" pitchFamily="50" charset="-128"/>
                        </a:rPr>
                        <a:t>（回収率　</a:t>
                      </a:r>
                      <a:r>
                        <a:rPr kumimoji="1" lang="en-US" altLang="ja-JP" sz="1100" dirty="0">
                          <a:latin typeface="Meiryo UI" panose="020B0604030504040204" pitchFamily="50" charset="-128"/>
                          <a:ea typeface="Meiryo UI" panose="020B0604030504040204" pitchFamily="50" charset="-128"/>
                        </a:rPr>
                        <a:t>100</a:t>
                      </a:r>
                      <a:r>
                        <a:rPr kumimoji="1" lang="ja-JP" altLang="en-US" sz="1100" dirty="0">
                          <a:latin typeface="Meiryo UI" panose="020B0604030504040204" pitchFamily="50" charset="-128"/>
                          <a:ea typeface="Meiryo UI" panose="020B0604030504040204" pitchFamily="50" charset="-128"/>
                        </a:rPr>
                        <a:t>％）</a:t>
                      </a:r>
                    </a:p>
                  </a:txBody>
                  <a:tcPr/>
                </a:tc>
                <a:extLst>
                  <a:ext uri="{0D108BD9-81ED-4DB2-BD59-A6C34878D82A}">
                    <a16:rowId xmlns:a16="http://schemas.microsoft.com/office/drawing/2014/main" val="2634834083"/>
                  </a:ext>
                </a:extLst>
              </a:tr>
              <a:tr h="464288">
                <a:tc>
                  <a:txBody>
                    <a:bodyPr/>
                    <a:lstStyle/>
                    <a:p>
                      <a:r>
                        <a:rPr kumimoji="1" lang="ja-JP" altLang="en-US" sz="1200" dirty="0">
                          <a:latin typeface="Meiryo UI" panose="020B0604030504040204" pitchFamily="50" charset="-128"/>
                          <a:ea typeface="Meiryo UI" panose="020B0604030504040204" pitchFamily="50" charset="-128"/>
                        </a:rPr>
                        <a:t>３）訪問看護ステーション</a:t>
                      </a:r>
                    </a:p>
                  </a:txBody>
                  <a:tcPr/>
                </a:tc>
                <a:tc>
                  <a:txBody>
                    <a:bodyPr/>
                    <a:lstStyle/>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対象</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　　府内訪問看護ステーション　</a:t>
                      </a:r>
                      <a:r>
                        <a:rPr kumimoji="1" lang="en-US" altLang="ja-JP" sz="1100" dirty="0">
                          <a:latin typeface="Meiryo UI" panose="020B0604030504040204" pitchFamily="50" charset="-128"/>
                          <a:ea typeface="Meiryo UI" panose="020B0604030504040204" pitchFamily="50" charset="-128"/>
                        </a:rPr>
                        <a:t>1,717</a:t>
                      </a:r>
                      <a:r>
                        <a:rPr kumimoji="1" lang="ja-JP" altLang="en-US" sz="1100" dirty="0">
                          <a:latin typeface="Meiryo UI" panose="020B0604030504040204" pitchFamily="50" charset="-128"/>
                          <a:ea typeface="Meiryo UI" panose="020B0604030504040204" pitchFamily="50" charset="-128"/>
                        </a:rPr>
                        <a:t>事業所</a:t>
                      </a:r>
                      <a:endParaRPr kumimoji="1" lang="en-US" altLang="ja-JP" sz="1100" dirty="0">
                        <a:latin typeface="Meiryo UI" panose="020B0604030504040204" pitchFamily="50" charset="-128"/>
                        <a:ea typeface="Meiryo UI" panose="020B0604030504040204" pitchFamily="50" charset="-128"/>
                      </a:endParaRPr>
                    </a:p>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調査期間</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８月１日～８月</a:t>
                      </a:r>
                      <a:r>
                        <a:rPr kumimoji="1" lang="en-US" altLang="ja-JP" sz="1100" dirty="0">
                          <a:latin typeface="Meiryo UI" panose="020B0604030504040204" pitchFamily="50" charset="-128"/>
                          <a:ea typeface="Meiryo UI" panose="020B0604030504040204" pitchFamily="50" charset="-128"/>
                        </a:rPr>
                        <a:t>26</a:t>
                      </a:r>
                      <a:r>
                        <a:rPr kumimoji="1" lang="ja-JP" altLang="en-US" sz="1100" dirty="0">
                          <a:latin typeface="Meiryo UI" panose="020B0604030504040204" pitchFamily="50" charset="-128"/>
                          <a:ea typeface="Meiryo UI" panose="020B0604030504040204" pitchFamily="50" charset="-128"/>
                        </a:rPr>
                        <a:t>日　　　　　</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回答数</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　</a:t>
                      </a:r>
                      <a:r>
                        <a:rPr kumimoji="1" lang="en-US" altLang="ja-JP" sz="1100" dirty="0">
                          <a:latin typeface="Meiryo UI" panose="020B0604030504040204" pitchFamily="50" charset="-128"/>
                          <a:ea typeface="Meiryo UI" panose="020B0604030504040204" pitchFamily="50" charset="-128"/>
                        </a:rPr>
                        <a:t>753</a:t>
                      </a:r>
                      <a:r>
                        <a:rPr kumimoji="1" lang="ja-JP" altLang="en-US" sz="1100" dirty="0">
                          <a:latin typeface="Meiryo UI" panose="020B0604030504040204" pitchFamily="50" charset="-128"/>
                          <a:ea typeface="Meiryo UI" panose="020B0604030504040204" pitchFamily="50" charset="-128"/>
                        </a:rPr>
                        <a:t>（回収率　</a:t>
                      </a:r>
                      <a:r>
                        <a:rPr kumimoji="1" lang="en-US" altLang="ja-JP" sz="1100" dirty="0">
                          <a:latin typeface="Meiryo UI" panose="020B0604030504040204" pitchFamily="50" charset="-128"/>
                          <a:ea typeface="Meiryo UI" panose="020B0604030504040204" pitchFamily="50" charset="-128"/>
                        </a:rPr>
                        <a:t>43.9</a:t>
                      </a:r>
                      <a:r>
                        <a:rPr kumimoji="1" lang="ja-JP" altLang="en-US" sz="1100" dirty="0">
                          <a:latin typeface="Meiryo UI" panose="020B0604030504040204" pitchFamily="50" charset="-128"/>
                          <a:ea typeface="Meiryo UI" panose="020B0604030504040204" pitchFamily="50" charset="-128"/>
                        </a:rPr>
                        <a:t>％）</a:t>
                      </a:r>
                      <a:endParaRPr kumimoji="1" lang="en-US" altLang="ja-JP"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465180312"/>
                  </a:ext>
                </a:extLst>
              </a:tr>
              <a:tr h="758600">
                <a:tc>
                  <a:txBody>
                    <a:bodyPr/>
                    <a:lstStyle/>
                    <a:p>
                      <a:r>
                        <a:rPr kumimoji="1" lang="ja-JP" altLang="en-US" sz="1200" dirty="0">
                          <a:latin typeface="Meiryo UI" panose="020B0604030504040204" pitchFamily="50" charset="-128"/>
                          <a:ea typeface="Meiryo UI" panose="020B0604030504040204" pitchFamily="50" charset="-128"/>
                        </a:rPr>
                        <a:t>４）病院</a:t>
                      </a:r>
                    </a:p>
                  </a:txBody>
                  <a:tcPr/>
                </a:tc>
                <a:tc>
                  <a:txBody>
                    <a:bodyPr/>
                    <a:lstStyle/>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対象</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　　府内の在宅療養支援病院、在宅療養後方支援病院、入退院支援加算を取っている病院、</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高齢者施設の協力医療機関</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以上のいずれかに該当する機関</a:t>
                      </a: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385</a:t>
                      </a:r>
                      <a:r>
                        <a:rPr kumimoji="1" lang="ja-JP" altLang="en-US" sz="1100" dirty="0">
                          <a:solidFill>
                            <a:schemeClr val="tx1"/>
                          </a:solidFill>
                          <a:latin typeface="Meiryo UI" panose="020B0604030504040204" pitchFamily="50" charset="-128"/>
                          <a:ea typeface="Meiryo UI" panose="020B0604030504040204" pitchFamily="50" charset="-128"/>
                        </a:rPr>
                        <a:t>機関</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調査期間</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８月</a:t>
                      </a:r>
                      <a:r>
                        <a:rPr kumimoji="1" lang="en-US" altLang="ja-JP" sz="1100" dirty="0">
                          <a:solidFill>
                            <a:schemeClr val="tx1"/>
                          </a:solidFill>
                          <a:latin typeface="Meiryo UI" panose="020B0604030504040204" pitchFamily="50" charset="-128"/>
                          <a:ea typeface="Meiryo UI" panose="020B0604030504040204" pitchFamily="50" charset="-128"/>
                        </a:rPr>
                        <a:t>17</a:t>
                      </a:r>
                      <a:r>
                        <a:rPr kumimoji="1" lang="ja-JP" altLang="en-US" sz="1100" dirty="0">
                          <a:solidFill>
                            <a:schemeClr val="tx1"/>
                          </a:solidFill>
                          <a:latin typeface="Meiryo UI" panose="020B0604030504040204" pitchFamily="50" charset="-128"/>
                          <a:ea typeface="Meiryo UI" panose="020B0604030504040204" pitchFamily="50" charset="-128"/>
                        </a:rPr>
                        <a:t>日～９月</a:t>
                      </a:r>
                      <a:r>
                        <a:rPr kumimoji="1" lang="en-US" altLang="ja-JP" sz="1100" dirty="0">
                          <a:solidFill>
                            <a:schemeClr val="tx1"/>
                          </a:solidFill>
                          <a:latin typeface="Meiryo UI" panose="020B0604030504040204" pitchFamily="50" charset="-128"/>
                          <a:ea typeface="Meiryo UI" panose="020B0604030504040204" pitchFamily="50" charset="-128"/>
                        </a:rPr>
                        <a:t>30</a:t>
                      </a:r>
                      <a:r>
                        <a:rPr kumimoji="1" lang="ja-JP" altLang="en-US" sz="1100" dirty="0">
                          <a:solidFill>
                            <a:schemeClr val="tx1"/>
                          </a:solidFill>
                          <a:latin typeface="Meiryo UI" panose="020B0604030504040204" pitchFamily="50" charset="-128"/>
                          <a:ea typeface="Meiryo UI" panose="020B0604030504040204" pitchFamily="50" charset="-128"/>
                        </a:rPr>
                        <a:t>日         </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回答数</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221</a:t>
                      </a:r>
                      <a:r>
                        <a:rPr kumimoji="1" lang="ja-JP" altLang="en-US" sz="1100" dirty="0">
                          <a:solidFill>
                            <a:schemeClr val="tx1"/>
                          </a:solidFill>
                          <a:latin typeface="Meiryo UI" panose="020B0604030504040204" pitchFamily="50" charset="-128"/>
                          <a:ea typeface="Meiryo UI" panose="020B0604030504040204" pitchFamily="50" charset="-128"/>
                        </a:rPr>
                        <a:t>（回収率　</a:t>
                      </a:r>
                      <a:r>
                        <a:rPr kumimoji="1" lang="en-US" altLang="ja-JP" sz="1100" dirty="0">
                          <a:solidFill>
                            <a:schemeClr val="tx1"/>
                          </a:solidFill>
                          <a:latin typeface="Meiryo UI" panose="020B0604030504040204" pitchFamily="50" charset="-128"/>
                          <a:ea typeface="Meiryo UI" panose="020B0604030504040204" pitchFamily="50" charset="-128"/>
                        </a:rPr>
                        <a:t>57.4</a:t>
                      </a:r>
                      <a:r>
                        <a:rPr kumimoji="1" lang="ja-JP" altLang="en-US" sz="1100" dirty="0">
                          <a:solidFill>
                            <a:schemeClr val="tx1"/>
                          </a:solidFill>
                          <a:latin typeface="Meiryo UI" panose="020B0604030504040204" pitchFamily="50" charset="-128"/>
                          <a:ea typeface="Meiryo UI" panose="020B0604030504040204" pitchFamily="50" charset="-128"/>
                        </a:rPr>
                        <a:t>％）</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91564265"/>
                  </a:ext>
                </a:extLst>
              </a:tr>
              <a:tr h="604626">
                <a:tc>
                  <a:txBody>
                    <a:bodyPr/>
                    <a:lstStyle/>
                    <a:p>
                      <a:r>
                        <a:rPr kumimoji="1" lang="ja-JP" altLang="en-US" sz="1200" dirty="0">
                          <a:latin typeface="Meiryo UI" panose="020B0604030504040204" pitchFamily="50" charset="-128"/>
                          <a:ea typeface="Meiryo UI" panose="020B0604030504040204" pitchFamily="50" charset="-128"/>
                        </a:rPr>
                        <a:t>５）在宅医療・介護連携</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コーディネーター</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対象</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　　府内の在宅医療・介護連携コーディネーター</a:t>
                      </a:r>
                      <a:endParaRPr kumimoji="1" lang="en-US" altLang="ja-JP" sz="1100" dirty="0">
                        <a:latin typeface="Meiryo UI" panose="020B0604030504040204" pitchFamily="50" charset="-128"/>
                        <a:ea typeface="Meiryo UI" panose="020B0604030504040204" pitchFamily="50" charset="-128"/>
                      </a:endParaRPr>
                    </a:p>
                    <a:p>
                      <a:r>
                        <a:rPr kumimoji="1" lang="en-US" altLang="ja-JP"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大阪市の</a:t>
                      </a:r>
                      <a:r>
                        <a:rPr kumimoji="1" lang="en-US" altLang="ja-JP" sz="1100" dirty="0">
                          <a:latin typeface="Meiryo UI" panose="020B0604030504040204" pitchFamily="50" charset="-128"/>
                          <a:ea typeface="Meiryo UI" panose="020B0604030504040204" pitchFamily="50" charset="-128"/>
                        </a:rPr>
                        <a:t>24</a:t>
                      </a:r>
                      <a:r>
                        <a:rPr kumimoji="1" lang="ja-JP" altLang="en-US" sz="1100" dirty="0">
                          <a:latin typeface="Meiryo UI" panose="020B0604030504040204" pitchFamily="50" charset="-128"/>
                          <a:ea typeface="Meiryo UI" panose="020B0604030504040204" pitchFamily="50" charset="-128"/>
                        </a:rPr>
                        <a:t>区及び大阪市除く</a:t>
                      </a:r>
                      <a:r>
                        <a:rPr kumimoji="1" lang="en-US" altLang="ja-JP" sz="1100" dirty="0">
                          <a:latin typeface="Meiryo UI" panose="020B0604030504040204" pitchFamily="50" charset="-128"/>
                          <a:ea typeface="Meiryo UI" panose="020B0604030504040204" pitchFamily="50" charset="-128"/>
                        </a:rPr>
                        <a:t>43</a:t>
                      </a:r>
                      <a:r>
                        <a:rPr kumimoji="1" lang="ja-JP" altLang="en-US" sz="1100" dirty="0">
                          <a:latin typeface="Meiryo UI" panose="020B0604030504040204" pitchFamily="50" charset="-128"/>
                          <a:ea typeface="Meiryo UI" panose="020B0604030504040204" pitchFamily="50" charset="-128"/>
                        </a:rPr>
                        <a:t>自治体</a:t>
                      </a:r>
                      <a:r>
                        <a:rPr kumimoji="1" lang="en-US" altLang="ja-JP" sz="1100" dirty="0">
                          <a:latin typeface="Meiryo UI" panose="020B0604030504040204" pitchFamily="50" charset="-128"/>
                          <a:ea typeface="Meiryo UI" panose="020B0604030504040204" pitchFamily="50" charset="-128"/>
                        </a:rPr>
                        <a:t>)</a:t>
                      </a:r>
                    </a:p>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調査期間</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９月</a:t>
                      </a:r>
                      <a:r>
                        <a:rPr kumimoji="1" lang="en-US" altLang="ja-JP" sz="1100" dirty="0">
                          <a:latin typeface="Meiryo UI" panose="020B0604030504040204" pitchFamily="50" charset="-128"/>
                          <a:ea typeface="Meiryo UI" panose="020B0604030504040204" pitchFamily="50" charset="-128"/>
                        </a:rPr>
                        <a:t>16</a:t>
                      </a:r>
                      <a:r>
                        <a:rPr kumimoji="1" lang="ja-JP" altLang="en-US" sz="1100" dirty="0">
                          <a:latin typeface="Meiryo UI" panose="020B0604030504040204" pitchFamily="50" charset="-128"/>
                          <a:ea typeface="Meiryo UI" panose="020B0604030504040204" pitchFamily="50" charset="-128"/>
                        </a:rPr>
                        <a:t>日～</a:t>
                      </a:r>
                      <a:r>
                        <a:rPr kumimoji="1" lang="en-US" altLang="ja-JP" sz="1100" dirty="0">
                          <a:latin typeface="Meiryo UI" panose="020B0604030504040204" pitchFamily="50" charset="-128"/>
                          <a:ea typeface="Meiryo UI" panose="020B0604030504040204" pitchFamily="50" charset="-128"/>
                        </a:rPr>
                        <a:t>10</a:t>
                      </a:r>
                      <a:r>
                        <a:rPr kumimoji="1" lang="ja-JP" altLang="en-US" sz="1100" dirty="0">
                          <a:latin typeface="Meiryo UI" panose="020B0604030504040204" pitchFamily="50" charset="-128"/>
                          <a:ea typeface="Meiryo UI" panose="020B0604030504040204" pitchFamily="50" charset="-128"/>
                        </a:rPr>
                        <a:t>月</a:t>
                      </a:r>
                      <a:r>
                        <a:rPr kumimoji="1" lang="en-US" altLang="ja-JP" sz="1100" dirty="0">
                          <a:latin typeface="Meiryo UI" panose="020B0604030504040204" pitchFamily="50" charset="-128"/>
                          <a:ea typeface="Meiryo UI" panose="020B0604030504040204" pitchFamily="50" charset="-128"/>
                        </a:rPr>
                        <a:t>14</a:t>
                      </a:r>
                      <a:r>
                        <a:rPr kumimoji="1" lang="ja-JP" altLang="en-US" sz="1100" dirty="0">
                          <a:latin typeface="Meiryo UI" panose="020B0604030504040204" pitchFamily="50" charset="-128"/>
                          <a:ea typeface="Meiryo UI" panose="020B0604030504040204" pitchFamily="50" charset="-128"/>
                        </a:rPr>
                        <a:t>日        </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回答数</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　</a:t>
                      </a:r>
                      <a:r>
                        <a:rPr kumimoji="1" lang="en-US" altLang="ja-JP" sz="1100" dirty="0" smtClean="0">
                          <a:latin typeface="Meiryo UI" panose="020B0604030504040204" pitchFamily="50" charset="-128"/>
                          <a:ea typeface="Meiryo UI" panose="020B0604030504040204" pitchFamily="50" charset="-128"/>
                        </a:rPr>
                        <a:t>64</a:t>
                      </a:r>
                      <a:r>
                        <a:rPr kumimoji="1" lang="ja-JP" altLang="en-US" sz="1100" dirty="0">
                          <a:latin typeface="Meiryo UI" panose="020B0604030504040204" pitchFamily="50" charset="-128"/>
                          <a:ea typeface="Meiryo UI" panose="020B0604030504040204" pitchFamily="50" charset="-128"/>
                        </a:rPr>
                        <a:t>　</a:t>
                      </a:r>
                      <a:r>
                        <a:rPr kumimoji="1" lang="en-US" altLang="ja-JP" sz="1100" dirty="0">
                          <a:latin typeface="Meiryo UI" panose="020B0604030504040204" pitchFamily="50" charset="-128"/>
                          <a:ea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複数配置の市区町村があるため、母数不明</a:t>
                      </a:r>
                      <a:endParaRPr kumimoji="1" lang="en-US" altLang="ja-JP"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339992788"/>
                  </a:ext>
                </a:extLst>
              </a:tr>
              <a:tr h="478266">
                <a:tc>
                  <a:txBody>
                    <a:bodyPr/>
                    <a:lstStyle/>
                    <a:p>
                      <a:r>
                        <a:rPr kumimoji="1" lang="ja-JP" altLang="en-US" sz="1200" dirty="0">
                          <a:latin typeface="Meiryo UI" panose="020B0604030504040204" pitchFamily="50" charset="-128"/>
                          <a:ea typeface="Meiryo UI" panose="020B0604030504040204" pitchFamily="50" charset="-128"/>
                        </a:rPr>
                        <a:t>６）市町村在宅医療・</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介護連携推進事業担当課</a:t>
                      </a:r>
                    </a:p>
                  </a:txBody>
                  <a:tcPr/>
                </a:tc>
                <a:tc>
                  <a:txBody>
                    <a:bodyPr/>
                    <a:lstStyle/>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対象</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　　府内市区町村　在宅医療・介連携推進事業担当部署</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大阪市</a:t>
                      </a:r>
                      <a:r>
                        <a:rPr kumimoji="1" lang="en-US" altLang="ja-JP" sz="1100" dirty="0">
                          <a:latin typeface="Meiryo UI" panose="020B0604030504040204" pitchFamily="50" charset="-128"/>
                          <a:ea typeface="Meiryo UI" panose="020B0604030504040204" pitchFamily="50" charset="-128"/>
                        </a:rPr>
                        <a:t>24</a:t>
                      </a:r>
                      <a:r>
                        <a:rPr kumimoji="1" lang="ja-JP" altLang="en-US" sz="1100" dirty="0">
                          <a:latin typeface="Meiryo UI" panose="020B0604030504040204" pitchFamily="50" charset="-128"/>
                          <a:ea typeface="Meiryo UI" panose="020B0604030504040204" pitchFamily="50" charset="-128"/>
                        </a:rPr>
                        <a:t>区及び市町村</a:t>
                      </a:r>
                      <a:r>
                        <a:rPr kumimoji="1" lang="en-US" altLang="ja-JP" sz="1100" dirty="0">
                          <a:latin typeface="Meiryo UI" panose="020B0604030504040204" pitchFamily="50" charset="-128"/>
                          <a:ea typeface="Meiryo UI" panose="020B0604030504040204" pitchFamily="50" charset="-128"/>
                        </a:rPr>
                        <a:t>43</a:t>
                      </a:r>
                      <a:r>
                        <a:rPr kumimoji="1" lang="ja-JP" altLang="en-US" sz="1100" dirty="0">
                          <a:latin typeface="Meiryo UI" panose="020B0604030504040204" pitchFamily="50" charset="-128"/>
                          <a:ea typeface="Meiryo UI" panose="020B0604030504040204" pitchFamily="50" charset="-128"/>
                        </a:rPr>
                        <a:t>自治体</a:t>
                      </a:r>
                      <a:r>
                        <a:rPr kumimoji="1" lang="en-US" altLang="ja-JP" sz="1100" dirty="0">
                          <a:latin typeface="Meiryo UI" panose="020B0604030504040204" pitchFamily="50" charset="-128"/>
                          <a:ea typeface="Meiryo UI" panose="020B0604030504040204" pitchFamily="50" charset="-128"/>
                        </a:rPr>
                        <a:t>)</a:t>
                      </a:r>
                    </a:p>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調査期間</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９月</a:t>
                      </a:r>
                      <a:r>
                        <a:rPr kumimoji="1" lang="en-US" altLang="ja-JP" sz="1100" dirty="0">
                          <a:latin typeface="Meiryo UI" panose="020B0604030504040204" pitchFamily="50" charset="-128"/>
                          <a:ea typeface="Meiryo UI" panose="020B0604030504040204" pitchFamily="50" charset="-128"/>
                        </a:rPr>
                        <a:t>16</a:t>
                      </a:r>
                      <a:r>
                        <a:rPr kumimoji="1" lang="ja-JP" altLang="en-US" sz="1100" dirty="0">
                          <a:latin typeface="Meiryo UI" panose="020B0604030504040204" pitchFamily="50" charset="-128"/>
                          <a:ea typeface="Meiryo UI" panose="020B0604030504040204" pitchFamily="50" charset="-128"/>
                        </a:rPr>
                        <a:t>日～</a:t>
                      </a:r>
                      <a:r>
                        <a:rPr kumimoji="1" lang="en-US" altLang="ja-JP" sz="1100" dirty="0">
                          <a:latin typeface="Meiryo UI" panose="020B0604030504040204" pitchFamily="50" charset="-128"/>
                          <a:ea typeface="Meiryo UI" panose="020B0604030504040204" pitchFamily="50" charset="-128"/>
                        </a:rPr>
                        <a:t>10</a:t>
                      </a:r>
                      <a:r>
                        <a:rPr kumimoji="1" lang="ja-JP" altLang="en-US" sz="1100" dirty="0">
                          <a:latin typeface="Meiryo UI" panose="020B0604030504040204" pitchFamily="50" charset="-128"/>
                          <a:ea typeface="Meiryo UI" panose="020B0604030504040204" pitchFamily="50" charset="-128"/>
                        </a:rPr>
                        <a:t>月</a:t>
                      </a:r>
                      <a:r>
                        <a:rPr kumimoji="1" lang="en-US" altLang="ja-JP" sz="1100" dirty="0">
                          <a:latin typeface="Meiryo UI" panose="020B0604030504040204" pitchFamily="50" charset="-128"/>
                          <a:ea typeface="Meiryo UI" panose="020B0604030504040204" pitchFamily="50" charset="-128"/>
                        </a:rPr>
                        <a:t>14</a:t>
                      </a:r>
                      <a:r>
                        <a:rPr kumimoji="1" lang="ja-JP" altLang="en-US" sz="1100" dirty="0">
                          <a:latin typeface="Meiryo UI" panose="020B0604030504040204" pitchFamily="50" charset="-128"/>
                          <a:ea typeface="Meiryo UI" panose="020B0604030504040204" pitchFamily="50" charset="-128"/>
                        </a:rPr>
                        <a:t>日        </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回答数</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　</a:t>
                      </a:r>
                      <a:r>
                        <a:rPr kumimoji="1" lang="en-US" altLang="ja-JP" sz="1100" dirty="0" smtClean="0">
                          <a:latin typeface="Meiryo UI" panose="020B0604030504040204" pitchFamily="50" charset="-128"/>
                          <a:ea typeface="Meiryo UI" panose="020B0604030504040204" pitchFamily="50" charset="-128"/>
                        </a:rPr>
                        <a:t>6</a:t>
                      </a:r>
                      <a:r>
                        <a:rPr kumimoji="1" lang="ja-JP" altLang="en-US" sz="1100" dirty="0" smtClean="0">
                          <a:latin typeface="Meiryo UI" panose="020B0604030504040204" pitchFamily="50" charset="-128"/>
                          <a:ea typeface="Meiryo UI" panose="020B0604030504040204" pitchFamily="50" charset="-128"/>
                        </a:rPr>
                        <a:t>３（</a:t>
                      </a:r>
                      <a:r>
                        <a:rPr kumimoji="1" lang="ja-JP" altLang="en-US" sz="1100" dirty="0">
                          <a:latin typeface="Meiryo UI" panose="020B0604030504040204" pitchFamily="50" charset="-128"/>
                          <a:ea typeface="Meiryo UI" panose="020B0604030504040204" pitchFamily="50" charset="-128"/>
                        </a:rPr>
                        <a:t>回収率　</a:t>
                      </a:r>
                      <a:r>
                        <a:rPr kumimoji="1" lang="en-US" altLang="ja-JP" sz="1100" dirty="0" smtClean="0">
                          <a:latin typeface="Meiryo UI" panose="020B0604030504040204" pitchFamily="50" charset="-128"/>
                          <a:ea typeface="Meiryo UI" panose="020B0604030504040204" pitchFamily="50" charset="-128"/>
                        </a:rPr>
                        <a:t>9</a:t>
                      </a:r>
                      <a:r>
                        <a:rPr kumimoji="1" lang="ja-JP" altLang="en-US" sz="1100" dirty="0" smtClean="0">
                          <a:latin typeface="Meiryo UI" panose="020B0604030504040204" pitchFamily="50" charset="-128"/>
                          <a:ea typeface="Meiryo UI" panose="020B0604030504040204" pitchFamily="50" charset="-128"/>
                        </a:rPr>
                        <a:t>４</a:t>
                      </a: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０％</a:t>
                      </a:r>
                      <a:r>
                        <a:rPr kumimoji="1" lang="ja-JP" altLang="en-US" sz="1100" dirty="0">
                          <a:latin typeface="Meiryo UI" panose="020B0604030504040204" pitchFamily="50" charset="-128"/>
                          <a:ea typeface="Meiryo UI" panose="020B0604030504040204" pitchFamily="50" charset="-128"/>
                        </a:rPr>
                        <a:t>）</a:t>
                      </a:r>
                      <a:endParaRPr kumimoji="1" lang="en-US" altLang="ja-JP"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034855823"/>
                  </a:ext>
                </a:extLst>
              </a:tr>
            </a:tbl>
          </a:graphicData>
        </a:graphic>
      </p:graphicFrame>
      <p:sp>
        <p:nvSpPr>
          <p:cNvPr id="4" name="タイトル 1"/>
          <p:cNvSpPr txBox="1">
            <a:spLocks/>
          </p:cNvSpPr>
          <p:nvPr/>
        </p:nvSpPr>
        <p:spPr>
          <a:xfrm>
            <a:off x="0" y="561648"/>
            <a:ext cx="8605166" cy="336176"/>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kumimoji="1" sz="3200" kern="1200">
                <a:solidFill>
                  <a:schemeClr val="tx1"/>
                </a:solidFill>
                <a:latin typeface="+mj-lt"/>
                <a:ea typeface="+mj-ea"/>
                <a:cs typeface="+mj-cs"/>
              </a:defRPr>
            </a:lvl1pPr>
          </a:lstStyle>
          <a:p>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1</a:t>
            </a:r>
            <a:r>
              <a:rPr lang="ja-JP" altLang="en-US" sz="1600" dirty="0">
                <a:latin typeface="Meiryo UI" panose="020B0604030504040204" pitchFamily="50" charset="-128"/>
                <a:ea typeface="Meiryo UI" panose="020B0604030504040204" pitchFamily="50" charset="-128"/>
              </a:rPr>
              <a:t>）在宅医療に関する実態調査　概要</a:t>
            </a:r>
            <a:endParaRPr lang="ja-JP" altLang="en-US" sz="1100"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372485396"/>
              </p:ext>
            </p:extLst>
          </p:nvPr>
        </p:nvGraphicFramePr>
        <p:xfrm>
          <a:off x="437241" y="4854433"/>
          <a:ext cx="3827577" cy="1981200"/>
        </p:xfrm>
        <a:graphic>
          <a:graphicData uri="http://schemas.openxmlformats.org/drawingml/2006/table">
            <a:tbl>
              <a:tblPr firstRow="1" bandRow="1">
                <a:tableStyleId>{21E4AEA4-8DFA-4A89-87EB-49C32662AFE0}</a:tableStyleId>
              </a:tblPr>
              <a:tblGrid>
                <a:gridCol w="1350368">
                  <a:extLst>
                    <a:ext uri="{9D8B030D-6E8A-4147-A177-3AD203B41FA5}">
                      <a16:colId xmlns:a16="http://schemas.microsoft.com/office/drawing/2014/main" val="771454507"/>
                    </a:ext>
                  </a:extLst>
                </a:gridCol>
                <a:gridCol w="2477209">
                  <a:extLst>
                    <a:ext uri="{9D8B030D-6E8A-4147-A177-3AD203B41FA5}">
                      <a16:colId xmlns:a16="http://schemas.microsoft.com/office/drawing/2014/main" val="489738464"/>
                    </a:ext>
                  </a:extLst>
                </a:gridCol>
              </a:tblGrid>
              <a:tr h="211621">
                <a:tc>
                  <a:txBody>
                    <a:bodyPr/>
                    <a:lstStyle/>
                    <a:p>
                      <a:pPr marL="0" algn="ctr" defTabSz="914400" rtl="0" eaLnBrk="1" latinLnBrk="0" hangingPunct="1"/>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圏域</a:t>
                      </a:r>
                    </a:p>
                  </a:txBody>
                  <a:tcPr/>
                </a:tc>
                <a:tc>
                  <a:txBody>
                    <a:bodyPr/>
                    <a:lstStyle/>
                    <a:p>
                      <a:pPr marL="0" algn="ctr" defTabSz="914400" rtl="0" eaLnBrk="1" latinLnBrk="0" hangingPunct="1"/>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概要</a:t>
                      </a:r>
                    </a:p>
                  </a:txBody>
                  <a:tcPr/>
                </a:tc>
                <a:extLst>
                  <a:ext uri="{0D108BD9-81ED-4DB2-BD59-A6C34878D82A}">
                    <a16:rowId xmlns:a16="http://schemas.microsoft.com/office/drawing/2014/main" val="2347645190"/>
                  </a:ext>
                </a:extLst>
              </a:tr>
              <a:tr h="244514">
                <a:tc>
                  <a:txBody>
                    <a:bodyPr/>
                    <a:lstStyle/>
                    <a:p>
                      <a:pPr marL="0" algn="l" defTabSz="914400" rtl="0" eaLnBrk="1" latinLnBrk="0" hangingPunct="1"/>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１）豊能</a:t>
                      </a:r>
                    </a:p>
                  </a:txBody>
                  <a:tcPr/>
                </a:tc>
                <a:tc>
                  <a:txBody>
                    <a:bodyPr/>
                    <a:lstStyle/>
                    <a:p>
                      <a:pPr marL="0" algn="l" defTabSz="914400" rtl="0" eaLnBrk="1" latinLnBrk="0" hangingPunct="1"/>
                      <a:r>
                        <a:rPr kumimoji="1" lang="en-US" altLang="ja-JP" sz="11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開催日</a:t>
                      </a:r>
                      <a:r>
                        <a:rPr kumimoji="1" lang="en-US" altLang="ja-JP" sz="11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令和４年</a:t>
                      </a:r>
                      <a:r>
                        <a:rPr kumimoji="1" lang="en-US" altLang="ja-JP" sz="1100" kern="1200" dirty="0">
                          <a:solidFill>
                            <a:schemeClr val="tx1"/>
                          </a:solidFill>
                          <a:latin typeface="Meiryo UI" panose="020B0604030504040204" pitchFamily="50" charset="-128"/>
                          <a:ea typeface="Meiryo UI" panose="020B0604030504040204" pitchFamily="50" charset="-128"/>
                          <a:cs typeface="+mn-cs"/>
                        </a:rPr>
                        <a:t>10 </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月</a:t>
                      </a:r>
                      <a:r>
                        <a:rPr kumimoji="1" lang="en-US" altLang="ja-JP" sz="1100" kern="1200" dirty="0">
                          <a:solidFill>
                            <a:schemeClr val="tx1"/>
                          </a:solidFill>
                          <a:latin typeface="Meiryo UI" panose="020B0604030504040204" pitchFamily="50" charset="-128"/>
                          <a:ea typeface="Meiryo UI" panose="020B0604030504040204" pitchFamily="50" charset="-128"/>
                          <a:cs typeface="+mn-cs"/>
                        </a:rPr>
                        <a:t>12</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日</a:t>
                      </a:r>
                      <a:endParaRPr kumimoji="1" lang="en-US" altLang="ja-JP" sz="1100" kern="1200" dirty="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en-US" altLang="ja-JP" sz="11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委員数</a:t>
                      </a:r>
                      <a:r>
                        <a:rPr kumimoji="1" lang="en-US" altLang="ja-JP" sz="1100" kern="1200" dirty="0">
                          <a:solidFill>
                            <a:schemeClr val="tx1"/>
                          </a:solidFill>
                          <a:latin typeface="Meiryo UI" panose="020B0604030504040204" pitchFamily="50" charset="-128"/>
                          <a:ea typeface="Meiryo UI" panose="020B0604030504040204" pitchFamily="50" charset="-128"/>
                          <a:cs typeface="+mn-cs"/>
                        </a:rPr>
                        <a:t>】25</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名</a:t>
                      </a:r>
                    </a:p>
                  </a:txBody>
                  <a:tcPr/>
                </a:tc>
                <a:extLst>
                  <a:ext uri="{0D108BD9-81ED-4DB2-BD59-A6C34878D82A}">
                    <a16:rowId xmlns:a16="http://schemas.microsoft.com/office/drawing/2014/main" val="2454366124"/>
                  </a:ext>
                </a:extLst>
              </a:tr>
              <a:tr h="241165">
                <a:tc>
                  <a:txBody>
                    <a:bodyPr/>
                    <a:lstStyle/>
                    <a:p>
                      <a:pPr marL="0" algn="l" defTabSz="914400" rtl="0" eaLnBrk="1" latinLnBrk="0" hangingPunct="1"/>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２）三島</a:t>
                      </a:r>
                    </a:p>
                  </a:txBody>
                  <a:tcPr/>
                </a:tc>
                <a:tc>
                  <a:txBody>
                    <a:bodyPr/>
                    <a:lstStyle/>
                    <a:p>
                      <a:pPr marL="0" algn="l" defTabSz="914400" rtl="0" eaLnBrk="1" latinLnBrk="0" hangingPunct="1"/>
                      <a:r>
                        <a:rPr kumimoji="1" lang="en-US" altLang="ja-JP" sz="11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開催日</a:t>
                      </a:r>
                      <a:r>
                        <a:rPr kumimoji="1" lang="en-US" altLang="ja-JP" sz="11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令和４年</a:t>
                      </a:r>
                      <a:r>
                        <a:rPr kumimoji="1" lang="en-US" altLang="ja-JP" sz="1100" kern="1200" dirty="0">
                          <a:solidFill>
                            <a:schemeClr val="tx1"/>
                          </a:solidFill>
                          <a:latin typeface="Meiryo UI" panose="020B0604030504040204" pitchFamily="50" charset="-128"/>
                          <a:ea typeface="Meiryo UI" panose="020B0604030504040204" pitchFamily="50" charset="-128"/>
                          <a:cs typeface="+mn-cs"/>
                        </a:rPr>
                        <a:t>10 </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月３日</a:t>
                      </a:r>
                      <a:endParaRPr kumimoji="1" lang="en-US" altLang="ja-JP" sz="1100" kern="1200" dirty="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en-US" altLang="ja-JP" sz="11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委員数</a:t>
                      </a:r>
                      <a:r>
                        <a:rPr kumimoji="1" lang="en-US" altLang="ja-JP" sz="1100" kern="1200" dirty="0">
                          <a:solidFill>
                            <a:schemeClr val="tx1"/>
                          </a:solidFill>
                          <a:latin typeface="Meiryo UI" panose="020B0604030504040204" pitchFamily="50" charset="-128"/>
                          <a:ea typeface="Meiryo UI" panose="020B0604030504040204" pitchFamily="50" charset="-128"/>
                          <a:cs typeface="+mn-cs"/>
                        </a:rPr>
                        <a:t>】27</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名</a:t>
                      </a:r>
                    </a:p>
                  </a:txBody>
                  <a:tcPr/>
                </a:tc>
                <a:extLst>
                  <a:ext uri="{0D108BD9-81ED-4DB2-BD59-A6C34878D82A}">
                    <a16:rowId xmlns:a16="http://schemas.microsoft.com/office/drawing/2014/main" val="2270151660"/>
                  </a:ext>
                </a:extLst>
              </a:tr>
              <a:tr h="241165">
                <a:tc>
                  <a:txBody>
                    <a:bodyPr/>
                    <a:lstStyle/>
                    <a:p>
                      <a:pPr marL="0" algn="l" defTabSz="914400" rtl="0" eaLnBrk="1" latinLnBrk="0" hangingPunct="1"/>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３）北河内</a:t>
                      </a:r>
                    </a:p>
                  </a:txBody>
                  <a:tcPr/>
                </a:tc>
                <a:tc>
                  <a:txBody>
                    <a:bodyPr/>
                    <a:lstStyle/>
                    <a:p>
                      <a:pPr marL="0" algn="l" defTabSz="914400" rtl="0" eaLnBrk="1" latinLnBrk="0" hangingPunct="1"/>
                      <a:r>
                        <a:rPr kumimoji="1" lang="en-US" altLang="ja-JP" sz="11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開催日</a:t>
                      </a:r>
                      <a:r>
                        <a:rPr kumimoji="1" lang="en-US" altLang="ja-JP" sz="11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令和４年９月</a:t>
                      </a:r>
                      <a:r>
                        <a:rPr kumimoji="1" lang="en-US" altLang="ja-JP" sz="1100" kern="1200" dirty="0">
                          <a:solidFill>
                            <a:schemeClr val="tx1"/>
                          </a:solidFill>
                          <a:latin typeface="Meiryo UI" panose="020B0604030504040204" pitchFamily="50" charset="-128"/>
                          <a:ea typeface="Meiryo UI" panose="020B0604030504040204" pitchFamily="50" charset="-128"/>
                          <a:cs typeface="+mn-cs"/>
                        </a:rPr>
                        <a:t>29</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日</a:t>
                      </a:r>
                      <a:endParaRPr kumimoji="1" lang="en-US" altLang="ja-JP" sz="1100" kern="1200" dirty="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en-US" altLang="ja-JP" sz="11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委員数</a:t>
                      </a:r>
                      <a:r>
                        <a:rPr kumimoji="1" lang="en-US" altLang="ja-JP" sz="1100" kern="1200" dirty="0">
                          <a:solidFill>
                            <a:schemeClr val="tx1"/>
                          </a:solidFill>
                          <a:latin typeface="Meiryo UI" panose="020B0604030504040204" pitchFamily="50" charset="-128"/>
                          <a:ea typeface="Meiryo UI" panose="020B0604030504040204" pitchFamily="50" charset="-128"/>
                          <a:cs typeface="+mn-cs"/>
                        </a:rPr>
                        <a:t>】35</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名</a:t>
                      </a:r>
                    </a:p>
                  </a:txBody>
                  <a:tcPr/>
                </a:tc>
                <a:extLst>
                  <a:ext uri="{0D108BD9-81ED-4DB2-BD59-A6C34878D82A}">
                    <a16:rowId xmlns:a16="http://schemas.microsoft.com/office/drawing/2014/main" val="1345921221"/>
                  </a:ext>
                </a:extLst>
              </a:tr>
              <a:tr h="241165">
                <a:tc>
                  <a:txBody>
                    <a:bodyPr/>
                    <a:lstStyle/>
                    <a:p>
                      <a:pPr marL="0" algn="l" defTabSz="914400" rtl="0" eaLnBrk="1" latinLnBrk="0" hangingPunct="1"/>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４）中河内</a:t>
                      </a:r>
                    </a:p>
                  </a:txBody>
                  <a:tcPr/>
                </a:tc>
                <a:tc>
                  <a:txBody>
                    <a:bodyPr/>
                    <a:lstStyle/>
                    <a:p>
                      <a:pPr marL="0" algn="l" defTabSz="914400" rtl="0" eaLnBrk="1" latinLnBrk="0" hangingPunct="1"/>
                      <a:r>
                        <a:rPr kumimoji="1" lang="en-US" altLang="ja-JP" sz="11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開催日</a:t>
                      </a:r>
                      <a:r>
                        <a:rPr kumimoji="1" lang="en-US" altLang="ja-JP" sz="11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令和４年</a:t>
                      </a:r>
                      <a:r>
                        <a:rPr kumimoji="1" lang="en-US" altLang="ja-JP" sz="1100" kern="1200" dirty="0">
                          <a:solidFill>
                            <a:schemeClr val="tx1"/>
                          </a:solidFill>
                          <a:latin typeface="Meiryo UI" panose="020B0604030504040204" pitchFamily="50" charset="-128"/>
                          <a:ea typeface="Meiryo UI" panose="020B0604030504040204" pitchFamily="50" charset="-128"/>
                          <a:cs typeface="+mn-cs"/>
                        </a:rPr>
                        <a:t>10</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月５日</a:t>
                      </a:r>
                      <a:endParaRPr kumimoji="1" lang="en-US" altLang="ja-JP" sz="1100" kern="1200" dirty="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en-US" altLang="ja-JP" sz="11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委員数</a:t>
                      </a:r>
                      <a:r>
                        <a:rPr kumimoji="1" lang="en-US" altLang="ja-JP" sz="1100" kern="1200" dirty="0">
                          <a:solidFill>
                            <a:schemeClr val="tx1"/>
                          </a:solidFill>
                          <a:latin typeface="Meiryo UI" panose="020B0604030504040204" pitchFamily="50" charset="-128"/>
                          <a:ea typeface="Meiryo UI" panose="020B0604030504040204" pitchFamily="50" charset="-128"/>
                          <a:cs typeface="+mn-cs"/>
                        </a:rPr>
                        <a:t>】28</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名</a:t>
                      </a:r>
                    </a:p>
                  </a:txBody>
                  <a:tcPr/>
                </a:tc>
                <a:extLst>
                  <a:ext uri="{0D108BD9-81ED-4DB2-BD59-A6C34878D82A}">
                    <a16:rowId xmlns:a16="http://schemas.microsoft.com/office/drawing/2014/main" val="2029053491"/>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46956357"/>
              </p:ext>
            </p:extLst>
          </p:nvPr>
        </p:nvGraphicFramePr>
        <p:xfrm>
          <a:off x="4592858" y="4854433"/>
          <a:ext cx="3827578" cy="1981200"/>
        </p:xfrm>
        <a:graphic>
          <a:graphicData uri="http://schemas.openxmlformats.org/drawingml/2006/table">
            <a:tbl>
              <a:tblPr firstRow="1" bandRow="1">
                <a:tableStyleId>{21E4AEA4-8DFA-4A89-87EB-49C32662AFE0}</a:tableStyleId>
              </a:tblPr>
              <a:tblGrid>
                <a:gridCol w="1350369">
                  <a:extLst>
                    <a:ext uri="{9D8B030D-6E8A-4147-A177-3AD203B41FA5}">
                      <a16:colId xmlns:a16="http://schemas.microsoft.com/office/drawing/2014/main" val="771454507"/>
                    </a:ext>
                  </a:extLst>
                </a:gridCol>
                <a:gridCol w="2477209">
                  <a:extLst>
                    <a:ext uri="{9D8B030D-6E8A-4147-A177-3AD203B41FA5}">
                      <a16:colId xmlns:a16="http://schemas.microsoft.com/office/drawing/2014/main" val="489738464"/>
                    </a:ext>
                  </a:extLst>
                </a:gridCol>
              </a:tblGrid>
              <a:tr h="244514">
                <a:tc>
                  <a:txBody>
                    <a:bodyPr/>
                    <a:lstStyle/>
                    <a:p>
                      <a:pPr marL="0" algn="ctr" defTabSz="914400" rtl="0" eaLnBrk="1" latinLnBrk="0" hangingPunct="1"/>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圏域</a:t>
                      </a:r>
                    </a:p>
                  </a:txBody>
                  <a:tcPr/>
                </a:tc>
                <a:tc>
                  <a:txBody>
                    <a:bodyPr/>
                    <a:lstStyle/>
                    <a:p>
                      <a:pPr marL="0" algn="ctr" defTabSz="914400" rtl="0" eaLnBrk="1" latinLnBrk="0" hangingPunct="1"/>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概要</a:t>
                      </a:r>
                    </a:p>
                  </a:txBody>
                  <a:tcPr/>
                </a:tc>
                <a:extLst>
                  <a:ext uri="{0D108BD9-81ED-4DB2-BD59-A6C34878D82A}">
                    <a16:rowId xmlns:a16="http://schemas.microsoft.com/office/drawing/2014/main" val="2347645190"/>
                  </a:ext>
                </a:extLst>
              </a:tr>
              <a:tr h="244514">
                <a:tc>
                  <a:txBody>
                    <a:bodyPr/>
                    <a:lstStyle/>
                    <a:p>
                      <a:pPr marL="0" algn="l" defTabSz="914400" rtl="0" eaLnBrk="1" latinLnBrk="0" hangingPunct="1"/>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５）南河内</a:t>
                      </a:r>
                    </a:p>
                  </a:txBody>
                  <a:tcPr/>
                </a:tc>
                <a:tc>
                  <a:txBody>
                    <a:bodyPr/>
                    <a:lstStyle/>
                    <a:p>
                      <a:pPr marL="0" algn="l" defTabSz="914400" rtl="0" eaLnBrk="1" latinLnBrk="0" hangingPunct="1"/>
                      <a:r>
                        <a:rPr kumimoji="1" lang="en-US" altLang="ja-JP" sz="11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開催日</a:t>
                      </a:r>
                      <a:r>
                        <a:rPr kumimoji="1" lang="en-US" altLang="ja-JP" sz="11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令和４年９月</a:t>
                      </a:r>
                      <a:r>
                        <a:rPr kumimoji="1" lang="en-US" altLang="ja-JP" sz="1100" kern="1200" dirty="0">
                          <a:solidFill>
                            <a:schemeClr val="tx1"/>
                          </a:solidFill>
                          <a:latin typeface="Meiryo UI" panose="020B0604030504040204" pitchFamily="50" charset="-128"/>
                          <a:ea typeface="Meiryo UI" panose="020B0604030504040204" pitchFamily="50" charset="-128"/>
                          <a:cs typeface="+mn-cs"/>
                        </a:rPr>
                        <a:t>29</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日</a:t>
                      </a:r>
                      <a:endParaRPr kumimoji="1" lang="en-US" altLang="ja-JP" sz="1100" kern="1200" dirty="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en-US" altLang="ja-JP" sz="11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委員数</a:t>
                      </a:r>
                      <a:r>
                        <a:rPr kumimoji="1" lang="en-US" altLang="ja-JP" sz="1100" kern="1200" dirty="0">
                          <a:solidFill>
                            <a:schemeClr val="tx1"/>
                          </a:solidFill>
                          <a:latin typeface="Meiryo UI" panose="020B0604030504040204" pitchFamily="50" charset="-128"/>
                          <a:ea typeface="Meiryo UI" panose="020B0604030504040204" pitchFamily="50" charset="-128"/>
                          <a:cs typeface="+mn-cs"/>
                        </a:rPr>
                        <a:t>】34</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名</a:t>
                      </a:r>
                    </a:p>
                  </a:txBody>
                  <a:tcPr/>
                </a:tc>
                <a:extLst>
                  <a:ext uri="{0D108BD9-81ED-4DB2-BD59-A6C34878D82A}">
                    <a16:rowId xmlns:a16="http://schemas.microsoft.com/office/drawing/2014/main" val="2454366124"/>
                  </a:ext>
                </a:extLst>
              </a:tr>
              <a:tr h="241165">
                <a:tc>
                  <a:txBody>
                    <a:bodyPr/>
                    <a:lstStyle/>
                    <a:p>
                      <a:pPr marL="0" algn="l" defTabSz="914400" rtl="0" eaLnBrk="1" latinLnBrk="0" hangingPunct="1"/>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６）堺市</a:t>
                      </a:r>
                    </a:p>
                  </a:txBody>
                  <a:tcPr/>
                </a:tc>
                <a:tc>
                  <a:txBody>
                    <a:bodyPr/>
                    <a:lstStyle/>
                    <a:p>
                      <a:pPr marL="0" algn="l" defTabSz="914400" rtl="0" eaLnBrk="1" latinLnBrk="0" hangingPunct="1"/>
                      <a:r>
                        <a:rPr kumimoji="1" lang="en-US" altLang="ja-JP" sz="11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開催日</a:t>
                      </a:r>
                      <a:r>
                        <a:rPr kumimoji="1" lang="en-US" altLang="ja-JP" sz="11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令和４年９月</a:t>
                      </a:r>
                      <a:r>
                        <a:rPr kumimoji="1" lang="en-US" altLang="ja-JP" sz="1100" kern="1200" dirty="0">
                          <a:solidFill>
                            <a:schemeClr val="tx1"/>
                          </a:solidFill>
                          <a:latin typeface="Meiryo UI" panose="020B0604030504040204" pitchFamily="50" charset="-128"/>
                          <a:ea typeface="Meiryo UI" panose="020B0604030504040204" pitchFamily="50" charset="-128"/>
                          <a:cs typeface="+mn-cs"/>
                        </a:rPr>
                        <a:t>28</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日</a:t>
                      </a:r>
                      <a:endParaRPr kumimoji="1" lang="en-US" altLang="ja-JP" sz="1100" kern="1200" dirty="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en-US" altLang="ja-JP" sz="11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委員数</a:t>
                      </a:r>
                      <a:r>
                        <a:rPr kumimoji="1" lang="en-US" altLang="ja-JP" sz="1100" kern="1200" dirty="0">
                          <a:solidFill>
                            <a:schemeClr val="tx1"/>
                          </a:solidFill>
                          <a:latin typeface="Meiryo UI" panose="020B0604030504040204" pitchFamily="50" charset="-128"/>
                          <a:ea typeface="Meiryo UI" panose="020B0604030504040204" pitchFamily="50" charset="-128"/>
                          <a:cs typeface="+mn-cs"/>
                        </a:rPr>
                        <a:t>】13</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名</a:t>
                      </a:r>
                    </a:p>
                  </a:txBody>
                  <a:tcPr/>
                </a:tc>
                <a:extLst>
                  <a:ext uri="{0D108BD9-81ED-4DB2-BD59-A6C34878D82A}">
                    <a16:rowId xmlns:a16="http://schemas.microsoft.com/office/drawing/2014/main" val="2270151660"/>
                  </a:ext>
                </a:extLst>
              </a:tr>
              <a:tr h="241165">
                <a:tc>
                  <a:txBody>
                    <a:bodyPr/>
                    <a:lstStyle/>
                    <a:p>
                      <a:pPr marL="0" algn="l" defTabSz="914400" rtl="0" eaLnBrk="1" latinLnBrk="0" hangingPunct="1"/>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７）泉州</a:t>
                      </a:r>
                    </a:p>
                  </a:txBody>
                  <a:tcPr/>
                </a:tc>
                <a:tc>
                  <a:txBody>
                    <a:bodyPr/>
                    <a:lstStyle/>
                    <a:p>
                      <a:pPr marL="0" algn="l" defTabSz="914400" rtl="0" eaLnBrk="1" latinLnBrk="0" hangingPunct="1"/>
                      <a:r>
                        <a:rPr kumimoji="1" lang="en-US" altLang="ja-JP" sz="11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開催日</a:t>
                      </a:r>
                      <a:r>
                        <a:rPr kumimoji="1" lang="en-US" altLang="ja-JP" sz="11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令和４年９月</a:t>
                      </a:r>
                      <a:r>
                        <a:rPr kumimoji="1" lang="en-US" altLang="ja-JP" sz="1100" kern="1200" dirty="0">
                          <a:solidFill>
                            <a:schemeClr val="tx1"/>
                          </a:solidFill>
                          <a:latin typeface="Meiryo UI" panose="020B0604030504040204" pitchFamily="50" charset="-128"/>
                          <a:ea typeface="Meiryo UI" panose="020B0604030504040204" pitchFamily="50" charset="-128"/>
                          <a:cs typeface="+mn-cs"/>
                        </a:rPr>
                        <a:t>27</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日</a:t>
                      </a:r>
                      <a:endParaRPr kumimoji="1" lang="en-US" altLang="ja-JP" sz="1100" kern="1200" dirty="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en-US" altLang="ja-JP" sz="11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委員数</a:t>
                      </a:r>
                      <a:r>
                        <a:rPr kumimoji="1" lang="en-US" altLang="ja-JP" sz="1100" kern="1200" dirty="0">
                          <a:solidFill>
                            <a:schemeClr val="tx1"/>
                          </a:solidFill>
                          <a:latin typeface="Meiryo UI" panose="020B0604030504040204" pitchFamily="50" charset="-128"/>
                          <a:ea typeface="Meiryo UI" panose="020B0604030504040204" pitchFamily="50" charset="-128"/>
                          <a:cs typeface="+mn-cs"/>
                        </a:rPr>
                        <a:t>】46</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名</a:t>
                      </a:r>
                    </a:p>
                  </a:txBody>
                  <a:tcPr/>
                </a:tc>
                <a:extLst>
                  <a:ext uri="{0D108BD9-81ED-4DB2-BD59-A6C34878D82A}">
                    <a16:rowId xmlns:a16="http://schemas.microsoft.com/office/drawing/2014/main" val="1345921221"/>
                  </a:ext>
                </a:extLst>
              </a:tr>
              <a:tr h="241165">
                <a:tc>
                  <a:txBody>
                    <a:bodyPr/>
                    <a:lstStyle/>
                    <a:p>
                      <a:pPr marL="0" algn="l" defTabSz="914400" rtl="0" eaLnBrk="1" latinLnBrk="0" hangingPunct="1"/>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８）大阪市</a:t>
                      </a:r>
                    </a:p>
                  </a:txBody>
                  <a:tcPr/>
                </a:tc>
                <a:tc>
                  <a:txBody>
                    <a:bodyPr/>
                    <a:lstStyle/>
                    <a:p>
                      <a:pPr marL="0" algn="l" defTabSz="914400" rtl="0" eaLnBrk="1" latinLnBrk="0" hangingPunct="1"/>
                      <a:r>
                        <a:rPr kumimoji="1" lang="en-US" altLang="ja-JP" sz="11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開催日</a:t>
                      </a:r>
                      <a:r>
                        <a:rPr kumimoji="1" lang="en-US" altLang="ja-JP" sz="11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令和４年</a:t>
                      </a:r>
                      <a:r>
                        <a:rPr kumimoji="1" lang="en-US" altLang="ja-JP" sz="1100" kern="1200" dirty="0">
                          <a:solidFill>
                            <a:schemeClr val="tx1"/>
                          </a:solidFill>
                          <a:latin typeface="Meiryo UI" panose="020B0604030504040204" pitchFamily="50" charset="-128"/>
                          <a:ea typeface="Meiryo UI" panose="020B0604030504040204" pitchFamily="50" charset="-128"/>
                          <a:cs typeface="+mn-cs"/>
                        </a:rPr>
                        <a:t>10</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月</a:t>
                      </a:r>
                      <a:r>
                        <a:rPr kumimoji="1" lang="en-US" altLang="ja-JP" sz="1100" kern="1200" dirty="0">
                          <a:solidFill>
                            <a:schemeClr val="tx1"/>
                          </a:solidFill>
                          <a:latin typeface="Meiryo UI" panose="020B0604030504040204" pitchFamily="50" charset="-128"/>
                          <a:ea typeface="Meiryo UI" panose="020B0604030504040204" pitchFamily="50" charset="-128"/>
                          <a:cs typeface="+mn-cs"/>
                        </a:rPr>
                        <a:t>14</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日</a:t>
                      </a:r>
                      <a:endParaRPr kumimoji="1" lang="en-US" altLang="ja-JP" sz="1100" kern="1200" dirty="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en-US" altLang="ja-JP" sz="11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委員数</a:t>
                      </a:r>
                      <a:r>
                        <a:rPr kumimoji="1" lang="en-US" altLang="ja-JP" sz="1100" kern="1200" dirty="0">
                          <a:solidFill>
                            <a:schemeClr val="tx1"/>
                          </a:solidFill>
                          <a:latin typeface="Meiryo UI" panose="020B0604030504040204" pitchFamily="50" charset="-128"/>
                          <a:ea typeface="Meiryo UI" panose="020B0604030504040204" pitchFamily="50" charset="-128"/>
                          <a:cs typeface="+mn-cs"/>
                        </a:rPr>
                        <a:t>】24</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名</a:t>
                      </a:r>
                    </a:p>
                  </a:txBody>
                  <a:tcPr/>
                </a:tc>
                <a:extLst>
                  <a:ext uri="{0D108BD9-81ED-4DB2-BD59-A6C34878D82A}">
                    <a16:rowId xmlns:a16="http://schemas.microsoft.com/office/drawing/2014/main" val="2029053491"/>
                  </a:ext>
                </a:extLst>
              </a:tr>
            </a:tbl>
          </a:graphicData>
        </a:graphic>
      </p:graphicFrame>
      <p:sp>
        <p:nvSpPr>
          <p:cNvPr id="7" name="タイトル 1"/>
          <p:cNvSpPr txBox="1">
            <a:spLocks/>
          </p:cNvSpPr>
          <p:nvPr/>
        </p:nvSpPr>
        <p:spPr>
          <a:xfrm>
            <a:off x="872329" y="72162"/>
            <a:ext cx="8605166" cy="349624"/>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kumimoji="1" sz="3200" kern="1200">
                <a:solidFill>
                  <a:schemeClr val="tx1"/>
                </a:solidFill>
                <a:latin typeface="+mj-lt"/>
                <a:ea typeface="+mj-ea"/>
                <a:cs typeface="+mj-cs"/>
              </a:defRPr>
            </a:lvl1pPr>
          </a:lstStyle>
          <a:p>
            <a:r>
              <a:rPr lang="en-US" altLang="ja-JP"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参考２</a:t>
            </a:r>
            <a:r>
              <a:rPr lang="en-US" altLang="ja-JP"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　在宅医療に関する実態調査・在宅医療懇話会　概要</a:t>
            </a:r>
            <a:endParaRPr lang="ja-JP" altLang="en-US" sz="1200" dirty="0">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36000" y="503656"/>
            <a:ext cx="9180000" cy="0"/>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0" name="タイトル 1"/>
          <p:cNvSpPr txBox="1">
            <a:spLocks/>
          </p:cNvSpPr>
          <p:nvPr/>
        </p:nvSpPr>
        <p:spPr>
          <a:xfrm>
            <a:off x="84502" y="4540846"/>
            <a:ext cx="8605166" cy="336176"/>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kumimoji="1" sz="3200" kern="1200">
                <a:solidFill>
                  <a:schemeClr val="tx1"/>
                </a:solidFill>
                <a:latin typeface="+mj-lt"/>
                <a:ea typeface="+mj-ea"/>
                <a:cs typeface="+mj-cs"/>
              </a:defRPr>
            </a:lvl1pPr>
          </a:lstStyle>
          <a:p>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2</a:t>
            </a:r>
            <a:r>
              <a:rPr lang="ja-JP" altLang="en-US" sz="1600" dirty="0">
                <a:latin typeface="Meiryo UI" panose="020B0604030504040204" pitchFamily="50" charset="-128"/>
                <a:ea typeface="Meiryo UI" panose="020B0604030504040204" pitchFamily="50" charset="-128"/>
              </a:rPr>
              <a:t>）在宅医療懇話会　開催状況</a:t>
            </a:r>
            <a:endParaRPr lang="ja-JP" altLang="en-US" sz="11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19894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9000" y="396771"/>
            <a:ext cx="9153000" cy="0"/>
          </a:xfrm>
          <a:prstGeom prst="line">
            <a:avLst/>
          </a:prstGeom>
          <a:ln w="38100"/>
        </p:spPr>
        <p:style>
          <a:lnRef idx="3">
            <a:schemeClr val="accent3"/>
          </a:lnRef>
          <a:fillRef idx="0">
            <a:schemeClr val="accent3"/>
          </a:fillRef>
          <a:effectRef idx="2">
            <a:schemeClr val="accent3"/>
          </a:effectRef>
          <a:fontRef idx="minor">
            <a:schemeClr val="tx1"/>
          </a:fontRef>
        </p:style>
      </p:cxnSp>
      <p:graphicFrame>
        <p:nvGraphicFramePr>
          <p:cNvPr id="7" name="表 6"/>
          <p:cNvGraphicFramePr>
            <a:graphicFrameLocks noGrp="1"/>
          </p:cNvGraphicFramePr>
          <p:nvPr>
            <p:extLst>
              <p:ext uri="{D42A27DB-BD31-4B8C-83A1-F6EECF244321}">
                <p14:modId xmlns:p14="http://schemas.microsoft.com/office/powerpoint/2010/main" val="2769245333"/>
              </p:ext>
            </p:extLst>
          </p:nvPr>
        </p:nvGraphicFramePr>
        <p:xfrm>
          <a:off x="29086" y="854316"/>
          <a:ext cx="9076827" cy="4535474"/>
        </p:xfrm>
        <a:graphic>
          <a:graphicData uri="http://schemas.openxmlformats.org/drawingml/2006/table">
            <a:tbl>
              <a:tblPr firstRow="1" firstCol="1" bandRow="1">
                <a:tableStyleId>{BDBED569-4797-4DF1-A0F4-6AAB3CD982D8}</a:tableStyleId>
              </a:tblPr>
              <a:tblGrid>
                <a:gridCol w="209170">
                  <a:extLst>
                    <a:ext uri="{9D8B030D-6E8A-4147-A177-3AD203B41FA5}">
                      <a16:colId xmlns:a16="http://schemas.microsoft.com/office/drawing/2014/main" val="4283767183"/>
                    </a:ext>
                  </a:extLst>
                </a:gridCol>
                <a:gridCol w="1896881">
                  <a:extLst>
                    <a:ext uri="{9D8B030D-6E8A-4147-A177-3AD203B41FA5}">
                      <a16:colId xmlns:a16="http://schemas.microsoft.com/office/drawing/2014/main" val="683795918"/>
                    </a:ext>
                  </a:extLst>
                </a:gridCol>
                <a:gridCol w="2454280">
                  <a:extLst>
                    <a:ext uri="{9D8B030D-6E8A-4147-A177-3AD203B41FA5}">
                      <a16:colId xmlns:a16="http://schemas.microsoft.com/office/drawing/2014/main" val="2301593471"/>
                    </a:ext>
                  </a:extLst>
                </a:gridCol>
                <a:gridCol w="2147213">
                  <a:extLst>
                    <a:ext uri="{9D8B030D-6E8A-4147-A177-3AD203B41FA5}">
                      <a16:colId xmlns:a16="http://schemas.microsoft.com/office/drawing/2014/main" val="1842030762"/>
                    </a:ext>
                  </a:extLst>
                </a:gridCol>
                <a:gridCol w="2369283">
                  <a:extLst>
                    <a:ext uri="{9D8B030D-6E8A-4147-A177-3AD203B41FA5}">
                      <a16:colId xmlns:a16="http://schemas.microsoft.com/office/drawing/2014/main" val="359724210"/>
                    </a:ext>
                  </a:extLst>
                </a:gridCol>
              </a:tblGrid>
              <a:tr h="249168">
                <a:tc>
                  <a:txBody>
                    <a:bodyPr/>
                    <a:lstStyle/>
                    <a:p>
                      <a:pPr algn="ct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18000" marR="18000" marT="36000" marB="36000"/>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①入退院支援</a:t>
                      </a:r>
                    </a:p>
                  </a:txBody>
                  <a:tcPr marL="18000" marR="18000" marT="36000" marB="36000"/>
                </a:tc>
                <a:tc>
                  <a:txBody>
                    <a:bodyPr/>
                    <a:lstStyle/>
                    <a:p>
                      <a:pPr algn="ctr">
                        <a:tabLst>
                          <a:tab pos="357188" algn="l"/>
                        </a:tabLst>
                      </a:pPr>
                      <a:r>
                        <a:rPr kumimoji="1" lang="ja-JP" altLang="en-US" sz="1000" dirty="0">
                          <a:solidFill>
                            <a:schemeClr val="tx1"/>
                          </a:solidFill>
                          <a:latin typeface="Meiryo UI" panose="020B0604030504040204" pitchFamily="50" charset="-128"/>
                          <a:ea typeface="Meiryo UI" panose="020B0604030504040204" pitchFamily="50" charset="-128"/>
                        </a:rPr>
                        <a:t>②日常の療養生活</a:t>
                      </a:r>
                    </a:p>
                  </a:txBody>
                  <a:tcPr marL="18000" marR="18000" marT="36000" marB="36000"/>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③急変時の対応</a:t>
                      </a:r>
                    </a:p>
                  </a:txBody>
                  <a:tcPr marL="18000" marR="18000" marT="36000" marB="36000"/>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④看取り</a:t>
                      </a:r>
                    </a:p>
                  </a:txBody>
                  <a:tcPr marL="18000" marR="18000" marT="36000" marB="36000"/>
                </a:tc>
                <a:extLst>
                  <a:ext uri="{0D108BD9-81ED-4DB2-BD59-A6C34878D82A}">
                    <a16:rowId xmlns:a16="http://schemas.microsoft.com/office/drawing/2014/main" val="817005206"/>
                  </a:ext>
                </a:extLst>
              </a:tr>
              <a:tr h="2875966">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現状と課題</a:t>
                      </a:r>
                    </a:p>
                  </a:txBody>
                  <a:tcPr marL="18000" marR="18000" marT="36000" marB="36000" vert="eaVert"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a:t>
                      </a:r>
                      <a:r>
                        <a:rPr kumimoji="1" lang="ja-JP" altLang="en-US" sz="900" b="1" u="sng" dirty="0">
                          <a:solidFill>
                            <a:schemeClr val="tx1"/>
                          </a:solidFill>
                          <a:latin typeface="Meiryo UI" panose="020B0604030504040204" pitchFamily="50" charset="-128"/>
                          <a:ea typeface="Meiryo UI" panose="020B0604030504040204" pitchFamily="50" charset="-128"/>
                        </a:rPr>
                        <a:t>入退院時における連携強化</a:t>
                      </a:r>
                      <a:endParaRPr kumimoji="1" lang="en-US" altLang="ja-JP" sz="900" b="1" u="sng"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・新型コロナの影響もあり、退院時</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カンファレンスが減少</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ja-JP" altLang="en-US" sz="900" baseline="0" dirty="0">
                          <a:solidFill>
                            <a:schemeClr val="tx1"/>
                          </a:solidFill>
                          <a:latin typeface="Meiryo UI" panose="020B0604030504040204" pitchFamily="50" charset="-128"/>
                          <a:ea typeface="Meiryo UI" panose="020B0604030504040204" pitchFamily="50" charset="-128"/>
                        </a:rPr>
                        <a:t>  各</a:t>
                      </a:r>
                      <a:r>
                        <a:rPr kumimoji="1" lang="ja-JP" altLang="en-US" sz="900" dirty="0">
                          <a:solidFill>
                            <a:schemeClr val="tx1"/>
                          </a:solidFill>
                          <a:latin typeface="Meiryo UI" panose="020B0604030504040204" pitchFamily="50" charset="-128"/>
                          <a:ea typeface="Meiryo UI" panose="020B0604030504040204" pitchFamily="50" charset="-128"/>
                        </a:rPr>
                        <a:t>調査における課題の上位</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全</a:t>
                      </a:r>
                      <a:r>
                        <a:rPr kumimoji="1" lang="en-US" altLang="ja-JP" sz="900" dirty="0">
                          <a:solidFill>
                            <a:schemeClr val="tx1"/>
                          </a:solidFill>
                          <a:latin typeface="Meiryo UI" panose="020B0604030504040204" pitchFamily="50" charset="-128"/>
                          <a:ea typeface="Meiryo UI" panose="020B0604030504040204" pitchFamily="50" charset="-128"/>
                        </a:rPr>
                        <a:t>)</a:t>
                      </a: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ja-JP" altLang="en-US" sz="900" baseline="0"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特に、訪看や病院では</a:t>
                      </a:r>
                      <a:r>
                        <a:rPr kumimoji="1" lang="en-US" altLang="ja-JP" sz="900" dirty="0">
                          <a:solidFill>
                            <a:schemeClr val="tx1"/>
                          </a:solidFill>
                          <a:latin typeface="Meiryo UI" panose="020B0604030504040204" pitchFamily="50" charset="-128"/>
                          <a:ea typeface="Meiryo UI" panose="020B0604030504040204" pitchFamily="50" charset="-128"/>
                        </a:rPr>
                        <a:t>60</a:t>
                      </a:r>
                      <a:r>
                        <a:rPr kumimoji="1" lang="ja-JP" altLang="en-US" sz="900" dirty="0">
                          <a:solidFill>
                            <a:schemeClr val="tx1"/>
                          </a:solidFill>
                          <a:latin typeface="Meiryo UI" panose="020B0604030504040204" pitchFamily="50" charset="-128"/>
                          <a:ea typeface="Meiryo UI" panose="020B0604030504040204" pitchFamily="50" charset="-128"/>
                        </a:rPr>
                        <a:t>％以上が</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課題と回答</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訪看・病</a:t>
                      </a:r>
                      <a:r>
                        <a:rPr kumimoji="1" lang="en-US" altLang="ja-JP" sz="900" dirty="0">
                          <a:solidFill>
                            <a:schemeClr val="tx1"/>
                          </a:solidFill>
                          <a:latin typeface="Meiryo UI" panose="020B0604030504040204" pitchFamily="50" charset="-128"/>
                          <a:ea typeface="Meiryo UI" panose="020B0604030504040204" pitchFamily="50" charset="-128"/>
                        </a:rPr>
                        <a:t>)	</a:t>
                      </a:r>
                    </a:p>
                    <a:p>
                      <a:r>
                        <a:rPr kumimoji="1" lang="ja-JP" altLang="en-US" sz="900" dirty="0">
                          <a:solidFill>
                            <a:schemeClr val="tx1"/>
                          </a:solidFill>
                          <a:latin typeface="Meiryo UI" panose="020B0604030504040204" pitchFamily="50" charset="-128"/>
                          <a:ea typeface="Meiryo UI" panose="020B0604030504040204" pitchFamily="50" charset="-128"/>
                        </a:rPr>
                        <a:t>・介護連携指導料の算定回数は、</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R1</a:t>
                      </a:r>
                      <a:r>
                        <a:rPr kumimoji="1" lang="ja-JP" altLang="en-US" sz="900" dirty="0">
                          <a:solidFill>
                            <a:schemeClr val="tx1"/>
                          </a:solidFill>
                          <a:latin typeface="Meiryo UI" panose="020B0604030504040204" pitchFamily="50" charset="-128"/>
                          <a:ea typeface="Meiryo UI" panose="020B0604030504040204" pitchFamily="50" charset="-128"/>
                        </a:rPr>
                        <a:t>年まで増加傾向であったが、</a:t>
                      </a:r>
                      <a:r>
                        <a:rPr kumimoji="1" lang="en-US" altLang="ja-JP" sz="900" dirty="0">
                          <a:solidFill>
                            <a:schemeClr val="tx1"/>
                          </a:solidFill>
                          <a:latin typeface="Meiryo UI" panose="020B0604030504040204" pitchFamily="50" charset="-128"/>
                          <a:ea typeface="Meiryo UI" panose="020B0604030504040204" pitchFamily="50" charset="-128"/>
                        </a:rPr>
                        <a:t>R2</a:t>
                      </a:r>
                      <a:r>
                        <a:rPr kumimoji="1" lang="ja-JP" altLang="en-US" sz="900" dirty="0">
                          <a:solidFill>
                            <a:schemeClr val="tx1"/>
                          </a:solidFill>
                          <a:latin typeface="Meiryo UI" panose="020B0604030504040204" pitchFamily="50" charset="-128"/>
                          <a:ea typeface="Meiryo UI" panose="020B0604030504040204" pitchFamily="50" charset="-128"/>
                        </a:rPr>
                        <a:t>年</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はほとんどの地域で減少</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en-US" altLang="ja-JP" sz="900"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(R2</a:t>
                      </a:r>
                      <a:r>
                        <a:rPr kumimoji="1" lang="ja-JP" altLang="en-US" sz="900" dirty="0">
                          <a:solidFill>
                            <a:schemeClr val="tx1"/>
                          </a:solidFill>
                          <a:latin typeface="Meiryo UI" panose="020B0604030504040204" pitchFamily="50" charset="-128"/>
                          <a:ea typeface="Meiryo UI" panose="020B0604030504040204" pitchFamily="50" charset="-128"/>
                        </a:rPr>
                        <a:t>年</a:t>
                      </a:r>
                      <a:r>
                        <a:rPr kumimoji="1" lang="ja-JP" altLang="en-US" sz="900" baseline="0"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前年度比</a:t>
                      </a:r>
                      <a:r>
                        <a:rPr kumimoji="1" lang="en-US" altLang="ja-JP" sz="900" dirty="0">
                          <a:solidFill>
                            <a:schemeClr val="tx1"/>
                          </a:solidFill>
                          <a:latin typeface="Meiryo UI" panose="020B0604030504040204" pitchFamily="50" charset="-128"/>
                          <a:ea typeface="Meiryo UI" panose="020B0604030504040204" pitchFamily="50" charset="-128"/>
                        </a:rPr>
                        <a:t>70.7%</a:t>
                      </a:r>
                      <a:r>
                        <a:rPr kumimoji="1" lang="ja-JP" altLang="en-US" sz="900" baseline="0" dirty="0">
                          <a:solidFill>
                            <a:schemeClr val="tx1"/>
                          </a:solidFill>
                          <a:latin typeface="Meiryo UI" panose="020B0604030504040204" pitchFamily="50" charset="-128"/>
                          <a:ea typeface="Meiryo UI" panose="020B0604030504040204" pitchFamily="50" charset="-128"/>
                        </a:rPr>
                        <a:t> </a:t>
                      </a:r>
                      <a:r>
                        <a:rPr kumimoji="1" lang="en-US" altLang="ja-JP" sz="900" baseline="0" dirty="0">
                          <a:solidFill>
                            <a:schemeClr val="tx1"/>
                          </a:solidFill>
                          <a:latin typeface="Meiryo UI" panose="020B0604030504040204" pitchFamily="50" charset="-128"/>
                          <a:ea typeface="Meiryo UI" panose="020B0604030504040204" pitchFamily="50" charset="-128"/>
                        </a:rPr>
                        <a:t>N</a:t>
                      </a:r>
                      <a:r>
                        <a:rPr kumimoji="1" lang="en-US" altLang="ja-JP" sz="900" dirty="0">
                          <a:solidFill>
                            <a:schemeClr val="tx1"/>
                          </a:solidFill>
                          <a:latin typeface="Meiryo UI" panose="020B0604030504040204" pitchFamily="50" charset="-128"/>
                          <a:ea typeface="Meiryo UI" panose="020B0604030504040204" pitchFamily="50" charset="-128"/>
                        </a:rPr>
                        <a:t>DB)</a:t>
                      </a:r>
                    </a:p>
                    <a:p>
                      <a:r>
                        <a:rPr kumimoji="1" lang="ja-JP" altLang="en-US" sz="900" dirty="0">
                          <a:solidFill>
                            <a:schemeClr val="tx1"/>
                          </a:solidFill>
                          <a:latin typeface="Meiryo UI" panose="020B0604030504040204" pitchFamily="50" charset="-128"/>
                          <a:ea typeface="Meiryo UI" panose="020B0604030504040204" pitchFamily="50" charset="-128"/>
                        </a:rPr>
                        <a:t>・病院担当者や医介連携コーディネー</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ター等のマンパワー不足や各個人の</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スキルの差等により、退院後の療養</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環境を調整・整備する等の在宅</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コーディネート機能が不十分</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懇</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　</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18000" marR="18000" marT="36000" marB="36000"/>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a:t>
                      </a:r>
                      <a:r>
                        <a:rPr kumimoji="1" lang="ja-JP" altLang="en-US" sz="900" b="1" u="sng" dirty="0">
                          <a:solidFill>
                            <a:schemeClr val="tx1"/>
                          </a:solidFill>
                          <a:latin typeface="Meiryo UI" panose="020B0604030504040204" pitchFamily="50" charset="-128"/>
                          <a:ea typeface="Meiryo UI" panose="020B0604030504040204" pitchFamily="50" charset="-128"/>
                        </a:rPr>
                        <a:t>将来に向けた在宅医療提供体制の充実</a:t>
                      </a:r>
                      <a:endParaRPr kumimoji="1" lang="en-US" altLang="ja-JP" sz="900" b="1" u="sng"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・医師の高齢化</a:t>
                      </a:r>
                      <a:r>
                        <a:rPr kumimoji="1" lang="en-US" altLang="ja-JP" sz="900" dirty="0">
                          <a:solidFill>
                            <a:schemeClr val="tx1"/>
                          </a:solidFill>
                          <a:latin typeface="Meiryo UI" panose="020B0604030504040204" pitchFamily="50" charset="-128"/>
                          <a:ea typeface="Meiryo UI" panose="020B0604030504040204" pitchFamily="50" charset="-128"/>
                        </a:rPr>
                        <a:t>(60</a:t>
                      </a:r>
                      <a:r>
                        <a:rPr kumimoji="1" lang="ja-JP" altLang="en-US" sz="900" dirty="0">
                          <a:solidFill>
                            <a:schemeClr val="tx1"/>
                          </a:solidFill>
                          <a:latin typeface="Meiryo UI" panose="020B0604030504040204" pitchFamily="50" charset="-128"/>
                          <a:ea typeface="Meiryo UI" panose="020B0604030504040204" pitchFamily="50" charset="-128"/>
                        </a:rPr>
                        <a:t>歳以上が全体の約</a:t>
                      </a:r>
                      <a:r>
                        <a:rPr kumimoji="1" lang="en-US" altLang="ja-JP" sz="900" dirty="0">
                          <a:solidFill>
                            <a:schemeClr val="tx1"/>
                          </a:solidFill>
                          <a:latin typeface="Meiryo UI" panose="020B0604030504040204" pitchFamily="50" charset="-128"/>
                          <a:ea typeface="Meiryo UI" panose="020B0604030504040204" pitchFamily="50" charset="-128"/>
                        </a:rPr>
                        <a:t>1/2)</a:t>
                      </a:r>
                    </a:p>
                    <a:p>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1</a:t>
                      </a:r>
                      <a:r>
                        <a:rPr kumimoji="1" lang="ja-JP" altLang="en-US" sz="900" dirty="0">
                          <a:solidFill>
                            <a:schemeClr val="tx1"/>
                          </a:solidFill>
                          <a:latin typeface="Meiryo UI" panose="020B0604030504040204" pitchFamily="50" charset="-128"/>
                          <a:ea typeface="Meiryo UI" panose="020B0604030504040204" pitchFamily="50" charset="-128"/>
                        </a:rPr>
                        <a:t>人経営の診療所が多い</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全体の約</a:t>
                      </a:r>
                      <a:r>
                        <a:rPr kumimoji="1" lang="en-US" altLang="ja-JP" sz="900" dirty="0">
                          <a:solidFill>
                            <a:schemeClr val="tx1"/>
                          </a:solidFill>
                          <a:latin typeface="Meiryo UI" panose="020B0604030504040204" pitchFamily="50" charset="-128"/>
                          <a:ea typeface="Meiryo UI" panose="020B0604030504040204" pitchFamily="50" charset="-128"/>
                        </a:rPr>
                        <a:t>3/4)</a:t>
                      </a:r>
                      <a:br>
                        <a:rPr kumimoji="1" lang="en-US" altLang="ja-JP" sz="900" dirty="0">
                          <a:solidFill>
                            <a:schemeClr val="tx1"/>
                          </a:solidFill>
                          <a:latin typeface="Meiryo UI" panose="020B0604030504040204" pitchFamily="50" charset="-128"/>
                          <a:ea typeface="Meiryo UI" panose="020B0604030504040204" pitchFamily="50" charset="-128"/>
                        </a:rPr>
                      </a:br>
                      <a:r>
                        <a:rPr kumimoji="1" lang="ja-JP" altLang="en-US" sz="900" dirty="0">
                          <a:solidFill>
                            <a:schemeClr val="tx1"/>
                          </a:solidFill>
                          <a:latin typeface="Meiryo UI" panose="020B0604030504040204" pitchFamily="50" charset="-128"/>
                          <a:ea typeface="Meiryo UI" panose="020B0604030504040204" pitchFamily="50" charset="-128"/>
                        </a:rPr>
                        <a:t>　（以上、</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診・懇</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・訪問診療医の今後の在宅医療の意向は、約</a:t>
                      </a:r>
                      <a:r>
                        <a:rPr kumimoji="1" lang="en-US" altLang="ja-JP" sz="900" dirty="0">
                          <a:solidFill>
                            <a:schemeClr val="tx1"/>
                          </a:solidFill>
                          <a:latin typeface="Meiryo UI" panose="020B0604030504040204" pitchFamily="50" charset="-128"/>
                          <a:ea typeface="Meiryo UI" panose="020B0604030504040204" pitchFamily="50" charset="-128"/>
                        </a:rPr>
                        <a:t>1/2</a:t>
                      </a:r>
                      <a:r>
                        <a:rPr kumimoji="1" lang="ja-JP" altLang="en-US" sz="900" dirty="0">
                          <a:solidFill>
                            <a:schemeClr val="tx1"/>
                          </a:solidFill>
                          <a:latin typeface="Meiryo UI" panose="020B0604030504040204" pitchFamily="50" charset="-128"/>
                          <a:ea typeface="Meiryo UI" panose="020B0604030504040204" pitchFamily="50" charset="-128"/>
                        </a:rPr>
                        <a:t>が</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baseline="0"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現状維持、約</a:t>
                      </a:r>
                      <a:r>
                        <a:rPr kumimoji="1" lang="en-US" altLang="ja-JP" sz="900" dirty="0">
                          <a:solidFill>
                            <a:schemeClr val="tx1"/>
                          </a:solidFill>
                          <a:latin typeface="Meiryo UI" panose="020B0604030504040204" pitchFamily="50" charset="-128"/>
                          <a:ea typeface="Meiryo UI" panose="020B0604030504040204" pitchFamily="50" charset="-128"/>
                        </a:rPr>
                        <a:t>1/4</a:t>
                      </a:r>
                      <a:r>
                        <a:rPr kumimoji="1" lang="ja-JP" altLang="en-US" sz="900" dirty="0">
                          <a:solidFill>
                            <a:schemeClr val="tx1"/>
                          </a:solidFill>
                          <a:latin typeface="Meiryo UI" panose="020B0604030504040204" pitchFamily="50" charset="-128"/>
                          <a:ea typeface="Meiryo UI" panose="020B0604030504040204" pitchFamily="50" charset="-128"/>
                        </a:rPr>
                        <a:t>が患者増を希望</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診・病</a:t>
                      </a:r>
                      <a:r>
                        <a:rPr kumimoji="1" lang="en-US" altLang="ja-JP" sz="900" dirty="0">
                          <a:solidFill>
                            <a:schemeClr val="tx1"/>
                          </a:solidFill>
                          <a:latin typeface="Meiryo UI" panose="020B0604030504040204" pitchFamily="50" charset="-128"/>
                          <a:ea typeface="Meiryo UI" panose="020B0604030504040204" pitchFamily="50" charset="-128"/>
                        </a:rPr>
                        <a:t>)</a:t>
                      </a:r>
                    </a:p>
                    <a:p>
                      <a:r>
                        <a:rPr kumimoji="1" lang="ja-JP" altLang="en-US" sz="900" dirty="0">
                          <a:solidFill>
                            <a:schemeClr val="tx1"/>
                          </a:solidFill>
                          <a:latin typeface="Meiryo UI" panose="020B0604030504040204" pitchFamily="50" charset="-128"/>
                          <a:ea typeface="Meiryo UI" panose="020B0604030504040204" pitchFamily="50" charset="-128"/>
                        </a:rPr>
                        <a:t>・地理的な課題による医療資源の不足や特定医師</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への集中</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・小児診療、皮膚科や耳鼻咽喉科等の専門科目、</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看取り等において在宅医療の不足がみられる</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・現状の訪問診療に対し、地域により充足と不足</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の両方の意見</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以上、</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懇</a:t>
                      </a:r>
                      <a:r>
                        <a:rPr kumimoji="1" lang="en-US" altLang="ja-JP" sz="900"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a:t>
                      </a:r>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rPr>
                        <a:t>◆</a:t>
                      </a:r>
                      <a:r>
                        <a:rPr kumimoji="1" lang="ja-JP" altLang="en-US" sz="900" b="1" u="sng" dirty="0">
                          <a:solidFill>
                            <a:schemeClr val="tx1"/>
                          </a:solidFill>
                          <a:latin typeface="Meiryo UI" panose="020B0604030504040204" pitchFamily="50" charset="-128"/>
                          <a:ea typeface="Meiryo UI" panose="020B0604030504040204" pitchFamily="50" charset="-128"/>
                        </a:rPr>
                        <a:t>日常の療養における連携強化</a:t>
                      </a:r>
                      <a:endParaRPr kumimoji="1" lang="en-US" altLang="ja-JP" sz="900" b="1" u="sng"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・新型コロナの影響もあり、医療介護関係の</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多職種によるカンファレンスが減少</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・情報連携に</a:t>
                      </a:r>
                      <a:r>
                        <a:rPr kumimoji="1" lang="en-US" altLang="ja-JP" sz="900" dirty="0">
                          <a:solidFill>
                            <a:schemeClr val="tx1"/>
                          </a:solidFill>
                          <a:latin typeface="Meiryo UI" panose="020B0604030504040204" pitchFamily="50" charset="-128"/>
                          <a:ea typeface="Meiryo UI" panose="020B0604030504040204" pitchFamily="50" charset="-128"/>
                        </a:rPr>
                        <a:t>ICT</a:t>
                      </a:r>
                      <a:r>
                        <a:rPr kumimoji="1" lang="ja-JP" altLang="en-US" sz="900" dirty="0">
                          <a:solidFill>
                            <a:schemeClr val="tx1"/>
                          </a:solidFill>
                          <a:latin typeface="Meiryo UI" panose="020B0604030504040204" pitchFamily="50" charset="-128"/>
                          <a:ea typeface="Meiryo UI" panose="020B0604030504040204" pitchFamily="50" charset="-128"/>
                        </a:rPr>
                        <a:t>の活用が十分ではなく、電話や</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FAX</a:t>
                      </a:r>
                      <a:r>
                        <a:rPr kumimoji="1" lang="ja-JP" altLang="en-US" sz="900" dirty="0">
                          <a:solidFill>
                            <a:schemeClr val="tx1"/>
                          </a:solidFill>
                          <a:latin typeface="Meiryo UI" panose="020B0604030504040204" pitchFamily="50" charset="-128"/>
                          <a:ea typeface="Meiryo UI" panose="020B0604030504040204" pitchFamily="50" charset="-128"/>
                        </a:rPr>
                        <a:t>が中心</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以上、</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全・懇</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　</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・グループ診療・</a:t>
                      </a:r>
                      <a:r>
                        <a:rPr kumimoji="1" lang="ja-JP" altLang="en-US" sz="900" dirty="0" err="1">
                          <a:solidFill>
                            <a:schemeClr val="tx1"/>
                          </a:solidFill>
                          <a:latin typeface="Meiryo UI" panose="020B0604030504040204" pitchFamily="50" charset="-128"/>
                          <a:ea typeface="Meiryo UI" panose="020B0604030504040204" pitchFamily="50" charset="-128"/>
                        </a:rPr>
                        <a:t>診診</a:t>
                      </a:r>
                      <a:r>
                        <a:rPr kumimoji="1" lang="ja-JP" altLang="en-US" sz="900" dirty="0">
                          <a:solidFill>
                            <a:schemeClr val="tx1"/>
                          </a:solidFill>
                          <a:latin typeface="Meiryo UI" panose="020B0604030504040204" pitchFamily="50" charset="-128"/>
                          <a:ea typeface="Meiryo UI" panose="020B0604030504040204" pitchFamily="50" charset="-128"/>
                        </a:rPr>
                        <a:t>連携が難航</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地医・懇</a:t>
                      </a:r>
                      <a:r>
                        <a:rPr kumimoji="1" lang="en-US" altLang="ja-JP" sz="900" dirty="0">
                          <a:solidFill>
                            <a:schemeClr val="tx1"/>
                          </a:solidFill>
                          <a:latin typeface="Meiryo UI" panose="020B0604030504040204" pitchFamily="50" charset="-128"/>
                          <a:ea typeface="Meiryo UI" panose="020B0604030504040204" pitchFamily="50" charset="-128"/>
                        </a:rPr>
                        <a:t>)</a:t>
                      </a:r>
                    </a:p>
                    <a:p>
                      <a:r>
                        <a:rPr kumimoji="1" lang="ja-JP" altLang="en-US" sz="900" dirty="0">
                          <a:solidFill>
                            <a:schemeClr val="tx1"/>
                          </a:solidFill>
                          <a:latin typeface="Meiryo UI" panose="020B0604030504040204" pitchFamily="50" charset="-128"/>
                          <a:ea typeface="Meiryo UI" panose="020B0604030504040204" pitchFamily="50" charset="-128"/>
                        </a:rPr>
                        <a:t>・訪問診療医と訪問看護のさらなる連携が必要</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懇</a:t>
                      </a:r>
                      <a:r>
                        <a:rPr kumimoji="1" lang="en-US" altLang="ja-JP" sz="900" dirty="0">
                          <a:solidFill>
                            <a:schemeClr val="tx1"/>
                          </a:solidFill>
                          <a:latin typeface="Meiryo UI" panose="020B0604030504040204" pitchFamily="50" charset="-128"/>
                          <a:ea typeface="Meiryo UI" panose="020B0604030504040204" pitchFamily="50" charset="-128"/>
                        </a:rPr>
                        <a:t>)</a:t>
                      </a:r>
                    </a:p>
                  </a:txBody>
                  <a:tcPr marL="18000" marR="18000" marT="36000" marB="36000"/>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a:t>
                      </a:r>
                      <a:r>
                        <a:rPr kumimoji="1" lang="ja-JP" altLang="en-US" sz="900" b="1" u="sng" dirty="0">
                          <a:solidFill>
                            <a:schemeClr val="tx1"/>
                          </a:solidFill>
                          <a:latin typeface="Meiryo UI" panose="020B0604030504040204" pitchFamily="50" charset="-128"/>
                          <a:ea typeface="Meiryo UI" panose="020B0604030504040204" pitchFamily="50" charset="-128"/>
                        </a:rPr>
                        <a:t>後方支援を行う医療機関の充実</a:t>
                      </a:r>
                      <a:endParaRPr kumimoji="1" lang="en-US" altLang="ja-JP" sz="900" b="1" u="sng"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・患者の状態や地域の支援体制の構築状況</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により、急変時の病院受入や往診体制に</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課題（病・懇）</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・診療所１人医師では</a:t>
                      </a:r>
                      <a:r>
                        <a:rPr kumimoji="1" lang="en-US" altLang="ja-JP" sz="900" dirty="0">
                          <a:solidFill>
                            <a:schemeClr val="tx1"/>
                          </a:solidFill>
                          <a:latin typeface="Meiryo UI" panose="020B0604030504040204" pitchFamily="50" charset="-128"/>
                          <a:ea typeface="Meiryo UI" panose="020B0604030504040204" pitchFamily="50" charset="-128"/>
                        </a:rPr>
                        <a:t>24</a:t>
                      </a:r>
                      <a:r>
                        <a:rPr kumimoji="1" lang="ja-JP" altLang="en-US" sz="900" dirty="0">
                          <a:solidFill>
                            <a:schemeClr val="tx1"/>
                          </a:solidFill>
                          <a:latin typeface="Meiryo UI" panose="020B0604030504040204" pitchFamily="50" charset="-128"/>
                          <a:ea typeface="Meiryo UI" panose="020B0604030504040204" pitchFamily="50" charset="-128"/>
                        </a:rPr>
                        <a:t>時間対応が困難</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　（診・懇）</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a:t>
                      </a:r>
                      <a:r>
                        <a:rPr kumimoji="1" lang="ja-JP" altLang="en-US" sz="900" b="1" u="sng" dirty="0">
                          <a:solidFill>
                            <a:schemeClr val="tx1"/>
                          </a:solidFill>
                          <a:latin typeface="Meiryo UI" panose="020B0604030504040204" pitchFamily="50" charset="-128"/>
                          <a:ea typeface="Meiryo UI" panose="020B0604030504040204" pitchFamily="50" charset="-128"/>
                        </a:rPr>
                        <a:t>急変時における連携強化</a:t>
                      </a:r>
                      <a:endParaRPr kumimoji="1" lang="en-US" altLang="ja-JP" sz="900" b="1" u="sng"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・急変時の受入体制について、訪問診療医と</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受入病院間における事前の仕組みづくりや</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地域の医療関係機関間での認識共有が</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できていない</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懇</a:t>
                      </a:r>
                      <a:r>
                        <a:rPr kumimoji="1" lang="en-US" altLang="ja-JP" sz="900" dirty="0">
                          <a:solidFill>
                            <a:schemeClr val="tx1"/>
                          </a:solidFill>
                          <a:latin typeface="Meiryo UI" panose="020B0604030504040204" pitchFamily="50" charset="-128"/>
                          <a:ea typeface="Meiryo UI" panose="020B0604030504040204" pitchFamily="50" charset="-128"/>
                        </a:rPr>
                        <a:t>)</a:t>
                      </a:r>
                    </a:p>
                    <a:p>
                      <a:r>
                        <a:rPr kumimoji="1" lang="ja-JP" altLang="en-US" sz="900" dirty="0">
                          <a:solidFill>
                            <a:schemeClr val="tx1"/>
                          </a:solidFill>
                          <a:latin typeface="Meiryo UI" panose="020B0604030504040204" pitchFamily="50" charset="-128"/>
                          <a:ea typeface="Meiryo UI" panose="020B0604030504040204" pitchFamily="50" charset="-128"/>
                        </a:rPr>
                        <a:t>・約</a:t>
                      </a:r>
                      <a:r>
                        <a:rPr kumimoji="1" lang="en-US" altLang="ja-JP" sz="900" dirty="0">
                          <a:solidFill>
                            <a:schemeClr val="tx1"/>
                          </a:solidFill>
                          <a:latin typeface="Meiryo UI" panose="020B0604030504040204" pitchFamily="50" charset="-128"/>
                          <a:ea typeface="Meiryo UI" panose="020B0604030504040204" pitchFamily="50" charset="-128"/>
                        </a:rPr>
                        <a:t>1/4</a:t>
                      </a:r>
                      <a:r>
                        <a:rPr kumimoji="1" lang="ja-JP" altLang="en-US" sz="900" dirty="0">
                          <a:solidFill>
                            <a:schemeClr val="tx1"/>
                          </a:solidFill>
                          <a:latin typeface="Meiryo UI" panose="020B0604030504040204" pitchFamily="50" charset="-128"/>
                          <a:ea typeface="Meiryo UI" panose="020B0604030504040204" pitchFamily="50" charset="-128"/>
                        </a:rPr>
                        <a:t>の訪問診療医が、患者の急変時に</a:t>
                      </a:r>
                    </a:p>
                    <a:p>
                      <a:r>
                        <a:rPr kumimoji="1" lang="ja-JP" altLang="en-US" sz="900" dirty="0">
                          <a:solidFill>
                            <a:schemeClr val="tx1"/>
                          </a:solidFill>
                          <a:latin typeface="Meiryo UI" panose="020B0604030504040204" pitchFamily="50" charset="-128"/>
                          <a:ea typeface="Meiryo UI" panose="020B0604030504040204" pitchFamily="50" charset="-128"/>
                        </a:rPr>
                        <a:t>　救急要請するよう患者家族に説明（診）</a:t>
                      </a:r>
                    </a:p>
                    <a:p>
                      <a:r>
                        <a:rPr kumimoji="1" lang="ja-JP" altLang="en-US" sz="900" dirty="0">
                          <a:solidFill>
                            <a:schemeClr val="tx1"/>
                          </a:solidFill>
                          <a:latin typeface="Meiryo UI" panose="020B0604030504040204" pitchFamily="50" charset="-128"/>
                          <a:ea typeface="Meiryo UI" panose="020B0604030504040204" pitchFamily="50" charset="-128"/>
                        </a:rPr>
                        <a:t>　本人の意思に反した救急搬送を防ぐため、</a:t>
                      </a:r>
                    </a:p>
                    <a:p>
                      <a:r>
                        <a:rPr kumimoji="1" lang="ja-JP" altLang="en-US" sz="900" dirty="0">
                          <a:solidFill>
                            <a:schemeClr val="tx1"/>
                          </a:solidFill>
                          <a:latin typeface="Meiryo UI" panose="020B0604030504040204" pitchFamily="50" charset="-128"/>
                          <a:ea typeface="Meiryo UI" panose="020B0604030504040204" pitchFamily="50" charset="-128"/>
                        </a:rPr>
                        <a:t>　患者家族や関係機関との連携が必要（懇）</a:t>
                      </a:r>
                    </a:p>
                    <a:p>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18000" marR="18000" marT="36000" marB="36000"/>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a:t>
                      </a:r>
                      <a:r>
                        <a:rPr kumimoji="1" lang="ja-JP" altLang="en-US" sz="900" b="1" u="sng" dirty="0">
                          <a:solidFill>
                            <a:schemeClr val="tx1"/>
                          </a:solidFill>
                          <a:latin typeface="Meiryo UI" panose="020B0604030504040204" pitchFamily="50" charset="-128"/>
                          <a:ea typeface="Meiryo UI" panose="020B0604030504040204" pitchFamily="50" charset="-128"/>
                        </a:rPr>
                        <a:t>在宅看取りを行う医療提供体制の充実</a:t>
                      </a:r>
                      <a:endParaRPr kumimoji="1" lang="en-US" altLang="ja-JP" sz="900" b="1" u="sng"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・訪問診療を実施する診療所のうち、看取りを</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していない診療所は約３割</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診</a:t>
                      </a:r>
                      <a:r>
                        <a:rPr kumimoji="1" lang="en-US" altLang="ja-JP" sz="900" dirty="0">
                          <a:solidFill>
                            <a:schemeClr val="tx1"/>
                          </a:solidFill>
                          <a:latin typeface="Meiryo UI" panose="020B0604030504040204" pitchFamily="50" charset="-128"/>
                          <a:ea typeface="Meiryo UI" panose="020B0604030504040204" pitchFamily="50" charset="-128"/>
                        </a:rPr>
                        <a:t>)</a:t>
                      </a:r>
                    </a:p>
                    <a:p>
                      <a:r>
                        <a:rPr kumimoji="1" lang="ja-JP" altLang="en-US" sz="900" dirty="0">
                          <a:solidFill>
                            <a:schemeClr val="tx1"/>
                          </a:solidFill>
                          <a:latin typeface="Meiryo UI" panose="020B0604030504040204" pitchFamily="50" charset="-128"/>
                          <a:ea typeface="Meiryo UI" panose="020B0604030504040204" pitchFamily="50" charset="-128"/>
                        </a:rPr>
                        <a:t>・在宅看取りにおける関係機関の連携不足</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・在宅看取りを希望する患者家族が増加</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（以上、</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懇</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・看取り件数は、訪問診療全体の件数よりも</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伸び率が大きい</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医療施設調査</a:t>
                      </a:r>
                      <a:r>
                        <a:rPr kumimoji="1" lang="en-US" altLang="ja-JP" sz="900" dirty="0">
                          <a:solidFill>
                            <a:schemeClr val="tx1"/>
                          </a:solidFill>
                          <a:latin typeface="Meiryo UI" panose="020B0604030504040204" pitchFamily="50" charset="-128"/>
                          <a:ea typeface="Meiryo UI" panose="020B0604030504040204" pitchFamily="50" charset="-128"/>
                        </a:rPr>
                        <a:t>)</a:t>
                      </a:r>
                    </a:p>
                    <a:p>
                      <a:r>
                        <a:rPr kumimoji="1" lang="ja-JP" altLang="en-US" sz="800" dirty="0">
                          <a:solidFill>
                            <a:schemeClr val="tx1"/>
                          </a:solidFill>
                          <a:latin typeface="Meiryo UI" panose="020B0604030504040204" pitchFamily="50" charset="-128"/>
                          <a:ea typeface="Meiryo UI" panose="020B0604030504040204" pitchFamily="50" charset="-128"/>
                        </a:rPr>
                        <a:t>　</a:t>
                      </a:r>
                      <a:r>
                        <a:rPr kumimoji="1" lang="en-US" altLang="ja-JP" sz="800" dirty="0">
                          <a:solidFill>
                            <a:schemeClr val="tx1"/>
                          </a:solidFill>
                          <a:latin typeface="Meiryo UI" panose="020B0604030504040204" pitchFamily="50" charset="-128"/>
                          <a:ea typeface="Meiryo UI" panose="020B0604030504040204" pitchFamily="50" charset="-128"/>
                        </a:rPr>
                        <a:t>※H26</a:t>
                      </a:r>
                      <a:r>
                        <a:rPr kumimoji="1" lang="ja-JP" altLang="en-US" sz="800" dirty="0">
                          <a:solidFill>
                            <a:schemeClr val="tx1"/>
                          </a:solidFill>
                          <a:latin typeface="Meiryo UI" panose="020B0604030504040204" pitchFamily="50" charset="-128"/>
                          <a:ea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rPr>
                        <a:t>R2</a:t>
                      </a:r>
                      <a:r>
                        <a:rPr kumimoji="1" lang="ja-JP" altLang="en-US" sz="800" dirty="0">
                          <a:solidFill>
                            <a:schemeClr val="tx1"/>
                          </a:solidFill>
                          <a:latin typeface="Meiryo UI" panose="020B0604030504040204" pitchFamily="50" charset="-128"/>
                          <a:ea typeface="Meiryo UI" panose="020B0604030504040204" pitchFamily="50" charset="-128"/>
                        </a:rPr>
                        <a:t>増加率</a:t>
                      </a:r>
                      <a:r>
                        <a:rPr kumimoji="1" lang="en-US" altLang="ja-JP" sz="800" dirty="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訪問診療</a:t>
                      </a:r>
                      <a:r>
                        <a:rPr kumimoji="1" lang="en-US" altLang="ja-JP" sz="800" dirty="0">
                          <a:solidFill>
                            <a:schemeClr val="tx1"/>
                          </a:solidFill>
                          <a:latin typeface="Meiryo UI" panose="020B0604030504040204" pitchFamily="50" charset="-128"/>
                          <a:ea typeface="Meiryo UI" panose="020B0604030504040204" pitchFamily="50" charset="-128"/>
                        </a:rPr>
                        <a:t>1.34</a:t>
                      </a:r>
                      <a:r>
                        <a:rPr kumimoji="1" lang="ja-JP" altLang="en-US" sz="800" dirty="0">
                          <a:solidFill>
                            <a:schemeClr val="tx1"/>
                          </a:solidFill>
                          <a:latin typeface="Meiryo UI" panose="020B0604030504040204" pitchFamily="50" charset="-128"/>
                          <a:ea typeface="Meiryo UI" panose="020B0604030504040204" pitchFamily="50" charset="-128"/>
                        </a:rPr>
                        <a:t>倍</a:t>
                      </a:r>
                      <a:r>
                        <a:rPr kumimoji="1" lang="ja-JP" altLang="en-US" sz="800" baseline="0" dirty="0">
                          <a:solidFill>
                            <a:schemeClr val="tx1"/>
                          </a:solidFill>
                          <a:latin typeface="Meiryo UI" panose="020B0604030504040204" pitchFamily="50" charset="-128"/>
                          <a:ea typeface="Meiryo UI" panose="020B0604030504040204" pitchFamily="50" charset="-128"/>
                        </a:rPr>
                        <a:t> </a:t>
                      </a:r>
                      <a:r>
                        <a:rPr kumimoji="1" lang="ja-JP" altLang="en-US" sz="800" dirty="0">
                          <a:solidFill>
                            <a:schemeClr val="tx1"/>
                          </a:solidFill>
                          <a:latin typeface="Meiryo UI" panose="020B0604030504040204" pitchFamily="50" charset="-128"/>
                          <a:ea typeface="Meiryo UI" panose="020B0604030504040204" pitchFamily="50" charset="-128"/>
                        </a:rPr>
                        <a:t>看取り</a:t>
                      </a:r>
                      <a:r>
                        <a:rPr kumimoji="1" lang="en-US" altLang="ja-JP" sz="800" dirty="0">
                          <a:solidFill>
                            <a:schemeClr val="tx1"/>
                          </a:solidFill>
                          <a:latin typeface="Meiryo UI" panose="020B0604030504040204" pitchFamily="50" charset="-128"/>
                          <a:ea typeface="Meiryo UI" panose="020B0604030504040204" pitchFamily="50" charset="-128"/>
                        </a:rPr>
                        <a:t>1.88</a:t>
                      </a:r>
                      <a:r>
                        <a:rPr kumimoji="1" lang="ja-JP" altLang="en-US" sz="800" dirty="0">
                          <a:solidFill>
                            <a:schemeClr val="tx1"/>
                          </a:solidFill>
                          <a:latin typeface="Meiryo UI" panose="020B0604030504040204" pitchFamily="50" charset="-128"/>
                          <a:ea typeface="Meiryo UI" panose="020B0604030504040204" pitchFamily="50" charset="-128"/>
                        </a:rPr>
                        <a:t>倍</a:t>
                      </a:r>
                      <a:endParaRPr kumimoji="1" lang="en-US" altLang="ja-JP" sz="8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a:t>
                      </a:r>
                      <a:r>
                        <a:rPr kumimoji="1" lang="ja-JP" altLang="en-US" sz="900" b="1" u="sng" dirty="0">
                          <a:solidFill>
                            <a:schemeClr val="tx1"/>
                          </a:solidFill>
                          <a:latin typeface="Meiryo UI" panose="020B0604030504040204" pitchFamily="50" charset="-128"/>
                          <a:ea typeface="Meiryo UI" panose="020B0604030504040204" pitchFamily="50" charset="-128"/>
                        </a:rPr>
                        <a:t>人生会議</a:t>
                      </a:r>
                      <a:r>
                        <a:rPr kumimoji="1" lang="en-US" altLang="ja-JP" sz="900" b="1" u="sng" dirty="0">
                          <a:solidFill>
                            <a:schemeClr val="tx1"/>
                          </a:solidFill>
                          <a:latin typeface="Meiryo UI" panose="020B0604030504040204" pitchFamily="50" charset="-128"/>
                          <a:ea typeface="Meiryo UI" panose="020B0604030504040204" pitchFamily="50" charset="-128"/>
                        </a:rPr>
                        <a:t>(ACP)</a:t>
                      </a:r>
                      <a:r>
                        <a:rPr kumimoji="1" lang="ja-JP" altLang="en-US" sz="900" b="1" u="sng" dirty="0">
                          <a:solidFill>
                            <a:schemeClr val="tx1"/>
                          </a:solidFill>
                          <a:latin typeface="Meiryo UI" panose="020B0604030504040204" pitchFamily="50" charset="-128"/>
                          <a:ea typeface="Meiryo UI" panose="020B0604030504040204" pitchFamily="50" charset="-128"/>
                        </a:rPr>
                        <a:t>の普及の充実</a:t>
                      </a:r>
                      <a:endParaRPr kumimoji="1" lang="en-US" altLang="ja-JP" sz="900" b="1" u="sng"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・市区町村のうち</a:t>
                      </a:r>
                      <a:r>
                        <a:rPr kumimoji="1" lang="en-US" altLang="ja-JP" sz="900" dirty="0">
                          <a:solidFill>
                            <a:schemeClr val="tx1"/>
                          </a:solidFill>
                          <a:latin typeface="Meiryo UI" panose="020B0604030504040204" pitchFamily="50" charset="-128"/>
                          <a:ea typeface="Meiryo UI" panose="020B0604030504040204" pitchFamily="50" charset="-128"/>
                        </a:rPr>
                        <a:t>60</a:t>
                      </a:r>
                      <a:r>
                        <a:rPr kumimoji="1" lang="ja-JP" altLang="en-US" sz="900" dirty="0">
                          <a:solidFill>
                            <a:schemeClr val="tx1"/>
                          </a:solidFill>
                          <a:latin typeface="Meiryo UI" panose="020B0604030504040204" pitchFamily="50" charset="-128"/>
                          <a:ea typeface="Meiryo UI" panose="020B0604030504040204" pitchFamily="50" charset="-128"/>
                        </a:rPr>
                        <a:t>％以上が普及啓発に苦慮して</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いると回答　</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市・コ</a:t>
                      </a:r>
                      <a:r>
                        <a:rPr kumimoji="1" lang="en-US" altLang="ja-JP" sz="900" dirty="0">
                          <a:solidFill>
                            <a:schemeClr val="tx1"/>
                          </a:solidFill>
                          <a:latin typeface="Meiryo UI" panose="020B0604030504040204" pitchFamily="50" charset="-128"/>
                          <a:ea typeface="Meiryo UI" panose="020B0604030504040204" pitchFamily="50" charset="-128"/>
                        </a:rPr>
                        <a:t>)</a:t>
                      </a:r>
                    </a:p>
                    <a:p>
                      <a:r>
                        <a:rPr kumimoji="1" lang="ja-JP" altLang="en-US" sz="900" dirty="0">
                          <a:solidFill>
                            <a:schemeClr val="tx1"/>
                          </a:solidFill>
                          <a:latin typeface="Meiryo UI" panose="020B0604030504040204" pitchFamily="50" charset="-128"/>
                          <a:ea typeface="Meiryo UI" panose="020B0604030504040204" pitchFamily="50" charset="-128"/>
                        </a:rPr>
                        <a:t>・住民及び在宅医療に関わる関係者への人生</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会議</a:t>
                      </a:r>
                      <a:r>
                        <a:rPr kumimoji="1" lang="en-US" altLang="ja-JP" sz="900" dirty="0">
                          <a:solidFill>
                            <a:schemeClr val="tx1"/>
                          </a:solidFill>
                          <a:latin typeface="Meiryo UI" panose="020B0604030504040204" pitchFamily="50" charset="-128"/>
                          <a:ea typeface="Meiryo UI" panose="020B0604030504040204" pitchFamily="50" charset="-128"/>
                        </a:rPr>
                        <a:t>(ACP)</a:t>
                      </a:r>
                      <a:r>
                        <a:rPr kumimoji="1" lang="ja-JP" altLang="en-US" sz="900" dirty="0">
                          <a:solidFill>
                            <a:schemeClr val="tx1"/>
                          </a:solidFill>
                          <a:latin typeface="Meiryo UI" panose="020B0604030504040204" pitchFamily="50" charset="-128"/>
                          <a:ea typeface="Meiryo UI" panose="020B0604030504040204" pitchFamily="50" charset="-128"/>
                        </a:rPr>
                        <a:t>の更なる普及啓発が必要</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市・懇</a:t>
                      </a:r>
                      <a:r>
                        <a:rPr kumimoji="1" lang="en-US" altLang="ja-JP" sz="900" dirty="0">
                          <a:solidFill>
                            <a:schemeClr val="tx1"/>
                          </a:solidFill>
                          <a:latin typeface="Meiryo UI" panose="020B0604030504040204" pitchFamily="50" charset="-128"/>
                          <a:ea typeface="Meiryo UI" panose="020B0604030504040204" pitchFamily="50" charset="-128"/>
                        </a:rPr>
                        <a:t>)</a:t>
                      </a:r>
                    </a:p>
                  </a:txBody>
                  <a:tcPr marL="18000" marR="18000" marT="36000" marB="36000"/>
                </a:tc>
                <a:extLst>
                  <a:ext uri="{0D108BD9-81ED-4DB2-BD59-A6C34878D82A}">
                    <a16:rowId xmlns:a16="http://schemas.microsoft.com/office/drawing/2014/main" val="3042633124"/>
                  </a:ext>
                </a:extLst>
              </a:tr>
              <a:tr h="813806">
                <a:tc rowSpan="3">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今後のあり方</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18000" marR="18000" marT="36000" marB="36000" vert="eaVert" anchor="ct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・退院時カンファレス等での</a:t>
                      </a:r>
                      <a:r>
                        <a:rPr kumimoji="1" lang="en-US" altLang="ja-JP" sz="900" dirty="0">
                          <a:solidFill>
                            <a:schemeClr val="tx1"/>
                          </a:solidFill>
                          <a:latin typeface="Meiryo UI" panose="020B0604030504040204" pitchFamily="50" charset="-128"/>
                          <a:ea typeface="Meiryo UI" panose="020B0604030504040204" pitchFamily="50" charset="-128"/>
                        </a:rPr>
                        <a:t>WEB</a:t>
                      </a:r>
                      <a:r>
                        <a:rPr kumimoji="1" lang="ja-JP" altLang="en-US" sz="900" dirty="0">
                          <a:solidFill>
                            <a:schemeClr val="tx1"/>
                          </a:solidFill>
                          <a:latin typeface="Meiryo UI" panose="020B0604030504040204" pitchFamily="50" charset="-128"/>
                          <a:ea typeface="Meiryo UI" panose="020B0604030504040204" pitchFamily="50" charset="-128"/>
                        </a:rPr>
                        <a:t>の活用</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　と</a:t>
                      </a:r>
                      <a:r>
                        <a:rPr kumimoji="1" lang="en-US" altLang="ja-JP" sz="900" dirty="0">
                          <a:solidFill>
                            <a:schemeClr val="tx1"/>
                          </a:solidFill>
                          <a:latin typeface="Meiryo UI" panose="020B0604030504040204" pitchFamily="50" charset="-128"/>
                          <a:ea typeface="Meiryo UI" panose="020B0604030504040204" pitchFamily="50" charset="-128"/>
                        </a:rPr>
                        <a:t>ICT</a:t>
                      </a:r>
                      <a:r>
                        <a:rPr kumimoji="1" lang="ja-JP" altLang="en-US" sz="900" dirty="0">
                          <a:solidFill>
                            <a:schemeClr val="tx1"/>
                          </a:solidFill>
                          <a:latin typeface="Meiryo UI" panose="020B0604030504040204" pitchFamily="50" charset="-128"/>
                          <a:ea typeface="Meiryo UI" panose="020B0604030504040204" pitchFamily="50" charset="-128"/>
                        </a:rPr>
                        <a:t>を活用した情報共有</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a:t>
                      </a:r>
                      <a:r>
                        <a:rPr kumimoji="1" lang="ja-JP" altLang="en-US" sz="900" b="1" u="sng" dirty="0">
                          <a:solidFill>
                            <a:schemeClr val="tx1"/>
                          </a:solidFill>
                          <a:latin typeface="Meiryo UI" panose="020B0604030504040204" pitchFamily="50" charset="-128"/>
                          <a:ea typeface="Meiryo UI" panose="020B0604030504040204" pitchFamily="50" charset="-128"/>
                        </a:rPr>
                        <a:t>医介連携コーディネーターや</a:t>
                      </a:r>
                      <a:endParaRPr kumimoji="1" lang="en-US" altLang="ja-JP" sz="9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ja-JP" altLang="en-US" sz="900" b="1" u="sng" dirty="0">
                          <a:solidFill>
                            <a:schemeClr val="tx1"/>
                          </a:solidFill>
                          <a:latin typeface="Meiryo UI" panose="020B0604030504040204" pitchFamily="50" charset="-128"/>
                          <a:ea typeface="Meiryo UI" panose="020B0604030504040204" pitchFamily="50" charset="-128"/>
                        </a:rPr>
                        <a:t>入退院支援担当者等の対応力強化</a:t>
                      </a:r>
                      <a:endParaRPr kumimoji="1" lang="en-US" altLang="ja-JP" sz="900" b="1" u="sng" dirty="0">
                        <a:solidFill>
                          <a:schemeClr val="tx1"/>
                        </a:solidFill>
                        <a:latin typeface="Meiryo UI" panose="020B0604030504040204" pitchFamily="50" charset="-128"/>
                        <a:ea typeface="Meiryo UI" panose="020B0604030504040204" pitchFamily="50" charset="-128"/>
                      </a:endParaRPr>
                    </a:p>
                  </a:txBody>
                  <a:tcPr marL="18000" marR="18000" marT="36000" marB="36000"/>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・在宅医療に関わる</a:t>
                      </a:r>
                      <a:r>
                        <a:rPr kumimoji="1" lang="ja-JP" altLang="en-US" sz="900" b="1" u="sng" dirty="0">
                          <a:solidFill>
                            <a:schemeClr val="tx1"/>
                          </a:solidFill>
                          <a:latin typeface="Meiryo UI" panose="020B0604030504040204" pitchFamily="50" charset="-128"/>
                          <a:ea typeface="Meiryo UI" panose="020B0604030504040204" pitchFamily="50" charset="-128"/>
                        </a:rPr>
                        <a:t>人材の育成</a:t>
                      </a:r>
                      <a:endParaRPr kumimoji="1" lang="en-US" altLang="ja-JP" sz="900" b="1" u="sng" dirty="0">
                        <a:solidFill>
                          <a:schemeClr val="tx1"/>
                        </a:solidFill>
                        <a:latin typeface="Meiryo UI" panose="020B0604030504040204" pitchFamily="50" charset="-128"/>
                        <a:ea typeface="Meiryo UI" panose="020B0604030504040204" pitchFamily="50" charset="-128"/>
                      </a:endParaRPr>
                    </a:p>
                    <a:p>
                      <a:r>
                        <a:rPr kumimoji="1" lang="ja-JP" altLang="en-US" sz="900" b="0" dirty="0">
                          <a:solidFill>
                            <a:schemeClr val="tx1"/>
                          </a:solidFill>
                          <a:latin typeface="Meiryo UI" panose="020B0604030504040204" pitchFamily="50" charset="-128"/>
                          <a:ea typeface="Meiryo UI" panose="020B0604030504040204" pitchFamily="50" charset="-128"/>
                        </a:rPr>
                        <a:t>・</a:t>
                      </a:r>
                      <a:r>
                        <a:rPr kumimoji="1" lang="ja-JP" altLang="en-US" sz="900" b="0" u="none" dirty="0">
                          <a:solidFill>
                            <a:schemeClr val="tx1"/>
                          </a:solidFill>
                          <a:latin typeface="Meiryo UI" panose="020B0604030504040204" pitchFamily="50" charset="-128"/>
                          <a:ea typeface="Meiryo UI" panose="020B0604030504040204" pitchFamily="50" charset="-128"/>
                        </a:rPr>
                        <a:t>訪問診療医と訪問看護との連携、</a:t>
                      </a:r>
                      <a:endParaRPr kumimoji="1" lang="en-US" altLang="ja-JP" sz="900" b="0" u="none"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ja-JP" altLang="en-US" sz="900" b="1" u="sng" dirty="0">
                          <a:solidFill>
                            <a:schemeClr val="tx1"/>
                          </a:solidFill>
                          <a:latin typeface="Meiryo UI" panose="020B0604030504040204" pitchFamily="50" charset="-128"/>
                          <a:ea typeface="Meiryo UI" panose="020B0604030504040204" pitchFamily="50" charset="-128"/>
                        </a:rPr>
                        <a:t>チーム医療体制の構築</a:t>
                      </a:r>
                      <a:endParaRPr kumimoji="1" lang="en-US" altLang="ja-JP" sz="900" b="1" u="sng"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・訪問診療医同士の連携強化</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18000" marR="18000" marT="36000" marB="36000"/>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・往診を実施する医療機関の増加や</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　夜間休日のバックアップ体制、</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　グループ診療等の地域の体制づくり</a:t>
                      </a:r>
                    </a:p>
                    <a:p>
                      <a:r>
                        <a:rPr kumimoji="1" lang="ja-JP" altLang="en-US" sz="900" dirty="0">
                          <a:solidFill>
                            <a:schemeClr val="tx1"/>
                          </a:solidFill>
                          <a:latin typeface="Meiryo UI" panose="020B0604030504040204" pitchFamily="50" charset="-128"/>
                          <a:ea typeface="Meiryo UI" panose="020B0604030504040204" pitchFamily="50" charset="-128"/>
                        </a:rPr>
                        <a:t>・後方支援を行う医療機関における</a:t>
                      </a: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ja-JP" altLang="en-US" sz="900" b="1" u="sng" dirty="0">
                          <a:solidFill>
                            <a:schemeClr val="tx1"/>
                          </a:solidFill>
                          <a:latin typeface="Meiryo UI" panose="020B0604030504040204" pitchFamily="50" charset="-128"/>
                          <a:ea typeface="Meiryo UI" panose="020B0604030504040204" pitchFamily="50" charset="-128"/>
                        </a:rPr>
                        <a:t>急変時受入体制の構築と強化</a:t>
                      </a:r>
                    </a:p>
                  </a:txBody>
                  <a:tcPr marL="18000" marR="18000" marT="36000" marB="36000"/>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・看取りに関わる人材の育成と確保</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・看取りに対応できる関係機関の体制整備</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a:t>
                      </a:r>
                      <a:r>
                        <a:rPr kumimoji="1" lang="ja-JP" altLang="en-US" sz="900" b="1" u="sng" dirty="0">
                          <a:solidFill>
                            <a:schemeClr val="tx1"/>
                          </a:solidFill>
                          <a:latin typeface="Meiryo UI" panose="020B0604030504040204" pitchFamily="50" charset="-128"/>
                          <a:ea typeface="Meiryo UI" panose="020B0604030504040204" pitchFamily="50" charset="-128"/>
                        </a:rPr>
                        <a:t>人生会議</a:t>
                      </a:r>
                      <a:r>
                        <a:rPr kumimoji="1" lang="en-US" altLang="ja-JP" sz="900" b="1" u="sng" dirty="0">
                          <a:solidFill>
                            <a:schemeClr val="tx1"/>
                          </a:solidFill>
                          <a:latin typeface="Meiryo UI" panose="020B0604030504040204" pitchFamily="50" charset="-128"/>
                          <a:ea typeface="Meiryo UI" panose="020B0604030504040204" pitchFamily="50" charset="-128"/>
                        </a:rPr>
                        <a:t>(ACP)</a:t>
                      </a:r>
                      <a:r>
                        <a:rPr kumimoji="1" lang="ja-JP" altLang="en-US" sz="900" b="1" u="sng" dirty="0">
                          <a:solidFill>
                            <a:schemeClr val="tx1"/>
                          </a:solidFill>
                          <a:latin typeface="Meiryo UI" panose="020B0604030504040204" pitchFamily="50" charset="-128"/>
                          <a:ea typeface="Meiryo UI" panose="020B0604030504040204" pitchFamily="50" charset="-128"/>
                        </a:rPr>
                        <a:t>のさらなる普及啓発</a:t>
                      </a:r>
                      <a:endParaRPr kumimoji="1" lang="en-US" altLang="ja-JP" sz="900" b="1" u="sng" dirty="0">
                        <a:solidFill>
                          <a:schemeClr val="tx1"/>
                        </a:solidFill>
                        <a:latin typeface="Meiryo UI" panose="020B0604030504040204" pitchFamily="50" charset="-128"/>
                        <a:ea typeface="Meiryo UI" panose="020B0604030504040204" pitchFamily="50" charset="-128"/>
                      </a:endParaRPr>
                    </a:p>
                    <a:p>
                      <a:r>
                        <a:rPr kumimoji="1" lang="ja-JP" altLang="en-US" sz="800" b="0" u="none" dirty="0">
                          <a:solidFill>
                            <a:schemeClr val="tx1"/>
                          </a:solidFill>
                          <a:latin typeface="Meiryo UI" panose="020B0604030504040204" pitchFamily="50" charset="-128"/>
                          <a:ea typeface="Meiryo UI" panose="020B0604030504040204" pitchFamily="50" charset="-128"/>
                        </a:rPr>
                        <a:t>　</a:t>
                      </a:r>
                      <a:r>
                        <a:rPr kumimoji="1" lang="ja-JP" altLang="en-US" sz="850" b="0" u="none" dirty="0">
                          <a:solidFill>
                            <a:schemeClr val="tx1"/>
                          </a:solidFill>
                          <a:latin typeface="Meiryo UI" panose="020B0604030504040204" pitchFamily="50" charset="-128"/>
                          <a:ea typeface="Meiryo UI" panose="020B0604030504040204" pitchFamily="50" charset="-128"/>
                        </a:rPr>
                        <a:t>（市町村や関係機関と連携した幅広い取組支援）</a:t>
                      </a:r>
                      <a:endParaRPr kumimoji="1" lang="en-US" altLang="ja-JP" sz="850" b="0" u="none" dirty="0">
                        <a:solidFill>
                          <a:schemeClr val="tx1"/>
                        </a:solidFill>
                        <a:latin typeface="Meiryo UI" panose="020B0604030504040204" pitchFamily="50" charset="-128"/>
                        <a:ea typeface="Meiryo UI" panose="020B0604030504040204" pitchFamily="50" charset="-128"/>
                      </a:endParaRPr>
                    </a:p>
                  </a:txBody>
                  <a:tcPr marL="18000" marR="18000" marT="36000" marB="36000"/>
                </a:tc>
                <a:extLst>
                  <a:ext uri="{0D108BD9-81ED-4DB2-BD59-A6C34878D82A}">
                    <a16:rowId xmlns:a16="http://schemas.microsoft.com/office/drawing/2014/main" val="140449691"/>
                  </a:ext>
                </a:extLst>
              </a:tr>
              <a:tr h="224619">
                <a:tc vMerge="1">
                  <a:txBody>
                    <a:bodyPr/>
                    <a:lstStyle/>
                    <a:p>
                      <a:endParaRPr kumimoji="1" lang="ja-JP" altLang="en-US"/>
                    </a:p>
                  </a:txBody>
                  <a:tcPr/>
                </a:tc>
                <a:tc vMerge="1">
                  <a:txBody>
                    <a:bodyPr/>
                    <a:lstStyle/>
                    <a:p>
                      <a:endParaRPr kumimoji="1" lang="ja-JP" altLang="en-US" sz="900" dirty="0">
                        <a:latin typeface="HGｺﾞｼｯｸM" panose="020B0609000000000000" pitchFamily="49" charset="-128"/>
                        <a:ea typeface="HGｺﾞｼｯｸM" panose="020B0609000000000000" pitchFamily="49" charset="-128"/>
                      </a:endParaRPr>
                    </a:p>
                  </a:txBody>
                  <a:tcPr marL="18000" marR="18000" marT="36000" marB="36000"/>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a:t>
                      </a:r>
                      <a:r>
                        <a:rPr kumimoji="1" lang="ja-JP" altLang="en-US" sz="900" b="1" u="sng" dirty="0">
                          <a:solidFill>
                            <a:schemeClr val="tx1"/>
                          </a:solidFill>
                          <a:latin typeface="Meiryo UI" panose="020B0604030504040204" pitchFamily="50" charset="-128"/>
                          <a:ea typeface="Meiryo UI" panose="020B0604030504040204" pitchFamily="50" charset="-128"/>
                        </a:rPr>
                        <a:t>多職種による体制づくりの推進</a:t>
                      </a:r>
                      <a:r>
                        <a:rPr kumimoji="1" lang="en-US" altLang="ja-JP" sz="900" b="1" u="sng" dirty="0">
                          <a:solidFill>
                            <a:schemeClr val="tx1"/>
                          </a:solidFill>
                          <a:latin typeface="Meiryo UI" panose="020B0604030504040204" pitchFamily="50" charset="-128"/>
                          <a:ea typeface="Meiryo UI" panose="020B0604030504040204" pitchFamily="50" charset="-128"/>
                        </a:rPr>
                        <a:t>(</a:t>
                      </a:r>
                      <a:r>
                        <a:rPr kumimoji="1" lang="ja-JP" altLang="en-US" sz="900" b="1" u="sng" dirty="0">
                          <a:solidFill>
                            <a:schemeClr val="tx1"/>
                          </a:solidFill>
                          <a:latin typeface="Meiryo UI" panose="020B0604030504040204" pitchFamily="50" charset="-128"/>
                          <a:ea typeface="Meiryo UI" panose="020B0604030504040204" pitchFamily="50" charset="-128"/>
                        </a:rPr>
                        <a:t>チーム医療、グループ診療等</a:t>
                      </a:r>
                      <a:r>
                        <a:rPr kumimoji="1" lang="en-US" altLang="ja-JP" sz="900" b="1" u="sng" dirty="0">
                          <a:solidFill>
                            <a:schemeClr val="tx1"/>
                          </a:solidFill>
                          <a:latin typeface="Meiryo UI" panose="020B0604030504040204" pitchFamily="50" charset="-128"/>
                          <a:ea typeface="Meiryo UI" panose="020B0604030504040204" pitchFamily="50" charset="-128"/>
                        </a:rPr>
                        <a:t>24</a:t>
                      </a:r>
                      <a:r>
                        <a:rPr kumimoji="1" lang="ja-JP" altLang="en-US" sz="900" b="1" u="sng" dirty="0">
                          <a:solidFill>
                            <a:schemeClr val="tx1"/>
                          </a:solidFill>
                          <a:latin typeface="Meiryo UI" panose="020B0604030504040204" pitchFamily="50" charset="-128"/>
                          <a:ea typeface="Meiryo UI" panose="020B0604030504040204" pitchFamily="50" charset="-128"/>
                        </a:rPr>
                        <a:t>時間対応可能な体制</a:t>
                      </a:r>
                      <a:r>
                        <a:rPr kumimoji="1" lang="en-US" altLang="ja-JP" sz="900" b="1" u="sng" dirty="0">
                          <a:solidFill>
                            <a:schemeClr val="tx1"/>
                          </a:solidFill>
                          <a:latin typeface="Meiryo UI" panose="020B0604030504040204" pitchFamily="50" charset="-128"/>
                          <a:ea typeface="Meiryo UI" panose="020B0604030504040204" pitchFamily="50" charset="-128"/>
                        </a:rPr>
                        <a:t>)</a:t>
                      </a:r>
                    </a:p>
                  </a:txBody>
                  <a:tcPr marL="18000" marR="18000" marT="36000" marB="36000"/>
                </a:tc>
                <a:tc hMerge="1">
                  <a:txBody>
                    <a:bodyPr/>
                    <a:lstStyle/>
                    <a:p>
                      <a:endParaRPr kumimoji="1" lang="en-US" altLang="ja-JP" sz="1200" dirty="0">
                        <a:latin typeface="HGｺﾞｼｯｸM" panose="020B0609000000000000" pitchFamily="49" charset="-128"/>
                        <a:ea typeface="HGｺﾞｼｯｸM" panose="020B0609000000000000" pitchFamily="49" charset="-128"/>
                      </a:endParaRPr>
                    </a:p>
                  </a:txBody>
                  <a:tcPr/>
                </a:tc>
                <a:tc hMerge="1">
                  <a:txBody>
                    <a:bodyPr/>
                    <a:lstStyle/>
                    <a:p>
                      <a:endParaRPr kumimoji="1" lang="en-US" altLang="ja-JP" sz="1200" dirty="0">
                        <a:latin typeface="HGｺﾞｼｯｸM" panose="020B0609000000000000" pitchFamily="49" charset="-128"/>
                        <a:ea typeface="HGｺﾞｼｯｸM" panose="020B0609000000000000" pitchFamily="49" charset="-128"/>
                      </a:endParaRPr>
                    </a:p>
                  </a:txBody>
                  <a:tcPr/>
                </a:tc>
                <a:extLst>
                  <a:ext uri="{0D108BD9-81ED-4DB2-BD59-A6C34878D82A}">
                    <a16:rowId xmlns:a16="http://schemas.microsoft.com/office/drawing/2014/main" val="2178578584"/>
                  </a:ext>
                </a:extLst>
              </a:tr>
              <a:tr h="371915">
                <a:tc vMerge="1">
                  <a:txBody>
                    <a:bodyPr/>
                    <a:lstStyle/>
                    <a:p>
                      <a:pPr algn="ctr"/>
                      <a:endParaRPr kumimoji="1" lang="en-US" altLang="ja-JP" sz="1400" dirty="0">
                        <a:latin typeface="HGｺﾞｼｯｸM" panose="020B0609000000000000" pitchFamily="49" charset="-128"/>
                        <a:ea typeface="HGｺﾞｼｯｸM" panose="020B0609000000000000" pitchFamily="49" charset="-128"/>
                      </a:endParaRPr>
                    </a:p>
                  </a:txBody>
                  <a:tcPr vert="eaVert"/>
                </a:tc>
                <a:tc gridSpan="4">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a:t>
                      </a:r>
                      <a:r>
                        <a:rPr kumimoji="1" lang="ja-JP" altLang="en-US" sz="900" b="1" u="sng" dirty="0">
                          <a:solidFill>
                            <a:schemeClr val="tx1"/>
                          </a:solidFill>
                          <a:latin typeface="Meiryo UI" panose="020B0604030504040204" pitchFamily="50" charset="-128"/>
                          <a:ea typeface="Meiryo UI" panose="020B0604030504040204" pitchFamily="50" charset="-128"/>
                        </a:rPr>
                        <a:t>医療従事者間や多職種間の連携が適切に行われる体制の構築</a:t>
                      </a:r>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支援関係者の顔の見える関係と多職種チームの強化</a:t>
                      </a:r>
                      <a:r>
                        <a:rPr kumimoji="1" lang="en-US" altLang="ja-JP" sz="900" dirty="0">
                          <a:solidFill>
                            <a:schemeClr val="tx1"/>
                          </a:solidFill>
                          <a:latin typeface="Meiryo UI" panose="020B0604030504040204" pitchFamily="50" charset="-128"/>
                          <a:ea typeface="Meiryo UI" panose="020B0604030504040204" pitchFamily="50" charset="-128"/>
                        </a:rPr>
                        <a:t>)</a:t>
                      </a:r>
                    </a:p>
                    <a:p>
                      <a:r>
                        <a:rPr kumimoji="1" lang="ja-JP" altLang="en-US" sz="900" dirty="0">
                          <a:solidFill>
                            <a:schemeClr val="tx1"/>
                          </a:solidFill>
                          <a:latin typeface="Meiryo UI" panose="020B0604030504040204" pitchFamily="50" charset="-128"/>
                          <a:ea typeface="Meiryo UI" panose="020B0604030504040204" pitchFamily="50" charset="-128"/>
                        </a:rPr>
                        <a:t>・カンファレンスでの</a:t>
                      </a:r>
                      <a:r>
                        <a:rPr kumimoji="1" lang="en-US" altLang="ja-JP" sz="900" dirty="0">
                          <a:solidFill>
                            <a:schemeClr val="tx1"/>
                          </a:solidFill>
                          <a:latin typeface="Meiryo UI" panose="020B0604030504040204" pitchFamily="50" charset="-128"/>
                          <a:ea typeface="Meiryo UI" panose="020B0604030504040204" pitchFamily="50" charset="-128"/>
                        </a:rPr>
                        <a:t>WEB</a:t>
                      </a:r>
                      <a:r>
                        <a:rPr kumimoji="1" lang="ja-JP" altLang="en-US" sz="900" dirty="0">
                          <a:solidFill>
                            <a:schemeClr val="tx1"/>
                          </a:solidFill>
                          <a:latin typeface="Meiryo UI" panose="020B0604030504040204" pitchFamily="50" charset="-128"/>
                          <a:ea typeface="Meiryo UI" panose="020B0604030504040204" pitchFamily="50" charset="-128"/>
                        </a:rPr>
                        <a:t>の活用と</a:t>
                      </a:r>
                      <a:r>
                        <a:rPr kumimoji="1" lang="en-US" altLang="ja-JP" sz="900" dirty="0">
                          <a:solidFill>
                            <a:schemeClr val="tx1"/>
                          </a:solidFill>
                          <a:latin typeface="Meiryo UI" panose="020B0604030504040204" pitchFamily="50" charset="-128"/>
                          <a:ea typeface="Meiryo UI" panose="020B0604030504040204" pitchFamily="50" charset="-128"/>
                        </a:rPr>
                        <a:t>ICT</a:t>
                      </a:r>
                      <a:r>
                        <a:rPr kumimoji="1" lang="ja-JP" altLang="en-US" sz="900" dirty="0">
                          <a:solidFill>
                            <a:schemeClr val="tx1"/>
                          </a:solidFill>
                          <a:latin typeface="Meiryo UI" panose="020B0604030504040204" pitchFamily="50" charset="-128"/>
                          <a:ea typeface="Meiryo UI" panose="020B0604030504040204" pitchFamily="50" charset="-128"/>
                        </a:rPr>
                        <a:t>を活用した情報共有</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18000" marR="18000" marT="36000" marB="3600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73441904"/>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1060019356"/>
              </p:ext>
            </p:extLst>
          </p:nvPr>
        </p:nvGraphicFramePr>
        <p:xfrm>
          <a:off x="29086" y="5496965"/>
          <a:ext cx="9086434" cy="1223953"/>
        </p:xfrm>
        <a:graphic>
          <a:graphicData uri="http://schemas.openxmlformats.org/drawingml/2006/table">
            <a:tbl>
              <a:tblPr firstCol="1" bandRow="1">
                <a:effectLst/>
                <a:tableStyleId>{BDBED569-4797-4DF1-A0F4-6AAB3CD982D8}</a:tableStyleId>
              </a:tblPr>
              <a:tblGrid>
                <a:gridCol w="208280">
                  <a:extLst>
                    <a:ext uri="{9D8B030D-6E8A-4147-A177-3AD203B41FA5}">
                      <a16:colId xmlns:a16="http://schemas.microsoft.com/office/drawing/2014/main" val="4283767183"/>
                    </a:ext>
                  </a:extLst>
                </a:gridCol>
                <a:gridCol w="8878154">
                  <a:extLst>
                    <a:ext uri="{9D8B030D-6E8A-4147-A177-3AD203B41FA5}">
                      <a16:colId xmlns:a16="http://schemas.microsoft.com/office/drawing/2014/main" val="683795918"/>
                    </a:ext>
                  </a:extLst>
                </a:gridCol>
              </a:tblGrid>
              <a:tr h="1223953">
                <a:tc>
                  <a:txBody>
                    <a:bodyPr/>
                    <a:lstStyle/>
                    <a:p>
                      <a:pPr algn="ctr"/>
                      <a:r>
                        <a:rPr kumimoji="1" lang="ja-JP" altLang="en-US" sz="1000" dirty="0">
                          <a:latin typeface="Meiryo UI" panose="020B0604030504040204" pitchFamily="50" charset="-128"/>
                          <a:ea typeface="Meiryo UI" panose="020B0604030504040204" pitchFamily="50" charset="-128"/>
                        </a:rPr>
                        <a:t>その他・全体</a:t>
                      </a:r>
                      <a:endParaRPr kumimoji="1" lang="en-US" altLang="ja-JP" sz="1000" b="1" dirty="0">
                        <a:latin typeface="Meiryo UI" panose="020B0604030504040204" pitchFamily="50" charset="-128"/>
                        <a:ea typeface="Meiryo UI" panose="020B0604030504040204" pitchFamily="50" charset="-128"/>
                      </a:endParaRPr>
                    </a:p>
                  </a:txBody>
                  <a:tcPr vert="eaVert" anchor="ctr"/>
                </a:tc>
                <a:tc>
                  <a:txBody>
                    <a:bodyPr/>
                    <a:lstStyle/>
                    <a:p>
                      <a:r>
                        <a:rPr kumimoji="1" lang="ja-JP" altLang="en-US" sz="900" dirty="0">
                          <a:latin typeface="Meiryo UI" panose="020B0604030504040204" pitchFamily="50" charset="-128"/>
                          <a:ea typeface="Meiryo UI" panose="020B0604030504040204" pitchFamily="50" charset="-128"/>
                        </a:rPr>
                        <a:t>◆</a:t>
                      </a:r>
                      <a:r>
                        <a:rPr kumimoji="1" lang="ja-JP" altLang="en-US" sz="900" b="1" u="sng" dirty="0">
                          <a:latin typeface="Meiryo UI" panose="020B0604030504040204" pitchFamily="50" charset="-128"/>
                          <a:ea typeface="Meiryo UI" panose="020B0604030504040204" pitchFamily="50" charset="-128"/>
                        </a:rPr>
                        <a:t>健康危機管理事象発生時における関係機関の情報連携の構築</a:t>
                      </a:r>
                      <a:endParaRPr kumimoji="1" lang="en-US" altLang="ja-JP" sz="900" b="1" u="sng"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・各団体個別の</a:t>
                      </a:r>
                      <a:r>
                        <a:rPr kumimoji="1" lang="en-US" altLang="ja-JP" sz="900" dirty="0">
                          <a:latin typeface="Meiryo UI" panose="020B0604030504040204" pitchFamily="50" charset="-128"/>
                          <a:ea typeface="Meiryo UI" panose="020B0604030504040204" pitchFamily="50" charset="-128"/>
                        </a:rPr>
                        <a:t>BCP</a:t>
                      </a:r>
                      <a:r>
                        <a:rPr kumimoji="1" lang="ja-JP" altLang="en-US" sz="900" dirty="0">
                          <a:latin typeface="Meiryo UI" panose="020B0604030504040204" pitchFamily="50" charset="-128"/>
                          <a:ea typeface="Meiryo UI" panose="020B0604030504040204" pitchFamily="50" charset="-128"/>
                        </a:rPr>
                        <a:t>策定や情報共有システムはできている地域もあるが、地域版</a:t>
                      </a:r>
                      <a:r>
                        <a:rPr kumimoji="1" lang="en-US" altLang="ja-JP" sz="900" dirty="0">
                          <a:latin typeface="Meiryo UI" panose="020B0604030504040204" pitchFamily="50" charset="-128"/>
                          <a:ea typeface="Meiryo UI" panose="020B0604030504040204" pitchFamily="50" charset="-128"/>
                        </a:rPr>
                        <a:t>BCP</a:t>
                      </a:r>
                      <a:r>
                        <a:rPr kumimoji="1" lang="ja-JP" altLang="en-US" sz="900" dirty="0">
                          <a:latin typeface="Meiryo UI" panose="020B0604030504040204" pitchFamily="50" charset="-128"/>
                          <a:ea typeface="Meiryo UI" panose="020B0604030504040204" pitchFamily="50" charset="-128"/>
                        </a:rPr>
                        <a:t>策定や救急医療に関係する機関間の連携体制の構築が不十分（診・病・懇）</a:t>
                      </a:r>
                      <a:endParaRPr kumimoji="1" lang="en-US" altLang="ja-JP" sz="900" dirty="0">
                        <a:latin typeface="Meiryo UI" panose="020B0604030504040204" pitchFamily="50" charset="-128"/>
                        <a:ea typeface="Meiryo UI" panose="020B0604030504040204" pitchFamily="50" charset="-128"/>
                      </a:endParaRPr>
                    </a:p>
                    <a:p>
                      <a:pPr marL="0" indent="0"/>
                      <a:r>
                        <a:rPr kumimoji="1" lang="ja-JP" altLang="en-US" sz="900" dirty="0">
                          <a:latin typeface="Meiryo UI" panose="020B0604030504040204" pitchFamily="50" charset="-128"/>
                          <a:ea typeface="Meiryo UI" panose="020B0604030504040204" pitchFamily="50" charset="-128"/>
                        </a:rPr>
                        <a:t>　　・感染症発生時に介護サービスの継続が困難　（訪看・市・懇）</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（今後のあり方）・各機関の</a:t>
                      </a:r>
                      <a:r>
                        <a:rPr kumimoji="1" lang="en-US" altLang="ja-JP" sz="900" dirty="0">
                          <a:latin typeface="Meiryo UI" panose="020B0604030504040204" pitchFamily="50" charset="-128"/>
                          <a:ea typeface="Meiryo UI" panose="020B0604030504040204" pitchFamily="50" charset="-128"/>
                        </a:rPr>
                        <a:t>BCP</a:t>
                      </a:r>
                      <a:r>
                        <a:rPr kumimoji="1" lang="ja-JP" altLang="en-US" sz="900" dirty="0">
                          <a:latin typeface="Meiryo UI" panose="020B0604030504040204" pitchFamily="50" charset="-128"/>
                          <a:ea typeface="Meiryo UI" panose="020B0604030504040204" pitchFamily="50" charset="-128"/>
                        </a:rPr>
                        <a:t>策定及び地域版</a:t>
                      </a:r>
                      <a:r>
                        <a:rPr kumimoji="1" lang="en-US" altLang="ja-JP" sz="900" dirty="0">
                          <a:latin typeface="Meiryo UI" panose="020B0604030504040204" pitchFamily="50" charset="-128"/>
                          <a:ea typeface="Meiryo UI" panose="020B0604030504040204" pitchFamily="50" charset="-128"/>
                        </a:rPr>
                        <a:t>BCP</a:t>
                      </a:r>
                      <a:r>
                        <a:rPr kumimoji="1" lang="ja-JP" altLang="en-US" sz="900" dirty="0">
                          <a:latin typeface="Meiryo UI" panose="020B0604030504040204" pitchFamily="50" charset="-128"/>
                          <a:ea typeface="Meiryo UI" panose="020B0604030504040204" pitchFamily="50" charset="-128"/>
                        </a:rPr>
                        <a:t>の策定と共有　　・介護職等の感染症に対する知識の向上　</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a:t>
                      </a:r>
                      <a:r>
                        <a:rPr kumimoji="1" lang="ja-JP" altLang="en-US" sz="900" u="sng" dirty="0">
                          <a:latin typeface="Meiryo UI" panose="020B0604030504040204" pitchFamily="50" charset="-128"/>
                          <a:ea typeface="Meiryo UI" panose="020B0604030504040204" pitchFamily="50" charset="-128"/>
                        </a:rPr>
                        <a:t>その他</a:t>
                      </a:r>
                      <a:endParaRPr kumimoji="1" lang="en-US" altLang="ja-JP" sz="900" u="sng" dirty="0">
                        <a:latin typeface="Meiryo UI" panose="020B0604030504040204" pitchFamily="50" charset="-128"/>
                        <a:ea typeface="Meiryo UI" panose="020B0604030504040204" pitchFamily="50" charset="-128"/>
                      </a:endParaRPr>
                    </a:p>
                    <a:p>
                      <a:r>
                        <a:rPr kumimoji="1" lang="ja-JP" altLang="en-US" sz="900" u="none" dirty="0">
                          <a:latin typeface="Meiryo UI" panose="020B0604030504040204" pitchFamily="50" charset="-128"/>
                          <a:ea typeface="Meiryo UI" panose="020B0604030504040204" pitchFamily="50" charset="-128"/>
                        </a:rPr>
                        <a:t>　・在宅医療に関する資源の量や関係機関の数のバランス及び供給量は、二次医療圏間においても、二次医療圏内の地域間においても差がある（全・懇）</a:t>
                      </a:r>
                      <a:endParaRPr kumimoji="1" lang="en-US" altLang="ja-JP" sz="900" u="none" dirty="0">
                        <a:latin typeface="Meiryo UI" panose="020B0604030504040204" pitchFamily="50" charset="-128"/>
                        <a:ea typeface="Meiryo UI" panose="020B0604030504040204" pitchFamily="50" charset="-128"/>
                      </a:endParaRPr>
                    </a:p>
                    <a:p>
                      <a:r>
                        <a:rPr kumimoji="1" lang="ja-JP" altLang="en-US" sz="900" u="none" dirty="0">
                          <a:latin typeface="Meiryo UI" panose="020B0604030504040204" pitchFamily="50" charset="-128"/>
                          <a:ea typeface="Meiryo UI" panose="020B0604030504040204" pitchFamily="50" charset="-128"/>
                        </a:rPr>
                        <a:t>　・地域</a:t>
                      </a:r>
                      <a:r>
                        <a:rPr kumimoji="1" lang="ja-JP" altLang="en-US" sz="900" dirty="0">
                          <a:latin typeface="Meiryo UI" panose="020B0604030504040204" pitchFamily="50" charset="-128"/>
                          <a:ea typeface="Meiryo UI" panose="020B0604030504040204" pitchFamily="50" charset="-128"/>
                        </a:rPr>
                        <a:t>の連携拠点は市町村から保健所、二次医療圏と、疾患や資源の分布等内容に応じて検討することが望ましい（懇）</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249326259"/>
                  </a:ext>
                </a:extLst>
              </a:tr>
            </a:tbl>
          </a:graphicData>
        </a:graphic>
      </p:graphicFrame>
      <p:sp>
        <p:nvSpPr>
          <p:cNvPr id="2" name="テキスト ボックス 1"/>
          <p:cNvSpPr txBox="1"/>
          <p:nvPr/>
        </p:nvSpPr>
        <p:spPr>
          <a:xfrm>
            <a:off x="1478166" y="456267"/>
            <a:ext cx="8121554" cy="338554"/>
          </a:xfrm>
          <a:prstGeom prst="rect">
            <a:avLst/>
          </a:prstGeom>
          <a:noFill/>
        </p:spPr>
        <p:txBody>
          <a:bodyPr wrap="square" rtlCol="0">
            <a:spAutoFit/>
          </a:bodyPr>
          <a:lstStyle/>
          <a:p>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表中の略語について　</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診</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：診療所調査　　</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地医</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地区医師会調査　　</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訪看</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：訪問看護ステーション調査　　</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病</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：病院調査　　</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コ</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：在宅医療・介護連携コーディネーター調査</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市</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：市町村在宅医療・介護連携推進事業担当部署調査　　</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全</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：調査全体　　</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懇</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：在宅医療懇話会意見</a:t>
            </a:r>
          </a:p>
        </p:txBody>
      </p:sp>
      <p:sp>
        <p:nvSpPr>
          <p:cNvPr id="8" name="タイトル 1"/>
          <p:cNvSpPr txBox="1">
            <a:spLocks/>
          </p:cNvSpPr>
          <p:nvPr/>
        </p:nvSpPr>
        <p:spPr>
          <a:xfrm>
            <a:off x="29086" y="84664"/>
            <a:ext cx="8765290" cy="291046"/>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kumimoji="1" sz="3200" kern="1200">
                <a:solidFill>
                  <a:schemeClr val="tx1"/>
                </a:solidFill>
                <a:latin typeface="+mj-lt"/>
                <a:ea typeface="+mj-ea"/>
                <a:cs typeface="+mj-cs"/>
              </a:defRPr>
            </a:lvl1pPr>
          </a:lstStyle>
          <a:p>
            <a:r>
              <a:rPr lang="ja-JP" altLang="en-US" sz="1800" dirty="0">
                <a:latin typeface="Meiryo UI" panose="020B0604030504040204" pitchFamily="50" charset="-128"/>
                <a:ea typeface="Meiryo UI" panose="020B0604030504040204" pitchFamily="50" charset="-128"/>
              </a:rPr>
              <a:t>２．在宅医療に関する課題と今後のあり方　　</a:t>
            </a:r>
            <a:r>
              <a:rPr lang="ja-JP" altLang="en-US" sz="1000" dirty="0">
                <a:latin typeface="Meiryo UI" panose="020B0604030504040204" pitchFamily="50" charset="-128"/>
                <a:ea typeface="Meiryo UI" panose="020B0604030504040204" pitchFamily="50" charset="-128"/>
              </a:rPr>
              <a:t>「在宅医療に関する実態調査」及び「在宅医療懇話会」のとりまとめ</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府域</a:t>
            </a:r>
            <a:r>
              <a:rPr lang="en-US" altLang="ja-JP" sz="1000" dirty="0">
                <a:latin typeface="Meiryo UI" panose="020B0604030504040204" pitchFamily="50" charset="-128"/>
                <a:ea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03544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9000" y="386997"/>
            <a:ext cx="9153000" cy="0"/>
          </a:xfrm>
          <a:prstGeom prst="line">
            <a:avLst/>
          </a:prstGeom>
          <a:ln w="38100"/>
        </p:spPr>
        <p:style>
          <a:lnRef idx="3">
            <a:schemeClr val="accent3"/>
          </a:lnRef>
          <a:fillRef idx="0">
            <a:schemeClr val="accent3"/>
          </a:fillRef>
          <a:effectRef idx="2">
            <a:schemeClr val="accent3"/>
          </a:effectRef>
          <a:fontRef idx="minor">
            <a:schemeClr val="tx1"/>
          </a:fontRef>
        </p:style>
      </p:cxnSp>
      <p:sp>
        <p:nvSpPr>
          <p:cNvPr id="8" name="タイトル 1"/>
          <p:cNvSpPr txBox="1">
            <a:spLocks/>
          </p:cNvSpPr>
          <p:nvPr/>
        </p:nvSpPr>
        <p:spPr>
          <a:xfrm>
            <a:off x="0" y="46268"/>
            <a:ext cx="8101467" cy="340729"/>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kumimoji="1" sz="3200" kern="1200">
                <a:solidFill>
                  <a:schemeClr val="tx1"/>
                </a:solidFill>
                <a:latin typeface="+mj-lt"/>
                <a:ea typeface="+mj-ea"/>
                <a:cs typeface="+mj-cs"/>
              </a:defRPr>
            </a:lvl1pPr>
          </a:lstStyle>
          <a:p>
            <a:r>
              <a:rPr lang="ja-JP" altLang="en-US" sz="1800" dirty="0">
                <a:latin typeface="Meiryo UI" panose="020B0604030504040204" pitchFamily="50" charset="-128"/>
                <a:ea typeface="Meiryo UI" panose="020B0604030504040204" pitchFamily="50" charset="-128"/>
              </a:rPr>
              <a:t>３．現状の課題と第８次大阪府医療計画策定に向けた方向性（案）</a:t>
            </a:r>
            <a:endParaRPr lang="en-US" altLang="ja-JP" sz="1800" dirty="0">
              <a:latin typeface="Meiryo UI" panose="020B0604030504040204" pitchFamily="50" charset="-128"/>
              <a:ea typeface="Meiryo UI" panose="020B0604030504040204" pitchFamily="50" charset="-128"/>
            </a:endParaRPr>
          </a:p>
        </p:txBody>
      </p:sp>
      <p:graphicFrame>
        <p:nvGraphicFramePr>
          <p:cNvPr id="12" name="表 11">
            <a:extLst>
              <a:ext uri="{FF2B5EF4-FFF2-40B4-BE49-F238E27FC236}">
                <a16:creationId xmlns:a16="http://schemas.microsoft.com/office/drawing/2014/main" id="{4EBBA6B5-ABD8-4862-8367-8BDB1DA48402}"/>
              </a:ext>
            </a:extLst>
          </p:cNvPr>
          <p:cNvGraphicFramePr>
            <a:graphicFrameLocks noGrp="1"/>
          </p:cNvGraphicFramePr>
          <p:nvPr>
            <p:extLst>
              <p:ext uri="{D42A27DB-BD31-4B8C-83A1-F6EECF244321}">
                <p14:modId xmlns:p14="http://schemas.microsoft.com/office/powerpoint/2010/main" val="734807283"/>
              </p:ext>
            </p:extLst>
          </p:nvPr>
        </p:nvGraphicFramePr>
        <p:xfrm>
          <a:off x="340192" y="4138870"/>
          <a:ext cx="1877292" cy="972314"/>
        </p:xfrm>
        <a:graphic>
          <a:graphicData uri="http://schemas.openxmlformats.org/drawingml/2006/table">
            <a:tbl>
              <a:tblPr firstRow="1" bandRow="1">
                <a:tableStyleId>{1E171933-4619-4E11-9A3F-F7608DF75F80}</a:tableStyleId>
              </a:tblPr>
              <a:tblGrid>
                <a:gridCol w="144549">
                  <a:extLst>
                    <a:ext uri="{9D8B030D-6E8A-4147-A177-3AD203B41FA5}">
                      <a16:colId xmlns:a16="http://schemas.microsoft.com/office/drawing/2014/main" val="1278925190"/>
                    </a:ext>
                  </a:extLst>
                </a:gridCol>
                <a:gridCol w="1732743">
                  <a:extLst>
                    <a:ext uri="{9D8B030D-6E8A-4147-A177-3AD203B41FA5}">
                      <a16:colId xmlns:a16="http://schemas.microsoft.com/office/drawing/2014/main" val="2320202638"/>
                    </a:ext>
                  </a:extLst>
                </a:gridCol>
              </a:tblGrid>
              <a:tr h="315415">
                <a:tc rowSpan="2">
                  <a:txBody>
                    <a:bodyPr/>
                    <a:lstStyle/>
                    <a:p>
                      <a:pPr algn="ctr"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個別施策</a:t>
                      </a:r>
                      <a:endParaRPr lang="en-US" altLang="ja-JP" sz="1000" b="0" i="0" u="none" strike="noStrike" dirty="0">
                        <a:solidFill>
                          <a:schemeClr val="tx1"/>
                        </a:solidFill>
                        <a:effectLst/>
                        <a:latin typeface="Meiryo UI" panose="020B0604030504040204" pitchFamily="50" charset="-128"/>
                        <a:ea typeface="Meiryo UI" panose="020B0604030504040204" pitchFamily="50" charset="-128"/>
                      </a:endParaRPr>
                    </a:p>
                  </a:txBody>
                  <a:tcPr marL="18000" marR="18000" marT="43125" marB="43125" anchor="ctr"/>
                </a:tc>
                <a:tc>
                  <a:txBody>
                    <a:bodyPr/>
                    <a:lstStyle/>
                    <a:p>
                      <a:pPr algn="l" fontAlgn="ctr"/>
                      <a:r>
                        <a:rPr lang="ja-JP" altLang="en-US" sz="1000" u="none" strike="noStrike" dirty="0">
                          <a:solidFill>
                            <a:schemeClr val="tx1"/>
                          </a:solidFill>
                          <a:effectLst/>
                          <a:latin typeface="Meiryo UI" panose="020B0604030504040204" pitchFamily="50" charset="-128"/>
                          <a:ea typeface="Meiryo UI" panose="020B0604030504040204" pitchFamily="50" charset="-128"/>
                        </a:rPr>
                        <a:t>目標：円滑な在宅復帰を</a:t>
                      </a:r>
                      <a:endParaRPr lang="en-US" altLang="ja-JP" sz="100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ja-JP" altLang="en-US" sz="1000" u="none" strike="noStrike" dirty="0">
                          <a:solidFill>
                            <a:schemeClr val="tx1"/>
                          </a:solidFill>
                          <a:effectLst/>
                          <a:latin typeface="Meiryo UI" panose="020B0604030504040204" pitchFamily="50" charset="-128"/>
                          <a:ea typeface="Meiryo UI" panose="020B0604030504040204" pitchFamily="50" charset="-128"/>
                        </a:rPr>
                        <a:t>　　　　 支える人材・機能の確保</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18000" marR="18000" marT="43125" marB="43125" anchor="ctr"/>
                </a:tc>
                <a:extLst>
                  <a:ext uri="{0D108BD9-81ED-4DB2-BD59-A6C34878D82A}">
                    <a16:rowId xmlns:a16="http://schemas.microsoft.com/office/drawing/2014/main" val="2357090971"/>
                  </a:ext>
                </a:extLst>
              </a:tr>
              <a:tr h="296787">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・病院・有床診療所の退院支援調整</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機能の強化を図る人材の育成</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・医療職や介護職の在宅医療に</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関する理解促進</a:t>
                      </a:r>
                    </a:p>
                  </a:txBody>
                  <a:tcPr marL="18000" marR="18000" marT="16312" marB="16312" anchor="ctr"/>
                </a:tc>
                <a:extLst>
                  <a:ext uri="{0D108BD9-81ED-4DB2-BD59-A6C34878D82A}">
                    <a16:rowId xmlns:a16="http://schemas.microsoft.com/office/drawing/2014/main" val="2204730582"/>
                  </a:ext>
                </a:extLst>
              </a:tr>
            </a:tbl>
          </a:graphicData>
        </a:graphic>
      </p:graphicFrame>
      <p:graphicFrame>
        <p:nvGraphicFramePr>
          <p:cNvPr id="13" name="表 12">
            <a:extLst>
              <a:ext uri="{FF2B5EF4-FFF2-40B4-BE49-F238E27FC236}">
                <a16:creationId xmlns:a16="http://schemas.microsoft.com/office/drawing/2014/main" id="{75BBCB69-EC72-C943-9A3E-BE21AD1C76D4}"/>
              </a:ext>
            </a:extLst>
          </p:cNvPr>
          <p:cNvGraphicFramePr>
            <a:graphicFrameLocks noGrp="1"/>
          </p:cNvGraphicFramePr>
          <p:nvPr>
            <p:extLst>
              <p:ext uri="{D42A27DB-BD31-4B8C-83A1-F6EECF244321}">
                <p14:modId xmlns:p14="http://schemas.microsoft.com/office/powerpoint/2010/main" val="1128928092"/>
              </p:ext>
            </p:extLst>
          </p:nvPr>
        </p:nvGraphicFramePr>
        <p:xfrm>
          <a:off x="357929" y="5169089"/>
          <a:ext cx="1877292" cy="1042478"/>
        </p:xfrm>
        <a:graphic>
          <a:graphicData uri="http://schemas.openxmlformats.org/drawingml/2006/table">
            <a:tbl>
              <a:tblPr firstRow="1" bandRow="1">
                <a:tableStyleId>{1E171933-4619-4E11-9A3F-F7608DF75F80}</a:tableStyleId>
              </a:tblPr>
              <a:tblGrid>
                <a:gridCol w="143876">
                  <a:extLst>
                    <a:ext uri="{9D8B030D-6E8A-4147-A177-3AD203B41FA5}">
                      <a16:colId xmlns:a16="http://schemas.microsoft.com/office/drawing/2014/main" val="1481751414"/>
                    </a:ext>
                  </a:extLst>
                </a:gridCol>
                <a:gridCol w="1733416">
                  <a:extLst>
                    <a:ext uri="{9D8B030D-6E8A-4147-A177-3AD203B41FA5}">
                      <a16:colId xmlns:a16="http://schemas.microsoft.com/office/drawing/2014/main" val="2847310589"/>
                    </a:ext>
                  </a:extLst>
                </a:gridCol>
              </a:tblGrid>
              <a:tr h="607204">
                <a:tc rowSpan="2">
                  <a:txBody>
                    <a:bodyPr/>
                    <a:lstStyle/>
                    <a:p>
                      <a:pPr algn="ctr"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個別施策</a:t>
                      </a:r>
                      <a:endParaRPr lang="en-US" altLang="ja-JP" sz="1000" b="1" i="0" u="none" strike="noStrike" dirty="0">
                        <a:solidFill>
                          <a:schemeClr val="tx1"/>
                        </a:solidFill>
                        <a:effectLst/>
                        <a:latin typeface="Meiryo UI" panose="020B0604030504040204" pitchFamily="50" charset="-128"/>
                        <a:ea typeface="Meiryo UI" panose="020B0604030504040204" pitchFamily="50" charset="-128"/>
                      </a:endParaRPr>
                    </a:p>
                  </a:txBody>
                  <a:tcPr marL="18000" marR="18000" marT="43125" marB="43125" anchor="ctr"/>
                </a:tc>
                <a:tc>
                  <a:txBody>
                    <a:bodyPr/>
                    <a:lstStyle/>
                    <a:p>
                      <a:pPr algn="l" fontAlgn="ctr"/>
                      <a:r>
                        <a:rPr lang="ja-JP" altLang="en-US" sz="1000" u="none" strike="noStrike" dirty="0">
                          <a:solidFill>
                            <a:schemeClr val="tx1"/>
                          </a:solidFill>
                          <a:effectLst/>
                          <a:latin typeface="Meiryo UI" panose="020B0604030504040204" pitchFamily="50" charset="-128"/>
                          <a:ea typeface="Meiryo UI" panose="020B0604030504040204" pitchFamily="50" charset="-128"/>
                        </a:rPr>
                        <a:t>目標：在宅医療・介護連携に</a:t>
                      </a:r>
                      <a:endParaRPr lang="en-US" altLang="ja-JP" sz="100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en-US" altLang="ja-JP" sz="100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u="none" strike="noStrike" dirty="0">
                          <a:solidFill>
                            <a:schemeClr val="tx1"/>
                          </a:solidFill>
                          <a:effectLst/>
                          <a:latin typeface="Meiryo UI" panose="020B0604030504040204" pitchFamily="50" charset="-128"/>
                          <a:ea typeface="Meiryo UI" panose="020B0604030504040204" pitchFamily="50" charset="-128"/>
                        </a:rPr>
                        <a:t>取組む病院・診療所の</a:t>
                      </a:r>
                      <a:endParaRPr lang="en-US" altLang="ja-JP" sz="100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en-US" altLang="ja-JP" sz="100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u="none" strike="noStrike" dirty="0">
                          <a:solidFill>
                            <a:schemeClr val="tx1"/>
                          </a:solidFill>
                          <a:effectLst/>
                          <a:latin typeface="Meiryo UI" panose="020B0604030504040204" pitchFamily="50" charset="-128"/>
                          <a:ea typeface="Meiryo UI" panose="020B0604030504040204" pitchFamily="50" charset="-128"/>
                        </a:rPr>
                        <a:t>整備</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18000" marR="18000" marT="43125" marB="43125" anchor="ctr"/>
                </a:tc>
                <a:extLst>
                  <a:ext uri="{0D108BD9-81ED-4DB2-BD59-A6C34878D82A}">
                    <a16:rowId xmlns:a16="http://schemas.microsoft.com/office/drawing/2014/main" val="2175764047"/>
                  </a:ext>
                </a:extLst>
              </a:tr>
              <a:tr h="435274">
                <a:tc vMerge="1">
                  <a:txBody>
                    <a:bodyPr/>
                    <a:lstStyle/>
                    <a:p>
                      <a:endParaRPr kumimoji="1" lang="ja-JP" altLang="en-US"/>
                    </a:p>
                  </a:txBody>
                  <a:tcPr/>
                </a:tc>
                <a:tc>
                  <a:txBody>
                    <a:bodyPr/>
                    <a:lstStyle/>
                    <a:p>
                      <a:pPr marL="0" indent="0" algn="l" fontAlgn="ctr">
                        <a:buFont typeface="Arial" panose="020B0604020202020204" pitchFamily="34" charset="0"/>
                        <a:buNone/>
                      </a:pP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・在宅医療・介護連携推進事業を</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p>
                      <a:pPr marL="0" indent="0" algn="l" fontAlgn="ctr">
                        <a:buFont typeface="Arial" panose="020B0604020202020204" pitchFamily="34" charset="0"/>
                        <a:buNone/>
                      </a:pP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行う市町村の支援</a:t>
                      </a:r>
                    </a:p>
                  </a:txBody>
                  <a:tcPr marL="18000" marR="18000" marT="16312" marB="16312" anchor="ctr"/>
                </a:tc>
                <a:extLst>
                  <a:ext uri="{0D108BD9-81ED-4DB2-BD59-A6C34878D82A}">
                    <a16:rowId xmlns:a16="http://schemas.microsoft.com/office/drawing/2014/main" val="4259681269"/>
                  </a:ext>
                </a:extLst>
              </a:tr>
            </a:tbl>
          </a:graphicData>
        </a:graphic>
      </p:graphicFrame>
      <p:graphicFrame>
        <p:nvGraphicFramePr>
          <p:cNvPr id="14" name="表 13">
            <a:extLst>
              <a:ext uri="{FF2B5EF4-FFF2-40B4-BE49-F238E27FC236}">
                <a16:creationId xmlns:a16="http://schemas.microsoft.com/office/drawing/2014/main" id="{78DAA4A6-39B1-BFFC-24DF-30944FB7D2FD}"/>
              </a:ext>
            </a:extLst>
          </p:cNvPr>
          <p:cNvGraphicFramePr>
            <a:graphicFrameLocks noGrp="1"/>
          </p:cNvGraphicFramePr>
          <p:nvPr>
            <p:extLst>
              <p:ext uri="{D42A27DB-BD31-4B8C-83A1-F6EECF244321}">
                <p14:modId xmlns:p14="http://schemas.microsoft.com/office/powerpoint/2010/main" val="1423512843"/>
              </p:ext>
            </p:extLst>
          </p:nvPr>
        </p:nvGraphicFramePr>
        <p:xfrm>
          <a:off x="346105" y="750521"/>
          <a:ext cx="1889116" cy="1472427"/>
        </p:xfrm>
        <a:graphic>
          <a:graphicData uri="http://schemas.openxmlformats.org/drawingml/2006/table">
            <a:tbl>
              <a:tblPr firstRow="1" bandRow="1">
                <a:tableStyleId>{1E171933-4619-4E11-9A3F-F7608DF75F80}</a:tableStyleId>
              </a:tblPr>
              <a:tblGrid>
                <a:gridCol w="149195">
                  <a:extLst>
                    <a:ext uri="{9D8B030D-6E8A-4147-A177-3AD203B41FA5}">
                      <a16:colId xmlns:a16="http://schemas.microsoft.com/office/drawing/2014/main" val="1189558143"/>
                    </a:ext>
                  </a:extLst>
                </a:gridCol>
                <a:gridCol w="1739921">
                  <a:extLst>
                    <a:ext uri="{9D8B030D-6E8A-4147-A177-3AD203B41FA5}">
                      <a16:colId xmlns:a16="http://schemas.microsoft.com/office/drawing/2014/main" val="2446233670"/>
                    </a:ext>
                  </a:extLst>
                </a:gridCol>
              </a:tblGrid>
              <a:tr h="466389">
                <a:tc rowSpan="2">
                  <a:txBody>
                    <a:bodyPr/>
                    <a:lstStyle/>
                    <a:p>
                      <a:pPr algn="ctr"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個</a:t>
                      </a:r>
                      <a:endParaRPr lang="en-US" altLang="ja-JP" sz="1000" b="1" i="0"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別</a:t>
                      </a:r>
                      <a:endParaRPr lang="en-US" altLang="ja-JP" sz="1000" b="1" i="0"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施策</a:t>
                      </a:r>
                      <a:endParaRPr lang="en-US" altLang="ja-JP" sz="1000" b="1" i="0" u="none" strike="noStrike" dirty="0">
                        <a:solidFill>
                          <a:schemeClr val="tx1"/>
                        </a:solidFill>
                        <a:effectLst/>
                        <a:latin typeface="Meiryo UI" panose="020B0604030504040204" pitchFamily="50" charset="-128"/>
                        <a:ea typeface="Meiryo UI" panose="020B0604030504040204" pitchFamily="50" charset="-128"/>
                      </a:endParaRPr>
                    </a:p>
                  </a:txBody>
                  <a:tcPr marL="5651" marR="5651" marT="43125" marB="43125" anchor="ctr"/>
                </a:tc>
                <a:tc>
                  <a:txBody>
                    <a:bodyPr/>
                    <a:lstStyle/>
                    <a:p>
                      <a:pPr algn="l" fontAlgn="ctr"/>
                      <a:r>
                        <a:rPr lang="ja-JP" altLang="en-US" sz="1000" u="none" strike="noStrike" dirty="0">
                          <a:solidFill>
                            <a:schemeClr val="tx1"/>
                          </a:solidFill>
                          <a:effectLst/>
                          <a:latin typeface="Meiryo UI" panose="020B0604030504040204" pitchFamily="50" charset="-128"/>
                          <a:ea typeface="Meiryo UI" panose="020B0604030504040204" pitchFamily="50" charset="-128"/>
                        </a:rPr>
                        <a:t>目標：在宅医療を支える</a:t>
                      </a:r>
                      <a:endParaRPr lang="en-US" altLang="ja-JP" sz="100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ja-JP" altLang="en-US" sz="1000" u="none" strike="noStrike" dirty="0">
                          <a:solidFill>
                            <a:schemeClr val="tx1"/>
                          </a:solidFill>
                          <a:effectLst/>
                          <a:latin typeface="Meiryo UI" panose="020B0604030504040204" pitchFamily="50" charset="-128"/>
                          <a:ea typeface="Meiryo UI" panose="020B0604030504040204" pitchFamily="50" charset="-128"/>
                        </a:rPr>
                        <a:t>　　　　 サービス基盤の整備</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5651" marR="5651" marT="43125" marB="43125" anchor="ctr"/>
                </a:tc>
                <a:extLst>
                  <a:ext uri="{0D108BD9-81ED-4DB2-BD59-A6C34878D82A}">
                    <a16:rowId xmlns:a16="http://schemas.microsoft.com/office/drawing/2014/main" val="577126462"/>
                  </a:ext>
                </a:extLst>
              </a:tr>
              <a:tr h="1006038">
                <a:tc vMerge="1">
                  <a:txBody>
                    <a:bodyPr/>
                    <a:lstStyle/>
                    <a:p>
                      <a:endParaRPr kumimoji="1" lang="ja-JP" altLang="en-US"/>
                    </a:p>
                  </a:txBody>
                  <a:tcPr/>
                </a:tc>
                <a:tc>
                  <a:txBody>
                    <a:bodyPr/>
                    <a:lstStyle/>
                    <a:p>
                      <a:pPr marL="0" indent="0" algn="l" fontAlgn="ctr">
                        <a:lnSpc>
                          <a:spcPct val="120000"/>
                        </a:lnSpc>
                        <a:buFont typeface="Arial" panose="020B0604020202020204" pitchFamily="34" charset="0"/>
                        <a:buNone/>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・訪問診療の拡充</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indent="0" algn="l" fontAlgn="ctr">
                        <a:lnSpc>
                          <a:spcPct val="120000"/>
                        </a:lnSpc>
                        <a:buFont typeface="Arial" panose="020B0604020202020204" pitchFamily="34" charset="0"/>
                        <a:buNone/>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・訪問歯科診療の拡充</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indent="0" algn="l" fontAlgn="ctr">
                        <a:lnSpc>
                          <a:spcPct val="120000"/>
                        </a:lnSpc>
                        <a:buFont typeface="Arial" panose="020B0604020202020204" pitchFamily="34" charset="0"/>
                        <a:buNone/>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・薬局の在宅医療への参画促進</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indent="0" algn="l" fontAlgn="ctr">
                        <a:lnSpc>
                          <a:spcPct val="120000"/>
                        </a:lnSpc>
                        <a:buFont typeface="Arial" panose="020B0604020202020204" pitchFamily="34" charset="0"/>
                        <a:buNone/>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・訪問看護の拡充</a:t>
                      </a:r>
                    </a:p>
                  </a:txBody>
                  <a:tcPr marL="5651" marR="5651" marT="5121" marB="0" anchor="ctr"/>
                </a:tc>
                <a:extLst>
                  <a:ext uri="{0D108BD9-81ED-4DB2-BD59-A6C34878D82A}">
                    <a16:rowId xmlns:a16="http://schemas.microsoft.com/office/drawing/2014/main" val="3015501831"/>
                  </a:ext>
                </a:extLst>
              </a:tr>
            </a:tbl>
          </a:graphicData>
        </a:graphic>
      </p:graphicFrame>
      <p:graphicFrame>
        <p:nvGraphicFramePr>
          <p:cNvPr id="15" name="表 14">
            <a:extLst>
              <a:ext uri="{FF2B5EF4-FFF2-40B4-BE49-F238E27FC236}">
                <a16:creationId xmlns:a16="http://schemas.microsoft.com/office/drawing/2014/main" id="{DD3C6750-3B80-06FA-6557-F164AB1EC773}"/>
              </a:ext>
            </a:extLst>
          </p:cNvPr>
          <p:cNvGraphicFramePr>
            <a:graphicFrameLocks noGrp="1"/>
          </p:cNvGraphicFramePr>
          <p:nvPr>
            <p:extLst>
              <p:ext uri="{D42A27DB-BD31-4B8C-83A1-F6EECF244321}">
                <p14:modId xmlns:p14="http://schemas.microsoft.com/office/powerpoint/2010/main" val="3628771174"/>
              </p:ext>
            </p:extLst>
          </p:nvPr>
        </p:nvGraphicFramePr>
        <p:xfrm>
          <a:off x="349857" y="2266894"/>
          <a:ext cx="1874802" cy="850394"/>
        </p:xfrm>
        <a:graphic>
          <a:graphicData uri="http://schemas.openxmlformats.org/drawingml/2006/table">
            <a:tbl>
              <a:tblPr firstRow="1" bandRow="1">
                <a:tableStyleId>{1E171933-4619-4E11-9A3F-F7608DF75F80}</a:tableStyleId>
              </a:tblPr>
              <a:tblGrid>
                <a:gridCol w="135918">
                  <a:extLst>
                    <a:ext uri="{9D8B030D-6E8A-4147-A177-3AD203B41FA5}">
                      <a16:colId xmlns:a16="http://schemas.microsoft.com/office/drawing/2014/main" val="999683164"/>
                    </a:ext>
                  </a:extLst>
                </a:gridCol>
                <a:gridCol w="1738884">
                  <a:extLst>
                    <a:ext uri="{9D8B030D-6E8A-4147-A177-3AD203B41FA5}">
                      <a16:colId xmlns:a16="http://schemas.microsoft.com/office/drawing/2014/main" val="898259368"/>
                    </a:ext>
                  </a:extLst>
                </a:gridCol>
              </a:tblGrid>
              <a:tr h="468530">
                <a:tc rowSpan="2">
                  <a:txBody>
                    <a:bodyPr/>
                    <a:lstStyle/>
                    <a:p>
                      <a:pPr algn="ctr"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個</a:t>
                      </a:r>
                      <a:endParaRPr lang="en-US" altLang="ja-JP" sz="1000" b="1" i="0"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別施策</a:t>
                      </a:r>
                      <a:endParaRPr lang="en-US" altLang="ja-JP" sz="1000" b="0" i="0" u="none" strike="noStrike" dirty="0">
                        <a:solidFill>
                          <a:schemeClr val="tx1"/>
                        </a:solidFill>
                        <a:effectLst/>
                        <a:latin typeface="Meiryo UI" panose="020B0604030504040204" pitchFamily="50" charset="-128"/>
                        <a:ea typeface="Meiryo UI" panose="020B0604030504040204" pitchFamily="50" charset="-128"/>
                      </a:endParaRPr>
                    </a:p>
                  </a:txBody>
                  <a:tcPr marL="18000" marR="18000" marT="43125" marB="43125" anchor="ctr"/>
                </a:tc>
                <a:tc>
                  <a:txBody>
                    <a:bodyPr/>
                    <a:lstStyle/>
                    <a:p>
                      <a:pPr algn="l" fontAlgn="ctr"/>
                      <a:r>
                        <a:rPr lang="ja-JP" altLang="en-US" sz="1000" u="none" strike="noStrike" dirty="0">
                          <a:solidFill>
                            <a:schemeClr val="tx1"/>
                          </a:solidFill>
                          <a:effectLst/>
                          <a:latin typeface="Meiryo UI" panose="020B0604030504040204" pitchFamily="50" charset="-128"/>
                          <a:ea typeface="Meiryo UI" panose="020B0604030504040204" pitchFamily="50" charset="-128"/>
                        </a:rPr>
                        <a:t>目標：二次医療圏域ごとに</a:t>
                      </a:r>
                      <a:endParaRPr lang="en-US" altLang="ja-JP" sz="100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ja-JP" altLang="en-US" sz="100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u="none" strike="noStrike" baseline="0" dirty="0">
                          <a:solidFill>
                            <a:schemeClr val="tx1"/>
                          </a:solidFill>
                          <a:effectLst/>
                          <a:latin typeface="Meiryo UI" panose="020B0604030504040204" pitchFamily="50" charset="-128"/>
                          <a:ea typeface="Meiryo UI" panose="020B0604030504040204" pitchFamily="50" charset="-128"/>
                        </a:rPr>
                        <a:t> </a:t>
                      </a:r>
                      <a:r>
                        <a:rPr lang="ja-JP" altLang="en-US" sz="1000" u="none" strike="noStrike" dirty="0">
                          <a:solidFill>
                            <a:schemeClr val="tx1"/>
                          </a:solidFill>
                          <a:effectLst/>
                          <a:latin typeface="Meiryo UI" panose="020B0604030504040204" pitchFamily="50" charset="-128"/>
                          <a:ea typeface="Meiryo UI" panose="020B0604030504040204" pitchFamily="50" charset="-128"/>
                        </a:rPr>
                        <a:t>在宅患者の急変時の</a:t>
                      </a:r>
                      <a:endParaRPr lang="en-US" altLang="ja-JP" sz="100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ja-JP" altLang="en-US" sz="1000" u="none" strike="noStrike" dirty="0">
                          <a:solidFill>
                            <a:schemeClr val="tx1"/>
                          </a:solidFill>
                          <a:effectLst/>
                          <a:latin typeface="Meiryo UI" panose="020B0604030504040204" pitchFamily="50" charset="-128"/>
                          <a:ea typeface="Meiryo UI" panose="020B0604030504040204" pitchFamily="50" charset="-128"/>
                        </a:rPr>
                        <a:t>         受入体制の確保</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18000" marR="18000" marT="43125" marB="43125" anchor="ctr"/>
                </a:tc>
                <a:extLst>
                  <a:ext uri="{0D108BD9-81ED-4DB2-BD59-A6C34878D82A}">
                    <a16:rowId xmlns:a16="http://schemas.microsoft.com/office/drawing/2014/main" val="1480608652"/>
                  </a:ext>
                </a:extLst>
              </a:tr>
              <a:tr h="264629">
                <a:tc vMerge="1">
                  <a:txBody>
                    <a:bodyPr/>
                    <a:lstStyle/>
                    <a:p>
                      <a:endParaRPr kumimoji="1" lang="ja-JP" altLang="en-US"/>
                    </a:p>
                  </a:txBody>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・在宅医療を支える病院・診療所の</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拡充</a:t>
                      </a:r>
                    </a:p>
                  </a:txBody>
                  <a:tcPr marL="18000" marR="18000" marT="16312" marB="16312" anchor="ctr"/>
                </a:tc>
                <a:extLst>
                  <a:ext uri="{0D108BD9-81ED-4DB2-BD59-A6C34878D82A}">
                    <a16:rowId xmlns:a16="http://schemas.microsoft.com/office/drawing/2014/main" val="3363886683"/>
                  </a:ext>
                </a:extLst>
              </a:tr>
            </a:tbl>
          </a:graphicData>
        </a:graphic>
      </p:graphicFrame>
      <p:graphicFrame>
        <p:nvGraphicFramePr>
          <p:cNvPr id="16" name="表 15">
            <a:extLst>
              <a:ext uri="{FF2B5EF4-FFF2-40B4-BE49-F238E27FC236}">
                <a16:creationId xmlns:a16="http://schemas.microsoft.com/office/drawing/2014/main" id="{EC54380C-0037-359B-DC9E-B78B4C008E6C}"/>
              </a:ext>
            </a:extLst>
          </p:cNvPr>
          <p:cNvGraphicFramePr>
            <a:graphicFrameLocks noGrp="1"/>
          </p:cNvGraphicFramePr>
          <p:nvPr>
            <p:extLst>
              <p:ext uri="{D42A27DB-BD31-4B8C-83A1-F6EECF244321}">
                <p14:modId xmlns:p14="http://schemas.microsoft.com/office/powerpoint/2010/main" val="1167435770"/>
              </p:ext>
            </p:extLst>
          </p:nvPr>
        </p:nvGraphicFramePr>
        <p:xfrm>
          <a:off x="346105" y="3189532"/>
          <a:ext cx="1877292" cy="877094"/>
        </p:xfrm>
        <a:graphic>
          <a:graphicData uri="http://schemas.openxmlformats.org/drawingml/2006/table">
            <a:tbl>
              <a:tblPr firstRow="1" bandRow="1">
                <a:tableStyleId>{1E171933-4619-4E11-9A3F-F7608DF75F80}</a:tableStyleId>
              </a:tblPr>
              <a:tblGrid>
                <a:gridCol w="139670">
                  <a:extLst>
                    <a:ext uri="{9D8B030D-6E8A-4147-A177-3AD203B41FA5}">
                      <a16:colId xmlns:a16="http://schemas.microsoft.com/office/drawing/2014/main" val="3070452488"/>
                    </a:ext>
                  </a:extLst>
                </a:gridCol>
                <a:gridCol w="1737622">
                  <a:extLst>
                    <a:ext uri="{9D8B030D-6E8A-4147-A177-3AD203B41FA5}">
                      <a16:colId xmlns:a16="http://schemas.microsoft.com/office/drawing/2014/main" val="977866709"/>
                    </a:ext>
                  </a:extLst>
                </a:gridCol>
              </a:tblGrid>
              <a:tr h="457895">
                <a:tc rowSpan="2">
                  <a:txBody>
                    <a:bodyPr/>
                    <a:lstStyle/>
                    <a:p>
                      <a:pPr algn="ctr"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個</a:t>
                      </a:r>
                      <a:endParaRPr lang="en-US" altLang="ja-JP" sz="1000" b="1" i="0"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別</a:t>
                      </a:r>
                      <a:endParaRPr lang="en-US" altLang="ja-JP" sz="1000" b="1" i="0"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施策</a:t>
                      </a:r>
                      <a:endParaRPr lang="en-US" altLang="ja-JP" sz="1000" b="0" i="0" u="none" strike="noStrike" dirty="0">
                        <a:solidFill>
                          <a:schemeClr val="tx1"/>
                        </a:solidFill>
                        <a:effectLst/>
                        <a:latin typeface="Meiryo UI" panose="020B0604030504040204" pitchFamily="50" charset="-128"/>
                        <a:ea typeface="Meiryo UI" panose="020B0604030504040204" pitchFamily="50" charset="-128"/>
                      </a:endParaRPr>
                    </a:p>
                  </a:txBody>
                  <a:tcPr marL="18000" marR="18000" marT="43125" marB="43125" anchor="ctr"/>
                </a:tc>
                <a:tc>
                  <a:txBody>
                    <a:bodyPr/>
                    <a:lstStyle/>
                    <a:p>
                      <a:pPr algn="l" fontAlgn="ctr"/>
                      <a:r>
                        <a:rPr lang="ja-JP" altLang="en-US" sz="1000" u="none" strike="noStrike" dirty="0">
                          <a:solidFill>
                            <a:schemeClr val="tx1"/>
                          </a:solidFill>
                          <a:effectLst/>
                          <a:latin typeface="Meiryo UI" panose="020B0604030504040204" pitchFamily="50" charset="-128"/>
                          <a:ea typeface="Meiryo UI" panose="020B0604030504040204" pitchFamily="50" charset="-128"/>
                        </a:rPr>
                        <a:t>目標：在宅で安心して最期まで</a:t>
                      </a:r>
                      <a:endParaRPr lang="en-US" altLang="ja-JP" sz="100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ja-JP" altLang="en-US" sz="100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u="none" strike="noStrike" baseline="0" dirty="0">
                          <a:solidFill>
                            <a:schemeClr val="tx1"/>
                          </a:solidFill>
                          <a:effectLst/>
                          <a:latin typeface="Meiryo UI" panose="020B0604030504040204" pitchFamily="50" charset="-128"/>
                          <a:ea typeface="Meiryo UI" panose="020B0604030504040204" pitchFamily="50" charset="-128"/>
                        </a:rPr>
                        <a:t> </a:t>
                      </a:r>
                      <a:r>
                        <a:rPr lang="ja-JP" altLang="en-US" sz="1000" u="none" strike="noStrike" dirty="0">
                          <a:solidFill>
                            <a:schemeClr val="tx1"/>
                          </a:solidFill>
                          <a:effectLst/>
                          <a:latin typeface="Meiryo UI" panose="020B0604030504040204" pitchFamily="50" charset="-128"/>
                          <a:ea typeface="Meiryo UI" panose="020B0604030504040204" pitchFamily="50" charset="-128"/>
                        </a:rPr>
                        <a:t>暮らすことができる人材・</a:t>
                      </a:r>
                      <a:endParaRPr lang="en-US" altLang="ja-JP" sz="100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en-US" altLang="ja-JP" sz="100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u="none" strike="noStrike" dirty="0">
                          <a:solidFill>
                            <a:schemeClr val="tx1"/>
                          </a:solidFill>
                          <a:effectLst/>
                          <a:latin typeface="Meiryo UI" panose="020B0604030504040204" pitchFamily="50" charset="-128"/>
                          <a:ea typeface="Meiryo UI" panose="020B0604030504040204" pitchFamily="50" charset="-128"/>
                        </a:rPr>
                        <a:t>   機能の確保</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18000" marR="18000" marT="43125" marB="43125" anchor="ctr"/>
                </a:tc>
                <a:extLst>
                  <a:ext uri="{0D108BD9-81ED-4DB2-BD59-A6C34878D82A}">
                    <a16:rowId xmlns:a16="http://schemas.microsoft.com/office/drawing/2014/main" val="3777092778"/>
                  </a:ext>
                </a:extLst>
              </a:tr>
              <a:tr h="333644">
                <a:tc vMerge="1">
                  <a:txBody>
                    <a:bodyPr/>
                    <a:lstStyle/>
                    <a:p>
                      <a:endParaRPr kumimoji="1" lang="ja-JP" altLang="en-US"/>
                    </a:p>
                  </a:txBody>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・医師、歯科医師、薬剤師、看護師</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等の育成</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18000" marR="18000" marT="16312" marB="16312" anchor="ctr"/>
                </a:tc>
                <a:extLst>
                  <a:ext uri="{0D108BD9-81ED-4DB2-BD59-A6C34878D82A}">
                    <a16:rowId xmlns:a16="http://schemas.microsoft.com/office/drawing/2014/main" val="3492086501"/>
                  </a:ext>
                </a:extLst>
              </a:tr>
            </a:tbl>
          </a:graphicData>
        </a:graphic>
      </p:graphicFrame>
      <p:sp>
        <p:nvSpPr>
          <p:cNvPr id="27" name="テキスト ボックス 26">
            <a:extLst>
              <a:ext uri="{FF2B5EF4-FFF2-40B4-BE49-F238E27FC236}">
                <a16:creationId xmlns:a16="http://schemas.microsoft.com/office/drawing/2014/main" id="{AC6EC007-F623-8844-CA1B-3E85FE1E8235}"/>
              </a:ext>
            </a:extLst>
          </p:cNvPr>
          <p:cNvSpPr txBox="1"/>
          <p:nvPr/>
        </p:nvSpPr>
        <p:spPr>
          <a:xfrm>
            <a:off x="322455" y="453654"/>
            <a:ext cx="1912765" cy="261610"/>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kumimoji="1" lang="ja-JP" altLang="en-US" sz="1100" b="1" dirty="0">
                <a:solidFill>
                  <a:schemeClr val="tx1"/>
                </a:solidFill>
                <a:latin typeface="Meiryo UI" panose="020B0604030504040204" pitchFamily="50" charset="-128"/>
                <a:ea typeface="Meiryo UI" panose="020B0604030504040204" pitchFamily="50" charset="-128"/>
              </a:rPr>
              <a:t>第７次の施策体系</a:t>
            </a:r>
            <a:endParaRPr kumimoji="1" lang="en-US" altLang="ja-JP" sz="1100" b="1" dirty="0">
              <a:solidFill>
                <a:schemeClr val="tx1"/>
              </a:solidFill>
              <a:latin typeface="Meiryo UI" panose="020B0604030504040204" pitchFamily="50" charset="-128"/>
              <a:ea typeface="Meiryo UI" panose="020B0604030504040204"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2374390793"/>
              </p:ext>
            </p:extLst>
          </p:nvPr>
        </p:nvGraphicFramePr>
        <p:xfrm>
          <a:off x="68266" y="3180227"/>
          <a:ext cx="231632" cy="1930958"/>
        </p:xfrm>
        <a:graphic>
          <a:graphicData uri="http://schemas.openxmlformats.org/drawingml/2006/table">
            <a:tbl>
              <a:tblPr>
                <a:tableStyleId>{5C22544A-7EE6-4342-B048-85BDC9FD1C3A}</a:tableStyleId>
              </a:tblPr>
              <a:tblGrid>
                <a:gridCol w="231632">
                  <a:extLst>
                    <a:ext uri="{9D8B030D-6E8A-4147-A177-3AD203B41FA5}">
                      <a16:colId xmlns:a16="http://schemas.microsoft.com/office/drawing/2014/main" val="1168675607"/>
                    </a:ext>
                  </a:extLst>
                </a:gridCol>
              </a:tblGrid>
              <a:tr h="1930958">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在宅医療に関わる人材育成</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13335" marR="13335" marT="13335" marB="0" vert="eaVert" anchor="ctr">
                    <a:solidFill>
                      <a:schemeClr val="accent3">
                        <a:lumMod val="60000"/>
                        <a:lumOff val="40000"/>
                      </a:schemeClr>
                    </a:solidFill>
                  </a:tcPr>
                </a:tc>
                <a:extLst>
                  <a:ext uri="{0D108BD9-81ED-4DB2-BD59-A6C34878D82A}">
                    <a16:rowId xmlns:a16="http://schemas.microsoft.com/office/drawing/2014/main" val="332153072"/>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1355949206"/>
              </p:ext>
            </p:extLst>
          </p:nvPr>
        </p:nvGraphicFramePr>
        <p:xfrm>
          <a:off x="67173" y="5157598"/>
          <a:ext cx="231632" cy="1053969"/>
        </p:xfrm>
        <a:graphic>
          <a:graphicData uri="http://schemas.openxmlformats.org/drawingml/2006/table">
            <a:tbl>
              <a:tblPr>
                <a:tableStyleId>{5C22544A-7EE6-4342-B048-85BDC9FD1C3A}</a:tableStyleId>
              </a:tblPr>
              <a:tblGrid>
                <a:gridCol w="231632">
                  <a:extLst>
                    <a:ext uri="{9D8B030D-6E8A-4147-A177-3AD203B41FA5}">
                      <a16:colId xmlns:a16="http://schemas.microsoft.com/office/drawing/2014/main" val="1168675607"/>
                    </a:ext>
                  </a:extLst>
                </a:gridCol>
              </a:tblGrid>
              <a:tr h="1053969">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医介連携</a:t>
                      </a:r>
                      <a:endParaRPr lang="en-US" altLang="ja-JP" sz="1200" u="none" strike="noStrike" dirty="0">
                        <a:effectLst/>
                        <a:latin typeface="Meiryo UI" panose="020B0604030504040204" pitchFamily="50" charset="-128"/>
                        <a:ea typeface="Meiryo UI" panose="020B0604030504040204" pitchFamily="50" charset="-128"/>
                      </a:endParaRPr>
                    </a:p>
                  </a:txBody>
                  <a:tcPr marL="13335" marR="13335" marT="13335" marB="0" vert="eaVert" anchor="ctr">
                    <a:solidFill>
                      <a:schemeClr val="accent3">
                        <a:lumMod val="60000"/>
                        <a:lumOff val="40000"/>
                      </a:schemeClr>
                    </a:solidFill>
                  </a:tcPr>
                </a:tc>
                <a:extLst>
                  <a:ext uri="{0D108BD9-81ED-4DB2-BD59-A6C34878D82A}">
                    <a16:rowId xmlns:a16="http://schemas.microsoft.com/office/drawing/2014/main" val="332153072"/>
                  </a:ext>
                </a:extLst>
              </a:tr>
            </a:tbl>
          </a:graphicData>
        </a:graphic>
      </p:graphicFrame>
      <p:graphicFrame>
        <p:nvGraphicFramePr>
          <p:cNvPr id="21" name="表 20"/>
          <p:cNvGraphicFramePr>
            <a:graphicFrameLocks noGrp="1"/>
          </p:cNvGraphicFramePr>
          <p:nvPr>
            <p:extLst>
              <p:ext uri="{D42A27DB-BD31-4B8C-83A1-F6EECF244321}">
                <p14:modId xmlns:p14="http://schemas.microsoft.com/office/powerpoint/2010/main" val="1554181798"/>
              </p:ext>
            </p:extLst>
          </p:nvPr>
        </p:nvGraphicFramePr>
        <p:xfrm>
          <a:off x="67173" y="466815"/>
          <a:ext cx="231632" cy="2658017"/>
        </p:xfrm>
        <a:graphic>
          <a:graphicData uri="http://schemas.openxmlformats.org/drawingml/2006/table">
            <a:tbl>
              <a:tblPr>
                <a:tableStyleId>{5C22544A-7EE6-4342-B048-85BDC9FD1C3A}</a:tableStyleId>
              </a:tblPr>
              <a:tblGrid>
                <a:gridCol w="231632">
                  <a:extLst>
                    <a:ext uri="{9D8B030D-6E8A-4147-A177-3AD203B41FA5}">
                      <a16:colId xmlns:a16="http://schemas.microsoft.com/office/drawing/2014/main" val="68441047"/>
                    </a:ext>
                  </a:extLst>
                </a:gridCol>
              </a:tblGrid>
              <a:tr h="2658017">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在宅医療サービスの</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基盤</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整備</a:t>
                      </a:r>
                    </a:p>
                  </a:txBody>
                  <a:tcPr marL="13335" marR="13335" marT="13335" marB="0" vert="eaVert" anchor="ctr">
                    <a:solidFill>
                      <a:schemeClr val="accent3">
                        <a:lumMod val="60000"/>
                        <a:lumOff val="40000"/>
                      </a:schemeClr>
                    </a:solidFill>
                  </a:tcPr>
                </a:tc>
                <a:extLst>
                  <a:ext uri="{0D108BD9-81ED-4DB2-BD59-A6C34878D82A}">
                    <a16:rowId xmlns:a16="http://schemas.microsoft.com/office/drawing/2014/main" val="2007333876"/>
                  </a:ext>
                </a:extLst>
              </a:tr>
            </a:tbl>
          </a:graphicData>
        </a:graphic>
      </p:graphicFrame>
      <p:sp>
        <p:nvSpPr>
          <p:cNvPr id="22" name="正方形/長方形 21"/>
          <p:cNvSpPr/>
          <p:nvPr/>
        </p:nvSpPr>
        <p:spPr>
          <a:xfrm>
            <a:off x="2279754" y="4134103"/>
            <a:ext cx="3314016" cy="977081"/>
          </a:xfrm>
          <a:prstGeom prst="rect">
            <a:avLst/>
          </a:prstGeom>
        </p:spPr>
        <p:style>
          <a:lnRef idx="2">
            <a:schemeClr val="accent3"/>
          </a:lnRef>
          <a:fillRef idx="1">
            <a:schemeClr val="lt1"/>
          </a:fillRef>
          <a:effectRef idx="0">
            <a:schemeClr val="accent3"/>
          </a:effectRef>
          <a:fontRef idx="minor">
            <a:schemeClr val="dk1"/>
          </a:fontRef>
        </p:style>
        <p:txBody>
          <a:bodyPr lIns="36000" tIns="36000" rIns="36000" bIns="36000" rtlCol="0" anchor="ctr"/>
          <a:lstStyle/>
          <a:p>
            <a:r>
              <a:rPr kumimoji="1" lang="ja-JP" altLang="en-US" sz="1000" dirty="0">
                <a:latin typeface="Meiryo UI" panose="020B0604030504040204" pitchFamily="50" charset="-128"/>
                <a:ea typeface="Meiryo UI" panose="020B0604030504040204" pitchFamily="50" charset="-128"/>
              </a:rPr>
              <a:t>・入退院時における多職種間での連携強化が必要</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・新型コロナの影響により、退院時カンファレンスが減少し、</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円滑な在宅移行に支障が生じたことで連携の重要性を再認識</a:t>
            </a:r>
            <a:endParaRPr kumimoji="1" lang="en-US" altLang="ja-JP" sz="1000" dirty="0">
              <a:latin typeface="Meiryo UI" panose="020B0604030504040204" pitchFamily="50" charset="-128"/>
              <a:ea typeface="Meiryo UI" panose="020B0604030504040204" pitchFamily="50" charset="-128"/>
            </a:endParaRPr>
          </a:p>
        </p:txBody>
      </p:sp>
      <p:sp>
        <p:nvSpPr>
          <p:cNvPr id="23" name="正方形/長方形 22"/>
          <p:cNvSpPr/>
          <p:nvPr/>
        </p:nvSpPr>
        <p:spPr>
          <a:xfrm>
            <a:off x="5679618" y="4149348"/>
            <a:ext cx="3420748" cy="970134"/>
          </a:xfrm>
          <a:prstGeom prst="rect">
            <a:avLst/>
          </a:prstGeom>
        </p:spPr>
        <p:style>
          <a:lnRef idx="2">
            <a:schemeClr val="accent4"/>
          </a:lnRef>
          <a:fillRef idx="1">
            <a:schemeClr val="lt1"/>
          </a:fillRef>
          <a:effectRef idx="0">
            <a:schemeClr val="accent4"/>
          </a:effectRef>
          <a:fontRef idx="minor">
            <a:schemeClr val="dk1"/>
          </a:fontRef>
        </p:style>
        <p:txBody>
          <a:bodyPr lIns="36000" tIns="36000" rIns="36000" bIns="36000" rtlCol="0" anchor="ctr"/>
          <a:lstStyle/>
          <a:p>
            <a:r>
              <a:rPr kumimoji="1" lang="ja-JP" altLang="en-US" sz="1000" dirty="0">
                <a:latin typeface="Meiryo UI" panose="020B0604030504040204" pitchFamily="50" charset="-128"/>
                <a:ea typeface="Meiryo UI" panose="020B0604030504040204" pitchFamily="50" charset="-128"/>
              </a:rPr>
              <a:t>◆退院時カンファレンス等での</a:t>
            </a:r>
            <a:r>
              <a:rPr kumimoji="1" lang="en-US" altLang="ja-JP" sz="1000" dirty="0">
                <a:latin typeface="Meiryo UI" panose="020B0604030504040204" pitchFamily="50" charset="-128"/>
                <a:ea typeface="Meiryo UI" panose="020B0604030504040204" pitchFamily="50" charset="-128"/>
              </a:rPr>
              <a:t>WEB</a:t>
            </a:r>
            <a:r>
              <a:rPr kumimoji="1" lang="ja-JP" altLang="en-US" sz="1000" dirty="0">
                <a:latin typeface="Meiryo UI" panose="020B0604030504040204" pitchFamily="50" charset="-128"/>
                <a:ea typeface="Meiryo UI" panose="020B0604030504040204" pitchFamily="50" charset="-128"/>
              </a:rPr>
              <a:t>の活用と</a:t>
            </a:r>
            <a:r>
              <a:rPr kumimoji="1" lang="en-US" altLang="ja-JP" sz="1000" dirty="0">
                <a:latin typeface="Meiryo UI" panose="020B0604030504040204" pitchFamily="50" charset="-128"/>
                <a:ea typeface="Meiryo UI" panose="020B0604030504040204" pitchFamily="50" charset="-128"/>
              </a:rPr>
              <a:t>ICT</a:t>
            </a:r>
            <a:r>
              <a:rPr kumimoji="1" lang="ja-JP" altLang="en-US" sz="1000" dirty="0">
                <a:latin typeface="Meiryo UI" panose="020B0604030504040204" pitchFamily="50" charset="-128"/>
                <a:ea typeface="Meiryo UI" panose="020B0604030504040204" pitchFamily="50" charset="-128"/>
              </a:rPr>
              <a:t>を活用した情報</a:t>
            </a:r>
            <a:endParaRPr kumimoji="1" lang="en-US" altLang="ja-JP" sz="1000" dirty="0">
              <a:latin typeface="Meiryo UI" panose="020B0604030504040204" pitchFamily="50" charset="-128"/>
              <a:ea typeface="Meiryo UI" panose="020B0604030504040204" pitchFamily="50" charset="-128"/>
            </a:endParaRPr>
          </a:p>
          <a:p>
            <a:r>
              <a:rPr kumimoji="1" lang="en-US" altLang="ja-JP" sz="1000" dirty="0">
                <a:latin typeface="Meiryo UI" panose="020B0604030504040204" pitchFamily="50" charset="-128"/>
                <a:ea typeface="Meiryo UI" panose="020B0604030504040204" pitchFamily="50" charset="-128"/>
              </a:rPr>
              <a:t>   </a:t>
            </a:r>
            <a:r>
              <a:rPr kumimoji="1" lang="ja-JP" altLang="en-US" sz="1000" dirty="0">
                <a:latin typeface="Meiryo UI" panose="020B0604030504040204" pitchFamily="50" charset="-128"/>
                <a:ea typeface="Meiryo UI" panose="020B0604030504040204" pitchFamily="50" charset="-128"/>
              </a:rPr>
              <a:t>共有</a:t>
            </a:r>
            <a:r>
              <a:rPr kumimoji="1" lang="en-US" altLang="ja-JP" sz="1000" dirty="0">
                <a:latin typeface="Meiryo UI" panose="020B0604030504040204" pitchFamily="50" charset="-128"/>
                <a:ea typeface="Meiryo UI" panose="020B0604030504040204" pitchFamily="50" charset="-128"/>
              </a:rPr>
              <a:t/>
            </a:r>
            <a:br>
              <a:rPr kumimoji="1" lang="en-US" altLang="ja-JP" sz="1000" dirty="0">
                <a:latin typeface="Meiryo UI" panose="020B0604030504040204" pitchFamily="50" charset="-128"/>
                <a:ea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rPr>
              <a:t>◆医療介護コーディネーターや入退院支援担当者等の対応力</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強化</a:t>
            </a:r>
          </a:p>
        </p:txBody>
      </p:sp>
      <p:sp>
        <p:nvSpPr>
          <p:cNvPr id="24" name="テキスト ボックス 23">
            <a:extLst>
              <a:ext uri="{FF2B5EF4-FFF2-40B4-BE49-F238E27FC236}">
                <a16:creationId xmlns:a16="http://schemas.microsoft.com/office/drawing/2014/main" id="{F1EC8EA8-EEEE-2F14-B789-D48F1BEFC934}"/>
              </a:ext>
            </a:extLst>
          </p:cNvPr>
          <p:cNvSpPr txBox="1"/>
          <p:nvPr/>
        </p:nvSpPr>
        <p:spPr>
          <a:xfrm>
            <a:off x="2299977" y="461158"/>
            <a:ext cx="3308267" cy="241980"/>
          </a:xfrm>
          <a:prstGeom prst="rect">
            <a:avLst/>
          </a:prstGeom>
        </p:spPr>
        <p:style>
          <a:lnRef idx="3">
            <a:schemeClr val="lt1"/>
          </a:lnRef>
          <a:fillRef idx="1">
            <a:schemeClr val="accent3"/>
          </a:fillRef>
          <a:effectRef idx="1">
            <a:schemeClr val="accent3"/>
          </a:effectRef>
          <a:fontRef idx="minor">
            <a:schemeClr val="lt1"/>
          </a:fontRef>
        </p:style>
        <p:txBody>
          <a:bodyPr vert="horz" wrap="square" lIns="36000" tIns="36000" rIns="36000" bIns="36000" rtlCol="0" anchor="ctr" anchorCtr="0">
            <a:spAutoFit/>
          </a:bodyPr>
          <a:lstStyle/>
          <a:p>
            <a:pPr algn="ctr"/>
            <a:r>
              <a:rPr kumimoji="1" lang="ja-JP" altLang="en-US" sz="1100" b="1" dirty="0">
                <a:solidFill>
                  <a:schemeClr val="tx1"/>
                </a:solidFill>
                <a:latin typeface="Meiryo UI" panose="020B0604030504040204" pitchFamily="50" charset="-128"/>
                <a:ea typeface="Meiryo UI" panose="020B0604030504040204" pitchFamily="50" charset="-128"/>
              </a:rPr>
              <a:t>現状の課題</a:t>
            </a:r>
          </a:p>
        </p:txBody>
      </p:sp>
      <p:sp>
        <p:nvSpPr>
          <p:cNvPr id="25" name="テキスト ボックス 24">
            <a:extLst>
              <a:ext uri="{FF2B5EF4-FFF2-40B4-BE49-F238E27FC236}">
                <a16:creationId xmlns:a16="http://schemas.microsoft.com/office/drawing/2014/main" id="{F1EC8EA8-EEEE-2F14-B789-D48F1BEFC934}"/>
              </a:ext>
            </a:extLst>
          </p:cNvPr>
          <p:cNvSpPr txBox="1"/>
          <p:nvPr/>
        </p:nvSpPr>
        <p:spPr>
          <a:xfrm>
            <a:off x="5673001" y="443206"/>
            <a:ext cx="3426394" cy="241980"/>
          </a:xfrm>
          <a:prstGeom prst="rect">
            <a:avLst/>
          </a:prstGeom>
        </p:spPr>
        <p:style>
          <a:lnRef idx="3">
            <a:schemeClr val="lt1"/>
          </a:lnRef>
          <a:fillRef idx="1">
            <a:schemeClr val="accent4"/>
          </a:fillRef>
          <a:effectRef idx="1">
            <a:schemeClr val="accent4"/>
          </a:effectRef>
          <a:fontRef idx="minor">
            <a:schemeClr val="lt1"/>
          </a:fontRef>
        </p:style>
        <p:txBody>
          <a:bodyPr vert="horz" wrap="square" lIns="36000" tIns="36000" rIns="36000" bIns="36000" rtlCol="0" anchor="ctr" anchorCtr="0">
            <a:spAutoFit/>
          </a:bodyPr>
          <a:lstStyle/>
          <a:p>
            <a:pPr algn="ctr"/>
            <a:r>
              <a:rPr kumimoji="1" lang="ja-JP" altLang="en-US" sz="1100" b="1" dirty="0">
                <a:solidFill>
                  <a:schemeClr val="tx1"/>
                </a:solidFill>
                <a:latin typeface="Meiryo UI" panose="020B0604030504040204" pitchFamily="50" charset="-128"/>
                <a:ea typeface="Meiryo UI" panose="020B0604030504040204" pitchFamily="50" charset="-128"/>
              </a:rPr>
              <a:t>第８次の方向性</a:t>
            </a:r>
          </a:p>
        </p:txBody>
      </p:sp>
      <p:sp>
        <p:nvSpPr>
          <p:cNvPr id="26" name="正方形/長方形 25"/>
          <p:cNvSpPr/>
          <p:nvPr/>
        </p:nvSpPr>
        <p:spPr>
          <a:xfrm>
            <a:off x="2289645" y="733347"/>
            <a:ext cx="3297116" cy="1489602"/>
          </a:xfrm>
          <a:prstGeom prst="rect">
            <a:avLst/>
          </a:prstGeom>
        </p:spPr>
        <p:style>
          <a:lnRef idx="2">
            <a:schemeClr val="accent3"/>
          </a:lnRef>
          <a:fillRef idx="1">
            <a:schemeClr val="lt1"/>
          </a:fillRef>
          <a:effectRef idx="0">
            <a:schemeClr val="accent3"/>
          </a:effectRef>
          <a:fontRef idx="minor">
            <a:schemeClr val="dk1"/>
          </a:fontRef>
        </p:style>
        <p:txBody>
          <a:bodyPr lIns="36000" tIns="36000" rIns="36000" bIns="36000" rtlCol="0" anchor="ctr"/>
          <a:lstStyle/>
          <a:p>
            <a:r>
              <a:rPr kumimoji="1" lang="ja-JP" altLang="en-US" sz="1000" dirty="0">
                <a:latin typeface="Meiryo UI" panose="020B0604030504040204" pitchFamily="50" charset="-128"/>
                <a:ea typeface="Meiryo UI" panose="020B0604030504040204" pitchFamily="50" charset="-128"/>
              </a:rPr>
              <a:t>・在宅医療の一部の指標については、目標値達成が困難となる</a:t>
            </a:r>
            <a:r>
              <a:rPr kumimoji="1" lang="en-US" altLang="ja-JP" sz="1000" dirty="0">
                <a:latin typeface="Meiryo UI" panose="020B0604030504040204" pitchFamily="50" charset="-128"/>
                <a:ea typeface="Meiryo UI" panose="020B0604030504040204" pitchFamily="50" charset="-128"/>
              </a:rPr>
              <a:t/>
            </a:r>
            <a:br>
              <a:rPr kumimoji="1" lang="en-US" altLang="ja-JP" sz="1000" dirty="0">
                <a:latin typeface="Meiryo UI" panose="020B0604030504040204" pitchFamily="50" charset="-128"/>
                <a:ea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rPr>
              <a:t>　ことが予想される。理由として、計画策定時に、訪問診療による</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医療需要推計の増加率を一律に用いて各指標の目標値を</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算出していたこと。また、訪問診療の診療報酬改定の影響も</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あったと考えられる</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・小児・看取り等の専門・特殊性、地理的課題等の医療ニーズ</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も踏まえ、将来に向けた在宅医療提供体制の充実が必要</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・新型コロナを機に、訪問診療医と訪問看護の連携、チーム</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医療体制の構築の重要性を再認識</a:t>
            </a:r>
            <a:endParaRPr kumimoji="1" lang="en-US" altLang="ja-JP" sz="1000" dirty="0">
              <a:latin typeface="Meiryo UI" panose="020B0604030504040204" pitchFamily="50" charset="-128"/>
              <a:ea typeface="Meiryo UI" panose="020B0604030504040204" pitchFamily="50" charset="-128"/>
            </a:endParaRPr>
          </a:p>
        </p:txBody>
      </p:sp>
      <p:sp>
        <p:nvSpPr>
          <p:cNvPr id="29" name="正方形/長方形 28"/>
          <p:cNvSpPr/>
          <p:nvPr/>
        </p:nvSpPr>
        <p:spPr>
          <a:xfrm>
            <a:off x="5673001" y="714911"/>
            <a:ext cx="3420748" cy="1508037"/>
          </a:xfrm>
          <a:prstGeom prst="rect">
            <a:avLst/>
          </a:prstGeom>
        </p:spPr>
        <p:style>
          <a:lnRef idx="2">
            <a:schemeClr val="accent4"/>
          </a:lnRef>
          <a:fillRef idx="1">
            <a:schemeClr val="lt1"/>
          </a:fillRef>
          <a:effectRef idx="0">
            <a:schemeClr val="accent4"/>
          </a:effectRef>
          <a:fontRef idx="minor">
            <a:schemeClr val="dk1"/>
          </a:fontRef>
        </p:style>
        <p:txBody>
          <a:bodyPr lIns="36000" tIns="36000" rIns="0" bIns="36000" rtlCol="0" anchor="ctr"/>
          <a:lstStyle/>
          <a:p>
            <a:r>
              <a:rPr kumimoji="1" lang="ja-JP" altLang="en-US" sz="1000" dirty="0">
                <a:latin typeface="Meiryo UI" panose="020B0604030504040204" pitchFamily="50" charset="-128"/>
                <a:ea typeface="Meiryo UI" panose="020B0604030504040204" pitchFamily="50" charset="-128"/>
              </a:rPr>
              <a:t>　</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◆サービス基盤の整備に係る各目標値については、これまでの推移</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や種別ごとに医療ニーズの分析を行い、検討する</a:t>
            </a:r>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◆在宅医療提供体制の充実や新型コロナを機に再認識された</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医療従事者間や多職種間の</a:t>
            </a:r>
            <a:r>
              <a:rPr kumimoji="1" lang="ja-JP" altLang="en-US" sz="1000" b="1" i="1" u="sng" dirty="0">
                <a:latin typeface="Meiryo UI" panose="020B0604030504040204" pitchFamily="50" charset="-128"/>
                <a:ea typeface="Meiryo UI" panose="020B0604030504040204" pitchFamily="50" charset="-128"/>
              </a:rPr>
              <a:t>連携強化に向け、</a:t>
            </a:r>
            <a:endParaRPr kumimoji="1" lang="en-US" altLang="ja-JP" sz="1000" b="1" i="1" u="sng" dirty="0">
              <a:latin typeface="Meiryo UI" panose="020B0604030504040204" pitchFamily="50" charset="-128"/>
              <a:ea typeface="Meiryo UI" panose="020B0604030504040204" pitchFamily="50" charset="-128"/>
            </a:endParaRPr>
          </a:p>
          <a:p>
            <a:r>
              <a:rPr kumimoji="1" lang="ja-JP" altLang="en-US" sz="1000" i="1" dirty="0">
                <a:latin typeface="Meiryo UI" panose="020B0604030504040204" pitchFamily="50" charset="-128"/>
                <a:ea typeface="Meiryo UI" panose="020B0604030504040204" pitchFamily="50" charset="-128"/>
              </a:rPr>
              <a:t>　　</a:t>
            </a:r>
            <a:r>
              <a:rPr kumimoji="1" lang="ja-JP" altLang="en-US" sz="1000" b="1" i="1" u="sng" dirty="0">
                <a:latin typeface="Meiryo UI" panose="020B0604030504040204" pitchFamily="50" charset="-128"/>
                <a:ea typeface="Meiryo UI" panose="020B0604030504040204" pitchFamily="50" charset="-128"/>
              </a:rPr>
              <a:t>各地域において、</a:t>
            </a:r>
            <a:r>
              <a:rPr kumimoji="1" lang="ja-JP" altLang="en-US" sz="1000" b="1" u="sng" dirty="0">
                <a:latin typeface="Meiryo UI" panose="020B0604030504040204" pitchFamily="50" charset="-128"/>
                <a:ea typeface="Meiryo UI" panose="020B0604030504040204" pitchFamily="50" charset="-128"/>
              </a:rPr>
              <a:t>「在宅医療に必要な連携の拠点」を中心に</a:t>
            </a:r>
            <a:endParaRPr kumimoji="1" lang="en-US" altLang="ja-JP" sz="1000" b="1" u="sng"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a:t>
            </a:r>
            <a:r>
              <a:rPr kumimoji="1" lang="ja-JP" altLang="en-US" sz="1000" b="1" u="sng" dirty="0">
                <a:latin typeface="Meiryo UI" panose="020B0604030504040204" pitchFamily="50" charset="-128"/>
                <a:ea typeface="Meiryo UI" panose="020B0604030504040204" pitchFamily="50" charset="-128"/>
              </a:rPr>
              <a:t>取組を進める</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看取りに係る体制整備含む）</a:t>
            </a:r>
            <a:endParaRPr kumimoji="1" lang="en-US" altLang="ja-JP" sz="800" dirty="0">
              <a:latin typeface="Meiryo UI" panose="020B0604030504040204" pitchFamily="50" charset="-128"/>
              <a:ea typeface="Meiryo UI" panose="020B0604030504040204" pitchFamily="50" charset="-128"/>
            </a:endParaRPr>
          </a:p>
        </p:txBody>
      </p:sp>
      <p:sp>
        <p:nvSpPr>
          <p:cNvPr id="31" name="正方形/長方形 30"/>
          <p:cNvSpPr/>
          <p:nvPr/>
        </p:nvSpPr>
        <p:spPr>
          <a:xfrm>
            <a:off x="2289644" y="2283367"/>
            <a:ext cx="3304450" cy="833921"/>
          </a:xfrm>
          <a:prstGeom prst="rect">
            <a:avLst/>
          </a:prstGeom>
          <a:ln>
            <a:solidFill>
              <a:schemeClr val="accent3"/>
            </a:solidFill>
          </a:ln>
        </p:spPr>
        <p:style>
          <a:lnRef idx="2">
            <a:schemeClr val="accent4"/>
          </a:lnRef>
          <a:fillRef idx="1">
            <a:schemeClr val="lt1"/>
          </a:fillRef>
          <a:effectRef idx="0">
            <a:schemeClr val="accent4"/>
          </a:effectRef>
          <a:fontRef idx="minor">
            <a:schemeClr val="dk1"/>
          </a:fontRef>
        </p:style>
        <p:txBody>
          <a:bodyPr lIns="36000" tIns="36000" rIns="0" bIns="36000" rtlCol="0" anchor="ctr"/>
          <a:lstStyle/>
          <a:p>
            <a:r>
              <a:rPr kumimoji="1" lang="ja-JP" altLang="en-US" sz="1000" dirty="0">
                <a:latin typeface="Meiryo UI" panose="020B0604030504040204" pitchFamily="50" charset="-128"/>
                <a:ea typeface="Meiryo UI" panose="020B0604030504040204" pitchFamily="50" charset="-128"/>
              </a:rPr>
              <a:t>・急変時に後方支援を行う医療機関の充実や連携強化が必要</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・新型コロナ等の有事においては、往診する医療機関が不足し、</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訪問看護等との連携により対応</a:t>
            </a:r>
            <a:endParaRPr kumimoji="1" lang="en-US" altLang="ja-JP" sz="1000" dirty="0">
              <a:latin typeface="Meiryo UI" panose="020B0604030504040204" pitchFamily="50" charset="-128"/>
              <a:ea typeface="Meiryo UI" panose="020B0604030504040204" pitchFamily="50" charset="-128"/>
            </a:endParaRPr>
          </a:p>
        </p:txBody>
      </p:sp>
      <p:sp>
        <p:nvSpPr>
          <p:cNvPr id="32" name="正方形/長方形 31"/>
          <p:cNvSpPr/>
          <p:nvPr/>
        </p:nvSpPr>
        <p:spPr>
          <a:xfrm>
            <a:off x="2279754" y="3188307"/>
            <a:ext cx="3316897" cy="878319"/>
          </a:xfrm>
          <a:prstGeom prst="rect">
            <a:avLst/>
          </a:prstGeom>
        </p:spPr>
        <p:style>
          <a:lnRef idx="2">
            <a:schemeClr val="accent3"/>
          </a:lnRef>
          <a:fillRef idx="1">
            <a:schemeClr val="lt1"/>
          </a:fillRef>
          <a:effectRef idx="0">
            <a:schemeClr val="accent3"/>
          </a:effectRef>
          <a:fontRef idx="minor">
            <a:schemeClr val="dk1"/>
          </a:fontRef>
        </p:style>
        <p:txBody>
          <a:bodyPr lIns="36000" tIns="36000" rIns="36000" bIns="36000" rtlCol="0" anchor="ctr"/>
          <a:lstStyle/>
          <a:p>
            <a:r>
              <a:rPr kumimoji="1" lang="ja-JP" altLang="en-US" sz="1000" dirty="0">
                <a:latin typeface="Meiryo UI" panose="020B0604030504040204" pitchFamily="50" charset="-128"/>
                <a:ea typeface="Meiryo UI" panose="020B0604030504040204" pitchFamily="50" charset="-128"/>
              </a:rPr>
              <a:t>・今後の医療ニーズ（小児や看取り等の専門・特殊性、感染症</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等の有事の対応、地理的な課題）を踏まえた人材確保が必要</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・在宅看取りを行う医療提供体制の充実が必要</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・人生会議（</a:t>
            </a:r>
            <a:r>
              <a:rPr kumimoji="1" lang="en-US" altLang="ja-JP" sz="1000" dirty="0">
                <a:latin typeface="Meiryo UI" panose="020B0604030504040204" pitchFamily="50" charset="-128"/>
                <a:ea typeface="Meiryo UI" panose="020B0604030504040204" pitchFamily="50" charset="-128"/>
              </a:rPr>
              <a:t>ACP</a:t>
            </a:r>
            <a:r>
              <a:rPr kumimoji="1" lang="ja-JP" altLang="en-US" sz="1000" dirty="0">
                <a:latin typeface="Meiryo UI" panose="020B0604030504040204" pitchFamily="50" charset="-128"/>
                <a:ea typeface="Meiryo UI" panose="020B0604030504040204" pitchFamily="50" charset="-128"/>
              </a:rPr>
              <a:t>）の普及の充実が必要</a:t>
            </a:r>
          </a:p>
        </p:txBody>
      </p:sp>
      <p:sp>
        <p:nvSpPr>
          <p:cNvPr id="33" name="正方形/長方形 32"/>
          <p:cNvSpPr/>
          <p:nvPr/>
        </p:nvSpPr>
        <p:spPr>
          <a:xfrm>
            <a:off x="5679618" y="3195364"/>
            <a:ext cx="3414131" cy="871852"/>
          </a:xfrm>
          <a:prstGeom prst="rect">
            <a:avLst/>
          </a:prstGeom>
        </p:spPr>
        <p:style>
          <a:lnRef idx="2">
            <a:schemeClr val="accent4"/>
          </a:lnRef>
          <a:fillRef idx="1">
            <a:schemeClr val="lt1"/>
          </a:fillRef>
          <a:effectRef idx="0">
            <a:schemeClr val="accent4"/>
          </a:effectRef>
          <a:fontRef idx="minor">
            <a:schemeClr val="dk1"/>
          </a:fontRef>
        </p:style>
        <p:txBody>
          <a:bodyPr lIns="36000" tIns="36000" rIns="0" bIns="36000" rtlCol="0" anchor="ctr"/>
          <a:lstStyle/>
          <a:p>
            <a:r>
              <a:rPr kumimoji="1" lang="ja-JP" altLang="en-US" sz="1000" dirty="0">
                <a:latin typeface="Meiryo UI" panose="020B0604030504040204" pitchFamily="50" charset="-128"/>
                <a:ea typeface="Meiryo UI" panose="020B0604030504040204" pitchFamily="50" charset="-128"/>
              </a:rPr>
              <a:t>◆</a:t>
            </a:r>
            <a:r>
              <a:rPr kumimoji="1" lang="ja-JP" altLang="en-US" sz="1000" b="1" u="sng" dirty="0">
                <a:latin typeface="Meiryo UI" panose="020B0604030504040204" pitchFamily="50" charset="-128"/>
                <a:ea typeface="Meiryo UI" panose="020B0604030504040204" pitchFamily="50" charset="-128"/>
              </a:rPr>
              <a:t>医療ニーズを踏まえた</a:t>
            </a:r>
            <a:r>
              <a:rPr kumimoji="1" lang="ja-JP" altLang="en-US" sz="1000" dirty="0">
                <a:latin typeface="Meiryo UI" panose="020B0604030504040204" pitchFamily="50" charset="-128"/>
                <a:ea typeface="Meiryo UI" panose="020B0604030504040204" pitchFamily="50" charset="-128"/>
              </a:rPr>
              <a:t>在宅医療にかかる</a:t>
            </a:r>
            <a:r>
              <a:rPr kumimoji="1" lang="ja-JP" altLang="en-US" sz="1000" b="1" u="sng" dirty="0">
                <a:latin typeface="Meiryo UI" panose="020B0604030504040204" pitchFamily="50" charset="-128"/>
                <a:ea typeface="Meiryo UI" panose="020B0604030504040204" pitchFamily="50" charset="-128"/>
              </a:rPr>
              <a:t>人材の育成</a:t>
            </a:r>
            <a:r>
              <a:rPr kumimoji="1" lang="ja-JP" altLang="en-US" sz="1000" dirty="0">
                <a:latin typeface="Meiryo UI" panose="020B0604030504040204" pitchFamily="50" charset="-128"/>
                <a:ea typeface="Meiryo UI" panose="020B0604030504040204" pitchFamily="50" charset="-128"/>
              </a:rPr>
              <a:t>と確保</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◆看取りに対応できる関係機関の体制整備（</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a:t>
            </a:r>
            <a:r>
              <a:rPr kumimoji="1" lang="ja-JP" altLang="en-US" sz="1000" b="1" u="sng" dirty="0">
                <a:latin typeface="Meiryo UI" panose="020B0604030504040204" pitchFamily="50" charset="-128"/>
                <a:ea typeface="Meiryo UI" panose="020B0604030504040204" pitchFamily="50" charset="-128"/>
              </a:rPr>
              <a:t>人生会議（</a:t>
            </a:r>
            <a:r>
              <a:rPr kumimoji="1" lang="en-US" altLang="ja-JP" sz="1000" b="1" u="sng" dirty="0">
                <a:latin typeface="Meiryo UI" panose="020B0604030504040204" pitchFamily="50" charset="-128"/>
                <a:ea typeface="Meiryo UI" panose="020B0604030504040204" pitchFamily="50" charset="-128"/>
              </a:rPr>
              <a:t>ACP</a:t>
            </a:r>
            <a:r>
              <a:rPr kumimoji="1" lang="ja-JP" altLang="en-US" sz="1000" b="1" u="sng" dirty="0">
                <a:latin typeface="Meiryo UI" panose="020B0604030504040204" pitchFamily="50" charset="-128"/>
                <a:ea typeface="Meiryo UI" panose="020B0604030504040204" pitchFamily="50" charset="-128"/>
              </a:rPr>
              <a:t>）のさらなる普及啓発</a:t>
            </a:r>
            <a:endParaRPr kumimoji="1" lang="en-US" altLang="ja-JP" sz="1000" b="1" u="sng"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（市町村や関係機関と連携した幅広い取組支援）</a:t>
            </a:r>
            <a:endParaRPr kumimoji="1" lang="en-US" altLang="ja-JP" sz="1000" dirty="0">
              <a:latin typeface="Meiryo UI" panose="020B0604030504040204" pitchFamily="50" charset="-128"/>
              <a:ea typeface="Meiryo UI" panose="020B0604030504040204" pitchFamily="50" charset="-128"/>
            </a:endParaRPr>
          </a:p>
        </p:txBody>
      </p:sp>
      <p:sp>
        <p:nvSpPr>
          <p:cNvPr id="34" name="正方形/長方形 33"/>
          <p:cNvSpPr/>
          <p:nvPr/>
        </p:nvSpPr>
        <p:spPr>
          <a:xfrm>
            <a:off x="2289644" y="5186850"/>
            <a:ext cx="3304126" cy="1024717"/>
          </a:xfrm>
          <a:prstGeom prst="rect">
            <a:avLst/>
          </a:prstGeom>
        </p:spPr>
        <p:style>
          <a:lnRef idx="2">
            <a:schemeClr val="accent3"/>
          </a:lnRef>
          <a:fillRef idx="1">
            <a:schemeClr val="lt1"/>
          </a:fillRef>
          <a:effectRef idx="0">
            <a:schemeClr val="accent3"/>
          </a:effectRef>
          <a:fontRef idx="minor">
            <a:schemeClr val="dk1"/>
          </a:fontRef>
        </p:style>
        <p:txBody>
          <a:bodyPr lIns="36000" tIns="36000" rIns="36000" bIns="36000" rtlCol="0" anchor="ctr"/>
          <a:lstStyle/>
          <a:p>
            <a:r>
              <a:rPr kumimoji="1" lang="ja-JP" altLang="en-US" sz="1000" dirty="0">
                <a:latin typeface="Meiryo UI" panose="020B0604030504040204" pitchFamily="50" charset="-128"/>
                <a:ea typeface="Meiryo UI" panose="020B0604030504040204" pitchFamily="50" charset="-128"/>
              </a:rPr>
              <a:t>・新型コロナ禍においては、介護サービスの継続が困難となる</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場合があり、訪問看護等が生活支援を実施</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・今後の有事にも対応できるよう、日常の療養における多職種</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連携の強化が必要　</a:t>
            </a:r>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p:txBody>
      </p:sp>
      <p:sp>
        <p:nvSpPr>
          <p:cNvPr id="35" name="正方形/長方形 34"/>
          <p:cNvSpPr/>
          <p:nvPr/>
        </p:nvSpPr>
        <p:spPr>
          <a:xfrm>
            <a:off x="5673001" y="5193514"/>
            <a:ext cx="3420748" cy="1009953"/>
          </a:xfrm>
          <a:prstGeom prst="rect">
            <a:avLst/>
          </a:prstGeom>
        </p:spPr>
        <p:style>
          <a:lnRef idx="2">
            <a:schemeClr val="accent4"/>
          </a:lnRef>
          <a:fillRef idx="1">
            <a:schemeClr val="lt1"/>
          </a:fillRef>
          <a:effectRef idx="0">
            <a:schemeClr val="accent4"/>
          </a:effectRef>
          <a:fontRef idx="minor">
            <a:schemeClr val="dk1"/>
          </a:fontRef>
        </p:style>
        <p:txBody>
          <a:bodyPr lIns="36000" tIns="36000" rIns="36000" bIns="36000" rtlCol="0" anchor="ctr"/>
          <a:lstStyle/>
          <a:p>
            <a:r>
              <a:rPr kumimoji="1" lang="ja-JP" altLang="en-US" sz="1000" dirty="0">
                <a:latin typeface="Meiryo UI" panose="020B0604030504040204" pitchFamily="50" charset="-128"/>
                <a:ea typeface="Meiryo UI" panose="020B0604030504040204" pitchFamily="50" charset="-128"/>
              </a:rPr>
              <a:t>◆医療従事者間や多職種間の連携が適切に行われる体制の</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構築</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支援関係者の顔の見える関係と多職種チームの強化）</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a:t>
            </a:r>
            <a:r>
              <a:rPr kumimoji="1" lang="ja-JP" altLang="en-US" sz="1000" b="1" u="sng" dirty="0">
                <a:latin typeface="Meiryo UI" panose="020B0604030504040204" pitchFamily="50" charset="-128"/>
                <a:ea typeface="Meiryo UI" panose="020B0604030504040204" pitchFamily="50" charset="-128"/>
              </a:rPr>
              <a:t>「在宅医療に必要な連携の拠点」を中心に体制を構築</a:t>
            </a:r>
            <a:endParaRPr kumimoji="1" lang="en-US" altLang="ja-JP" sz="1000" b="1" u="sng"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・体制構築においては、介護職の感染症等の知識の向上と</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有事においても医療と介護が連携による患者支援の継続が</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可能となるよう整備</a:t>
            </a:r>
            <a:endParaRPr kumimoji="1" lang="en-US" altLang="ja-JP" sz="10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322455" y="6304451"/>
            <a:ext cx="8334375" cy="276999"/>
          </a:xfrm>
          <a:prstGeom prst="rect">
            <a:avLst/>
          </a:prstGeom>
          <a:noFill/>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（次年度の取組）　</a:t>
            </a:r>
            <a:r>
              <a:rPr kumimoji="1" lang="ja-JP" altLang="en-US" sz="1200" b="1" u="sng" dirty="0">
                <a:latin typeface="Meiryo UI" panose="020B0604030504040204" pitchFamily="50" charset="-128"/>
                <a:ea typeface="Meiryo UI" panose="020B0604030504040204" pitchFamily="50" charset="-128"/>
              </a:rPr>
              <a:t>国から提示される第</a:t>
            </a:r>
            <a:r>
              <a:rPr kumimoji="1" lang="en-US" altLang="ja-JP" sz="1200" b="1" u="sng" dirty="0">
                <a:latin typeface="Meiryo UI" panose="020B0604030504040204" pitchFamily="50" charset="-128"/>
                <a:ea typeface="Meiryo UI" panose="020B0604030504040204" pitchFamily="50" charset="-128"/>
              </a:rPr>
              <a:t>8</a:t>
            </a:r>
            <a:r>
              <a:rPr kumimoji="1" lang="ja-JP" altLang="en-US" sz="1200" b="1" u="sng" dirty="0">
                <a:latin typeface="Meiryo UI" panose="020B0604030504040204" pitchFamily="50" charset="-128"/>
                <a:ea typeface="Meiryo UI" panose="020B0604030504040204" pitchFamily="50" charset="-128"/>
              </a:rPr>
              <a:t>次医療計画の策定指針を踏まえ、取組の方向性と指標及び目標値の設定を行う</a:t>
            </a:r>
          </a:p>
        </p:txBody>
      </p:sp>
      <p:sp>
        <p:nvSpPr>
          <p:cNvPr id="28" name="正方形/長方形 27"/>
          <p:cNvSpPr/>
          <p:nvPr/>
        </p:nvSpPr>
        <p:spPr>
          <a:xfrm>
            <a:off x="5679618" y="2288087"/>
            <a:ext cx="3420748" cy="841509"/>
          </a:xfrm>
          <a:prstGeom prst="rect">
            <a:avLst/>
          </a:prstGeom>
        </p:spPr>
        <p:style>
          <a:lnRef idx="2">
            <a:schemeClr val="accent4"/>
          </a:lnRef>
          <a:fillRef idx="1">
            <a:schemeClr val="lt1"/>
          </a:fillRef>
          <a:effectRef idx="0">
            <a:schemeClr val="accent4"/>
          </a:effectRef>
          <a:fontRef idx="minor">
            <a:schemeClr val="dk1"/>
          </a:fontRef>
        </p:style>
        <p:txBody>
          <a:bodyPr lIns="36000" tIns="36000" rIns="0" bIns="36000" rtlCol="0" anchor="ctr"/>
          <a:lstStyle/>
          <a:p>
            <a:r>
              <a:rPr kumimoji="1" lang="ja-JP" altLang="en-US" sz="1000" dirty="0">
                <a:latin typeface="Meiryo UI" panose="020B0604030504040204" pitchFamily="50" charset="-128"/>
                <a:ea typeface="Meiryo UI" panose="020B0604030504040204" pitchFamily="50" charset="-128"/>
              </a:rPr>
              <a:t>◆往診を実施する医療機関の増加や多職種による体制づくりの</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推進（</a:t>
            </a:r>
            <a:r>
              <a:rPr kumimoji="1" lang="en-US" altLang="ja-JP" sz="1000" dirty="0">
                <a:latin typeface="Meiryo UI" panose="020B0604030504040204" pitchFamily="50" charset="-128"/>
                <a:ea typeface="Meiryo UI" panose="020B0604030504040204" pitchFamily="50" charset="-128"/>
              </a:rPr>
              <a:t>24</a:t>
            </a:r>
            <a:r>
              <a:rPr kumimoji="1" lang="ja-JP" altLang="en-US" sz="1000" dirty="0">
                <a:latin typeface="Meiryo UI" panose="020B0604030504040204" pitchFamily="50" charset="-128"/>
                <a:ea typeface="Meiryo UI" panose="020B0604030504040204" pitchFamily="50" charset="-128"/>
              </a:rPr>
              <a:t>時間対応可能な体制）</a:t>
            </a:r>
          </a:p>
          <a:p>
            <a:r>
              <a:rPr kumimoji="1" lang="ja-JP" altLang="en-US" sz="1000" dirty="0">
                <a:latin typeface="Meiryo UI" panose="020B0604030504040204" pitchFamily="50" charset="-128"/>
                <a:ea typeface="Meiryo UI" panose="020B0604030504040204" pitchFamily="50" charset="-128"/>
              </a:rPr>
              <a:t>◆</a:t>
            </a:r>
            <a:r>
              <a:rPr kumimoji="1" lang="ja-JP" altLang="en-US" sz="1000" b="1" u="sng" dirty="0">
                <a:latin typeface="Meiryo UI" panose="020B0604030504040204" pitchFamily="50" charset="-128"/>
                <a:ea typeface="Meiryo UI" panose="020B0604030504040204" pitchFamily="50" charset="-128"/>
              </a:rPr>
              <a:t>各地域における「在宅医療において積極的役割を担う医療</a:t>
            </a:r>
            <a:endParaRPr kumimoji="1" lang="en-US" altLang="ja-JP" sz="1000" b="1" u="sng"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a:t>
            </a:r>
            <a:r>
              <a:rPr kumimoji="1" lang="ja-JP" altLang="en-US" sz="1000" b="1" u="sng" dirty="0">
                <a:latin typeface="Meiryo UI" panose="020B0604030504040204" pitchFamily="50" charset="-128"/>
                <a:ea typeface="Meiryo UI" panose="020B0604030504040204" pitchFamily="50" charset="-128"/>
              </a:rPr>
              <a:t>機関」を中心とした</a:t>
            </a:r>
            <a:r>
              <a:rPr kumimoji="1" lang="ja-JP" altLang="en-US" sz="1000" dirty="0">
                <a:latin typeface="Meiryo UI" panose="020B0604030504040204" pitchFamily="50" charset="-128"/>
                <a:ea typeface="Meiryo UI" panose="020B0604030504040204" pitchFamily="50" charset="-128"/>
              </a:rPr>
              <a:t>、後方支援を行う医療機関での</a:t>
            </a:r>
            <a:r>
              <a:rPr kumimoji="1" lang="ja-JP" altLang="en-US" sz="1000" b="1" u="sng" dirty="0">
                <a:latin typeface="Meiryo UI" panose="020B0604030504040204" pitchFamily="50" charset="-128"/>
                <a:ea typeface="Meiryo UI" panose="020B0604030504040204" pitchFamily="50" charset="-128"/>
              </a:rPr>
              <a:t>急変時</a:t>
            </a:r>
            <a:endParaRPr kumimoji="1" lang="en-US" altLang="ja-JP" sz="1000" b="1" u="sng"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a:t>
            </a:r>
            <a:r>
              <a:rPr kumimoji="1" lang="ja-JP" altLang="en-US" sz="1000" b="1" u="sng" dirty="0">
                <a:latin typeface="Meiryo UI" panose="020B0604030504040204" pitchFamily="50" charset="-128"/>
                <a:ea typeface="Meiryo UI" panose="020B0604030504040204" pitchFamily="50" charset="-128"/>
              </a:rPr>
              <a:t>受入体制の構築と強化</a:t>
            </a:r>
            <a:endParaRPr kumimoji="1" lang="en-US" altLang="ja-JP" sz="1000" b="1" u="sng"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45335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033830D7-10C6-8E9A-6E7C-43BF2FFFA644}"/>
              </a:ext>
            </a:extLst>
          </p:cNvPr>
          <p:cNvGraphicFramePr>
            <a:graphicFrameLocks noGrp="1"/>
          </p:cNvGraphicFramePr>
          <p:nvPr/>
        </p:nvGraphicFramePr>
        <p:xfrm>
          <a:off x="54183" y="1029009"/>
          <a:ext cx="9035634" cy="5159037"/>
        </p:xfrm>
        <a:graphic>
          <a:graphicData uri="http://schemas.openxmlformats.org/drawingml/2006/table">
            <a:tbl>
              <a:tblPr firstRow="1" bandRow="1">
                <a:tableStyleId>{5940675A-B579-460E-94D1-54222C63F5DA}</a:tableStyleId>
              </a:tblPr>
              <a:tblGrid>
                <a:gridCol w="210337">
                  <a:extLst>
                    <a:ext uri="{9D8B030D-6E8A-4147-A177-3AD203B41FA5}">
                      <a16:colId xmlns:a16="http://schemas.microsoft.com/office/drawing/2014/main" val="4076427785"/>
                    </a:ext>
                  </a:extLst>
                </a:gridCol>
                <a:gridCol w="165965">
                  <a:extLst>
                    <a:ext uri="{9D8B030D-6E8A-4147-A177-3AD203B41FA5}">
                      <a16:colId xmlns:a16="http://schemas.microsoft.com/office/drawing/2014/main" val="3050167920"/>
                    </a:ext>
                  </a:extLst>
                </a:gridCol>
                <a:gridCol w="398505">
                  <a:extLst>
                    <a:ext uri="{9D8B030D-6E8A-4147-A177-3AD203B41FA5}">
                      <a16:colId xmlns:a16="http://schemas.microsoft.com/office/drawing/2014/main" val="2869347976"/>
                    </a:ext>
                  </a:extLst>
                </a:gridCol>
                <a:gridCol w="485931">
                  <a:extLst>
                    <a:ext uri="{9D8B030D-6E8A-4147-A177-3AD203B41FA5}">
                      <a16:colId xmlns:a16="http://schemas.microsoft.com/office/drawing/2014/main" val="3264576432"/>
                    </a:ext>
                  </a:extLst>
                </a:gridCol>
                <a:gridCol w="485931">
                  <a:extLst>
                    <a:ext uri="{9D8B030D-6E8A-4147-A177-3AD203B41FA5}">
                      <a16:colId xmlns:a16="http://schemas.microsoft.com/office/drawing/2014/main" val="3804402305"/>
                    </a:ext>
                  </a:extLst>
                </a:gridCol>
                <a:gridCol w="485931">
                  <a:extLst>
                    <a:ext uri="{9D8B030D-6E8A-4147-A177-3AD203B41FA5}">
                      <a16:colId xmlns:a16="http://schemas.microsoft.com/office/drawing/2014/main" val="755457416"/>
                    </a:ext>
                  </a:extLst>
                </a:gridCol>
                <a:gridCol w="485931">
                  <a:extLst>
                    <a:ext uri="{9D8B030D-6E8A-4147-A177-3AD203B41FA5}">
                      <a16:colId xmlns:a16="http://schemas.microsoft.com/office/drawing/2014/main" val="187240753"/>
                    </a:ext>
                  </a:extLst>
                </a:gridCol>
                <a:gridCol w="485931">
                  <a:extLst>
                    <a:ext uri="{9D8B030D-6E8A-4147-A177-3AD203B41FA5}">
                      <a16:colId xmlns:a16="http://schemas.microsoft.com/office/drawing/2014/main" val="3479243534"/>
                    </a:ext>
                  </a:extLst>
                </a:gridCol>
                <a:gridCol w="485931">
                  <a:extLst>
                    <a:ext uri="{9D8B030D-6E8A-4147-A177-3AD203B41FA5}">
                      <a16:colId xmlns:a16="http://schemas.microsoft.com/office/drawing/2014/main" val="2916638201"/>
                    </a:ext>
                  </a:extLst>
                </a:gridCol>
                <a:gridCol w="485931">
                  <a:extLst>
                    <a:ext uri="{9D8B030D-6E8A-4147-A177-3AD203B41FA5}">
                      <a16:colId xmlns:a16="http://schemas.microsoft.com/office/drawing/2014/main" val="3170165217"/>
                    </a:ext>
                  </a:extLst>
                </a:gridCol>
                <a:gridCol w="485931">
                  <a:extLst>
                    <a:ext uri="{9D8B030D-6E8A-4147-A177-3AD203B41FA5}">
                      <a16:colId xmlns:a16="http://schemas.microsoft.com/office/drawing/2014/main" val="2888238267"/>
                    </a:ext>
                  </a:extLst>
                </a:gridCol>
                <a:gridCol w="485931">
                  <a:extLst>
                    <a:ext uri="{9D8B030D-6E8A-4147-A177-3AD203B41FA5}">
                      <a16:colId xmlns:a16="http://schemas.microsoft.com/office/drawing/2014/main" val="2930461146"/>
                    </a:ext>
                  </a:extLst>
                </a:gridCol>
                <a:gridCol w="485931">
                  <a:extLst>
                    <a:ext uri="{9D8B030D-6E8A-4147-A177-3AD203B41FA5}">
                      <a16:colId xmlns:a16="http://schemas.microsoft.com/office/drawing/2014/main" val="3479884634"/>
                    </a:ext>
                  </a:extLst>
                </a:gridCol>
                <a:gridCol w="485931">
                  <a:extLst>
                    <a:ext uri="{9D8B030D-6E8A-4147-A177-3AD203B41FA5}">
                      <a16:colId xmlns:a16="http://schemas.microsoft.com/office/drawing/2014/main" val="1161458058"/>
                    </a:ext>
                  </a:extLst>
                </a:gridCol>
                <a:gridCol w="485931">
                  <a:extLst>
                    <a:ext uri="{9D8B030D-6E8A-4147-A177-3AD203B41FA5}">
                      <a16:colId xmlns:a16="http://schemas.microsoft.com/office/drawing/2014/main" val="2929865217"/>
                    </a:ext>
                  </a:extLst>
                </a:gridCol>
                <a:gridCol w="485931">
                  <a:extLst>
                    <a:ext uri="{9D8B030D-6E8A-4147-A177-3AD203B41FA5}">
                      <a16:colId xmlns:a16="http://schemas.microsoft.com/office/drawing/2014/main" val="2057727499"/>
                    </a:ext>
                  </a:extLst>
                </a:gridCol>
                <a:gridCol w="485931">
                  <a:extLst>
                    <a:ext uri="{9D8B030D-6E8A-4147-A177-3AD203B41FA5}">
                      <a16:colId xmlns:a16="http://schemas.microsoft.com/office/drawing/2014/main" val="2335818228"/>
                    </a:ext>
                  </a:extLst>
                </a:gridCol>
                <a:gridCol w="485931">
                  <a:extLst>
                    <a:ext uri="{9D8B030D-6E8A-4147-A177-3AD203B41FA5}">
                      <a16:colId xmlns:a16="http://schemas.microsoft.com/office/drawing/2014/main" val="1588381508"/>
                    </a:ext>
                  </a:extLst>
                </a:gridCol>
                <a:gridCol w="485931">
                  <a:extLst>
                    <a:ext uri="{9D8B030D-6E8A-4147-A177-3AD203B41FA5}">
                      <a16:colId xmlns:a16="http://schemas.microsoft.com/office/drawing/2014/main" val="2561661831"/>
                    </a:ext>
                  </a:extLst>
                </a:gridCol>
                <a:gridCol w="485931">
                  <a:extLst>
                    <a:ext uri="{9D8B030D-6E8A-4147-A177-3AD203B41FA5}">
                      <a16:colId xmlns:a16="http://schemas.microsoft.com/office/drawing/2014/main" val="852088197"/>
                    </a:ext>
                  </a:extLst>
                </a:gridCol>
              </a:tblGrid>
              <a:tr h="183411">
                <a:tc rowSpan="2" gridSpan="3">
                  <a:txBody>
                    <a:bodyPr/>
                    <a:lstStyle/>
                    <a:p>
                      <a:pPr algn="ctr"/>
                      <a:endParaRPr kumimoji="1" lang="ja-JP" altLang="en-US" sz="800" b="1"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rowSpan="2" hMerge="1">
                  <a:txBody>
                    <a:bodyPr/>
                    <a:lstStyle/>
                    <a:p>
                      <a:endParaRPr kumimoji="1" lang="ja-JP" altLang="en-US"/>
                    </a:p>
                  </a:txBody>
                  <a:tcPr/>
                </a:tc>
                <a:tc rowSpan="2" hMerge="1">
                  <a:txBody>
                    <a:bodyPr/>
                    <a:lstStyle/>
                    <a:p>
                      <a:endParaRPr kumimoji="1" lang="ja-JP" altLang="en-US"/>
                    </a:p>
                  </a:txBody>
                  <a:tcPr/>
                </a:tc>
                <a:tc gridSpan="5">
                  <a:txBody>
                    <a:bodyPr/>
                    <a:lstStyle/>
                    <a:p>
                      <a:pPr algn="ctr"/>
                      <a:r>
                        <a:rPr kumimoji="1" lang="en-US" altLang="ja-JP" sz="800" b="1" dirty="0">
                          <a:latin typeface="Meiryo UI" panose="020B0604030504040204" pitchFamily="50" charset="-128"/>
                          <a:ea typeface="Meiryo UI" panose="020B0604030504040204" pitchFamily="50" charset="-128"/>
                        </a:rPr>
                        <a:t>R</a:t>
                      </a:r>
                      <a:r>
                        <a:rPr kumimoji="1" lang="ja-JP" altLang="en-US" sz="800" b="1" dirty="0">
                          <a:latin typeface="Meiryo UI" panose="020B0604030504040204" pitchFamily="50" charset="-128"/>
                          <a:ea typeface="Meiryo UI" panose="020B0604030504040204" pitchFamily="50" charset="-128"/>
                        </a:rPr>
                        <a:t>４年度</a:t>
                      </a:r>
                    </a:p>
                  </a:txBody>
                  <a:tcPr marL="40500" marR="40500" marT="27000" marB="2700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gridSpan="12">
                  <a:txBody>
                    <a:bodyPr/>
                    <a:lstStyle/>
                    <a:p>
                      <a:pPr algn="ctr"/>
                      <a:r>
                        <a:rPr kumimoji="1" lang="en-US" altLang="ja-JP" sz="800" b="1" dirty="0">
                          <a:latin typeface="Meiryo UI" panose="020B0604030504040204" pitchFamily="50" charset="-128"/>
                          <a:ea typeface="Meiryo UI" panose="020B0604030504040204" pitchFamily="50" charset="-128"/>
                        </a:rPr>
                        <a:t>R</a:t>
                      </a:r>
                      <a:r>
                        <a:rPr kumimoji="1" lang="ja-JP" altLang="en-US" sz="800" b="1" dirty="0">
                          <a:latin typeface="Meiryo UI" panose="020B0604030504040204" pitchFamily="50" charset="-128"/>
                          <a:ea typeface="Meiryo UI" panose="020B0604030504040204" pitchFamily="50" charset="-128"/>
                        </a:rPr>
                        <a:t>５年度</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en-US" altLang="ja-JP"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2535868350"/>
                  </a:ext>
                </a:extLst>
              </a:tr>
              <a:tr h="183411">
                <a:tc gridSpan="3" vMerge="1">
                  <a:txBody>
                    <a:bodyPr/>
                    <a:lstStyle/>
                    <a:p>
                      <a:pPr algn="ctr"/>
                      <a:endParaRPr kumimoji="1" lang="ja-JP" altLang="en-US" sz="105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vMerge="1">
                  <a:txBody>
                    <a:bodyPr/>
                    <a:lstStyle/>
                    <a:p>
                      <a:endParaRPr kumimoji="1" lang="ja-JP" altLang="en-US"/>
                    </a:p>
                  </a:txBody>
                  <a:tcPr/>
                </a:tc>
                <a:tc hMerge="1" vMerge="1">
                  <a:txBody>
                    <a:bodyPr/>
                    <a:lstStyle/>
                    <a:p>
                      <a:endParaRPr kumimoji="1" lang="ja-JP" altLang="en-US"/>
                    </a:p>
                  </a:txBody>
                  <a:tcPr/>
                </a:tc>
                <a:tc>
                  <a:txBody>
                    <a:bodyPr/>
                    <a:lstStyle/>
                    <a:p>
                      <a:pPr algn="ctr"/>
                      <a:r>
                        <a:rPr kumimoji="1" lang="en-US" altLang="ja-JP" sz="800" b="1" dirty="0">
                          <a:latin typeface="Meiryo UI" panose="020B0604030504040204" pitchFamily="50" charset="-128"/>
                          <a:ea typeface="Meiryo UI" panose="020B0604030504040204" pitchFamily="50" charset="-128"/>
                        </a:rPr>
                        <a:t>11</a:t>
                      </a:r>
                      <a:r>
                        <a:rPr kumimoji="1" lang="ja-JP" altLang="en-US" sz="800" b="1" dirty="0">
                          <a:latin typeface="Meiryo UI" panose="020B0604030504040204" pitchFamily="50" charset="-128"/>
                          <a:ea typeface="Meiryo UI" panose="020B0604030504040204" pitchFamily="50" charset="-128"/>
                        </a:rPr>
                        <a:t>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en-US" altLang="ja-JP" sz="800" b="1" dirty="0">
                          <a:latin typeface="Meiryo UI" panose="020B0604030504040204" pitchFamily="50" charset="-128"/>
                          <a:ea typeface="Meiryo UI" panose="020B0604030504040204" pitchFamily="50" charset="-128"/>
                        </a:rPr>
                        <a:t>12</a:t>
                      </a:r>
                      <a:r>
                        <a:rPr kumimoji="1" lang="ja-JP" altLang="en-US" sz="800" b="1" dirty="0">
                          <a:latin typeface="Meiryo UI" panose="020B0604030504040204" pitchFamily="50" charset="-128"/>
                          <a:ea typeface="Meiryo UI" panose="020B0604030504040204" pitchFamily="50" charset="-128"/>
                        </a:rPr>
                        <a:t>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１月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２月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３月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４月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５月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６月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７月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８月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９月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en-US" altLang="ja-JP" sz="800" b="1" dirty="0">
                          <a:latin typeface="Meiryo UI" panose="020B0604030504040204" pitchFamily="50" charset="-128"/>
                          <a:ea typeface="Meiryo UI" panose="020B0604030504040204" pitchFamily="50" charset="-128"/>
                        </a:rPr>
                        <a:t>10</a:t>
                      </a:r>
                      <a:r>
                        <a:rPr kumimoji="1" lang="ja-JP" altLang="en-US" sz="800" b="1" dirty="0">
                          <a:latin typeface="Meiryo UI" panose="020B0604030504040204" pitchFamily="50" charset="-128"/>
                          <a:ea typeface="Meiryo UI" panose="020B0604030504040204" pitchFamily="50" charset="-128"/>
                        </a:rPr>
                        <a:t>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en-US" altLang="ja-JP" sz="800" b="1" dirty="0">
                          <a:latin typeface="Meiryo UI" panose="020B0604030504040204" pitchFamily="50" charset="-128"/>
                          <a:ea typeface="Meiryo UI" panose="020B0604030504040204" pitchFamily="50" charset="-128"/>
                        </a:rPr>
                        <a:t>11</a:t>
                      </a:r>
                      <a:r>
                        <a:rPr kumimoji="1" lang="ja-JP" altLang="en-US" sz="800" b="1" dirty="0">
                          <a:latin typeface="Meiryo UI" panose="020B0604030504040204" pitchFamily="50" charset="-128"/>
                          <a:ea typeface="Meiryo UI" panose="020B0604030504040204" pitchFamily="50" charset="-128"/>
                        </a:rPr>
                        <a:t>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en-US" altLang="ja-JP" sz="800" b="1" dirty="0">
                          <a:latin typeface="Meiryo UI" panose="020B0604030504040204" pitchFamily="50" charset="-128"/>
                          <a:ea typeface="Meiryo UI" panose="020B0604030504040204" pitchFamily="50" charset="-128"/>
                        </a:rPr>
                        <a:t>12</a:t>
                      </a:r>
                      <a:r>
                        <a:rPr kumimoji="1" lang="ja-JP" altLang="en-US" sz="800" b="1" dirty="0">
                          <a:latin typeface="Meiryo UI" panose="020B0604030504040204" pitchFamily="50" charset="-128"/>
                          <a:ea typeface="Meiryo UI" panose="020B0604030504040204" pitchFamily="50" charset="-128"/>
                        </a:rPr>
                        <a:t>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１月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２月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３月</a:t>
                      </a:r>
                      <a:endParaRPr kumimoji="1" lang="en-US" altLang="ja-JP" sz="800" b="1"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215017767"/>
                  </a:ext>
                </a:extLst>
              </a:tr>
              <a:tr h="511944">
                <a:tc gridSpan="3">
                  <a:txBody>
                    <a:bodyPr/>
                    <a:lstStyle/>
                    <a:p>
                      <a:pPr algn="ctr"/>
                      <a:r>
                        <a:rPr kumimoji="1" lang="ja-JP" altLang="en-US" sz="800" dirty="0">
                          <a:latin typeface="Meiryo UI" panose="020B0604030504040204" pitchFamily="50" charset="-128"/>
                          <a:ea typeface="Meiryo UI" panose="020B0604030504040204" pitchFamily="50" charset="-128"/>
                        </a:rPr>
                        <a:t>保健医療</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企画課</a:t>
                      </a:r>
                      <a:endParaRPr kumimoji="1" lang="en-US" altLang="ja-JP" sz="800" dirty="0">
                        <a:latin typeface="Meiryo UI" panose="020B0604030504040204" pitchFamily="50" charset="-128"/>
                        <a:ea typeface="Meiryo UI" panose="020B0604030504040204" pitchFamily="50" charset="-128"/>
                      </a:endParaRPr>
                    </a:p>
                  </a:txBody>
                  <a:tcPr marL="27000" marR="270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a:p>
                  </a:txBody>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618645"/>
                  </a:ext>
                </a:extLst>
              </a:tr>
              <a:tr h="1231883">
                <a:tc rowSpan="5">
                  <a:txBody>
                    <a:bodyPr/>
                    <a:lstStyle/>
                    <a:p>
                      <a:pPr algn="ctr"/>
                      <a:r>
                        <a:rPr kumimoji="1" lang="ja-JP" altLang="en-US" sz="800" dirty="0">
                          <a:latin typeface="Meiryo UI" panose="020B0604030504040204" pitchFamily="50" charset="-128"/>
                          <a:ea typeface="Meiryo UI" panose="020B0604030504040204" pitchFamily="50" charset="-128"/>
                        </a:rPr>
                        <a:t>在宅医療推進</a:t>
                      </a:r>
                      <a:r>
                        <a:rPr kumimoji="1" lang="en-US" altLang="ja-JP" sz="800" dirty="0">
                          <a:latin typeface="Meiryo UI" panose="020B0604030504040204" pitchFamily="50" charset="-128"/>
                          <a:ea typeface="Meiryo UI" panose="020B0604030504040204" pitchFamily="50" charset="-128"/>
                        </a:rPr>
                        <a:t>G</a:t>
                      </a:r>
                      <a:endParaRPr kumimoji="1" lang="ja-JP" altLang="en-US" sz="800" dirty="0">
                        <a:latin typeface="Meiryo UI" panose="020B0604030504040204" pitchFamily="50" charset="-128"/>
                        <a:ea typeface="Meiryo UI" panose="020B0604030504040204" pitchFamily="50" charset="-128"/>
                      </a:endParaRPr>
                    </a:p>
                  </a:txBody>
                  <a:tcPr marL="27000" marR="270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kumimoji="1" lang="ja-JP" altLang="en-US" sz="700" dirty="0">
                          <a:latin typeface="Meiryo UI" panose="020B0604030504040204" pitchFamily="50" charset="-128"/>
                          <a:ea typeface="Meiryo UI" panose="020B0604030504040204" pitchFamily="50" charset="-128"/>
                        </a:rPr>
                        <a:t>医療</a:t>
                      </a:r>
                      <a:endParaRPr kumimoji="1" lang="en-US" altLang="ja-JP" sz="700" dirty="0">
                        <a:latin typeface="Meiryo UI" panose="020B0604030504040204" pitchFamily="50" charset="-128"/>
                        <a:ea typeface="Meiryo UI" panose="020B0604030504040204" pitchFamily="50" charset="-128"/>
                      </a:endParaRPr>
                    </a:p>
                    <a:p>
                      <a:pPr algn="ctr"/>
                      <a:r>
                        <a:rPr kumimoji="1" lang="ja-JP" altLang="en-US" sz="700" dirty="0">
                          <a:latin typeface="Meiryo UI" panose="020B0604030504040204" pitchFamily="50" charset="-128"/>
                          <a:ea typeface="Meiryo UI" panose="020B0604030504040204" pitchFamily="50" charset="-128"/>
                        </a:rPr>
                        <a:t>計画</a:t>
                      </a:r>
                      <a:endParaRPr kumimoji="1" lang="en-US" altLang="ja-JP" sz="700" dirty="0">
                        <a:latin typeface="Meiryo UI" panose="020B0604030504040204" pitchFamily="50" charset="-128"/>
                        <a:ea typeface="Meiryo UI" panose="020B0604030504040204" pitchFamily="50" charset="-128"/>
                      </a:endParaRPr>
                    </a:p>
                    <a:p>
                      <a:pPr algn="ctr"/>
                      <a:r>
                        <a:rPr kumimoji="1" lang="ja-JP" altLang="en-US" sz="700" dirty="0">
                          <a:latin typeface="Meiryo UI" panose="020B0604030504040204" pitchFamily="50" charset="-128"/>
                          <a:ea typeface="Meiryo UI" panose="020B0604030504040204" pitchFamily="50" charset="-128"/>
                        </a:rPr>
                        <a:t>・</a:t>
                      </a:r>
                      <a:endParaRPr kumimoji="1" lang="en-US" altLang="ja-JP" sz="700" dirty="0">
                        <a:latin typeface="Meiryo UI" panose="020B0604030504040204" pitchFamily="50" charset="-128"/>
                        <a:ea typeface="Meiryo UI" panose="020B0604030504040204" pitchFamily="50" charset="-128"/>
                      </a:endParaRPr>
                    </a:p>
                    <a:p>
                      <a:pPr algn="ctr"/>
                      <a:r>
                        <a:rPr kumimoji="1" lang="ja-JP" altLang="en-US" sz="700" dirty="0">
                          <a:latin typeface="Meiryo UI" panose="020B0604030504040204" pitchFamily="50" charset="-128"/>
                          <a:ea typeface="Meiryo UI" panose="020B0604030504040204" pitchFamily="50" charset="-128"/>
                        </a:rPr>
                        <a:t>会議</a:t>
                      </a:r>
                    </a:p>
                  </a:txBody>
                  <a:tcPr marL="27000" marR="27000" marT="27000" marB="2700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pPr algn="ctr"/>
                      <a:endParaRPr kumimoji="1" lang="ja-JP" altLang="en-US" sz="900" dirty="0">
                        <a:latin typeface="ＭＳ Ｐゴシック" panose="020B0600070205080204" pitchFamily="50" charset="-128"/>
                        <a:ea typeface="ＭＳ Ｐゴシック" panose="020B060007020508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01317987"/>
                  </a:ext>
                </a:extLst>
              </a:tr>
              <a:tr h="1082718">
                <a:tc vMerge="1">
                  <a:txBody>
                    <a:bodyPr/>
                    <a:lstStyle/>
                    <a:p>
                      <a:endParaRPr kumimoji="1" lang="ja-JP" altLang="en-US"/>
                    </a:p>
                  </a:txBody>
                  <a:tcPr/>
                </a:tc>
                <a:tc rowSpan="3">
                  <a:txBody>
                    <a:bodyPr/>
                    <a:lstStyle/>
                    <a:p>
                      <a:pPr algn="ctr"/>
                      <a:r>
                        <a:rPr kumimoji="1" lang="ja-JP" altLang="en-US" sz="700" dirty="0">
                          <a:latin typeface="Meiryo UI" panose="020B0604030504040204" pitchFamily="50" charset="-128"/>
                          <a:ea typeface="Meiryo UI" panose="020B0604030504040204" pitchFamily="50" charset="-128"/>
                        </a:rPr>
                        <a:t>指標・目標設定に関すること</a:t>
                      </a:r>
                    </a:p>
                  </a:txBody>
                  <a:tcPr marL="27000" marR="27000" marT="27000" marB="27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rPr>
                        <a:t>圏域</a:t>
                      </a:r>
                      <a:endParaRPr kumimoji="1" lang="en-US" altLang="ja-JP" sz="70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rPr>
                        <a:t>・</a:t>
                      </a:r>
                    </a:p>
                    <a:p>
                      <a:pPr algn="ctr"/>
                      <a:r>
                        <a:rPr kumimoji="1" lang="ja-JP" altLang="en-US" sz="700" dirty="0">
                          <a:latin typeface="Meiryo UI" panose="020B0604030504040204" pitchFamily="50" charset="-128"/>
                          <a:ea typeface="Meiryo UI" panose="020B0604030504040204" pitchFamily="50" charset="-128"/>
                        </a:rPr>
                        <a:t>拠点・</a:t>
                      </a:r>
                      <a:endParaRPr kumimoji="1" lang="en-US" altLang="ja-JP" sz="700" dirty="0">
                        <a:latin typeface="Meiryo UI" panose="020B0604030504040204" pitchFamily="50" charset="-128"/>
                        <a:ea typeface="Meiryo UI" panose="020B0604030504040204" pitchFamily="50" charset="-128"/>
                      </a:endParaRPr>
                    </a:p>
                    <a:p>
                      <a:pPr algn="ctr"/>
                      <a:r>
                        <a:rPr kumimoji="1" lang="ja-JP" altLang="en-US" sz="700" dirty="0">
                          <a:latin typeface="Meiryo UI" panose="020B0604030504040204" pitchFamily="50" charset="-128"/>
                          <a:ea typeface="Meiryo UI" panose="020B0604030504040204" pitchFamily="50" charset="-128"/>
                        </a:rPr>
                        <a:t>積極的</a:t>
                      </a:r>
                      <a:endParaRPr kumimoji="1" lang="en-US" altLang="ja-JP" sz="700" dirty="0">
                        <a:latin typeface="Meiryo UI" panose="020B0604030504040204" pitchFamily="50" charset="-128"/>
                        <a:ea typeface="Meiryo UI" panose="020B0604030504040204" pitchFamily="50" charset="-128"/>
                      </a:endParaRPr>
                    </a:p>
                    <a:p>
                      <a:pPr algn="ctr"/>
                      <a:r>
                        <a:rPr kumimoji="1" lang="ja-JP" altLang="en-US" sz="700" dirty="0">
                          <a:latin typeface="Meiryo UI" panose="020B0604030504040204" pitchFamily="50" charset="-128"/>
                          <a:ea typeface="Meiryo UI" panose="020B0604030504040204" pitchFamily="50" charset="-128"/>
                        </a:rPr>
                        <a:t>医療</a:t>
                      </a:r>
                      <a:endParaRPr kumimoji="1" lang="en-US" altLang="ja-JP" sz="700" dirty="0">
                        <a:latin typeface="Meiryo UI" panose="020B0604030504040204" pitchFamily="50" charset="-128"/>
                        <a:ea typeface="Meiryo UI" panose="020B0604030504040204" pitchFamily="50" charset="-128"/>
                      </a:endParaRPr>
                    </a:p>
                    <a:p>
                      <a:pPr algn="ctr"/>
                      <a:r>
                        <a:rPr kumimoji="1" lang="ja-JP" altLang="en-US" sz="700" dirty="0">
                          <a:latin typeface="Meiryo UI" panose="020B0604030504040204" pitchFamily="50" charset="-128"/>
                          <a:ea typeface="Meiryo UI" panose="020B0604030504040204" pitchFamily="50" charset="-128"/>
                        </a:rPr>
                        <a:t>機関</a:t>
                      </a:r>
                    </a:p>
                  </a:txBody>
                  <a:tcPr marL="27000" marR="27000" marT="27000" marB="2700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34336411"/>
                  </a:ext>
                </a:extLst>
              </a:tr>
              <a:tr h="341105">
                <a:tc vMerge="1">
                  <a:txBody>
                    <a:bodyPr/>
                    <a:lstStyle/>
                    <a:p>
                      <a:endParaRPr kumimoji="1" lang="ja-JP" altLang="en-US"/>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dirty="0">
                        <a:latin typeface="ＭＳ Ｐゴシック" panose="020B0600070205080204" pitchFamily="50" charset="-128"/>
                        <a:ea typeface="ＭＳ Ｐゴシック" panose="020B060007020508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調査</a:t>
                      </a:r>
                      <a:endParaRPr kumimoji="1" lang="en-US" altLang="ja-JP" sz="800" dirty="0">
                        <a:latin typeface="Meiryo UI" panose="020B0604030504040204" pitchFamily="50" charset="-128"/>
                        <a:ea typeface="Meiryo UI" panose="020B0604030504040204" pitchFamily="50" charset="-128"/>
                      </a:endParaRPr>
                    </a:p>
                  </a:txBody>
                  <a:tcPr marL="27000" marR="27000" marT="27000" marB="2700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800" dirty="0">
                          <a:latin typeface="Meiryo UI" panose="020B0604030504040204" pitchFamily="50" charset="-128"/>
                          <a:ea typeface="Meiryo UI" panose="020B0604030504040204" pitchFamily="50" charset="-128"/>
                        </a:rPr>
                        <a:t>　　　　　　　　　　　　　　　　　　　　　　　　　　　　　　　　　　　　　　　　　　　　　　　　　　　　　　　　　　　　　　　　　　　　　　　　　　　　　　　　　　　　　　　　　　　　　　　　　　　　　　　　　　　　　　　　　　　　　　　　　　　　　　　　　　　　　　　　　　　　　　　　　　　　　　　　　　　　　　　　　　　　　　　　　　　　　　　　　　　　</a:t>
                      </a: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4619142"/>
                  </a:ext>
                </a:extLst>
              </a:tr>
              <a:tr h="397252">
                <a:tc vMerge="1">
                  <a:txBody>
                    <a:bodyPr/>
                    <a:lstStyle/>
                    <a:p>
                      <a:endParaRPr kumimoji="1" lang="ja-JP" altLang="en-US"/>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ＭＳ Ｐゴシック" panose="020B0600070205080204" pitchFamily="50" charset="-128"/>
                        <a:ea typeface="ＭＳ Ｐゴシック" panose="020B060007020508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データ</a:t>
                      </a:r>
                      <a:endParaRPr kumimoji="1" lang="en-US" altLang="ja-JP" sz="80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分析</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marL="27000" marR="27000" marT="27000" marB="2700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58921779"/>
                  </a:ext>
                </a:extLst>
              </a:tr>
              <a:tr h="500770">
                <a:tc vMerge="1">
                  <a:txBody>
                    <a:bodyPr/>
                    <a:lstStyle/>
                    <a:p>
                      <a:pPr algn="ctr"/>
                      <a:endParaRPr kumimoji="1"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kumimoji="1" lang="ja-JP" altLang="en-US" sz="700" dirty="0">
                          <a:latin typeface="Meiryo UI" panose="020B0604030504040204" pitchFamily="50" charset="-128"/>
                          <a:ea typeface="Meiryo UI" panose="020B0604030504040204" pitchFamily="50" charset="-128"/>
                        </a:rPr>
                        <a:t>医療と介護の協議</a:t>
                      </a:r>
                    </a:p>
                  </a:txBody>
                  <a:tcPr marL="27000" marR="27000" marT="27000" marB="2700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kumimoji="1" lang="ja-JP" altLang="en-US" sz="900" dirty="0">
                        <a:latin typeface="ＭＳ Ｐゴシック" panose="020B0600070205080204" pitchFamily="50" charset="-128"/>
                        <a:ea typeface="ＭＳ Ｐゴシック" panose="020B060007020508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6884610"/>
                  </a:ext>
                </a:extLst>
              </a:tr>
              <a:tr h="726543">
                <a:tc gridSpan="3">
                  <a:txBody>
                    <a:bodyPr/>
                    <a:lstStyle/>
                    <a:p>
                      <a:pPr algn="ctr"/>
                      <a:r>
                        <a:rPr kumimoji="1" lang="ja-JP" altLang="en-US" sz="800" dirty="0">
                          <a:latin typeface="Meiryo UI" panose="020B0604030504040204" pitchFamily="50" charset="-128"/>
                          <a:ea typeface="Meiryo UI" panose="020B0604030504040204" pitchFamily="50" charset="-128"/>
                        </a:rPr>
                        <a:t>圏域</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（保健所）</a:t>
                      </a:r>
                    </a:p>
                  </a:txBody>
                  <a:tcPr marL="27000" marR="270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a:p>
                  </a:txBody>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97255552"/>
                  </a:ext>
                </a:extLst>
              </a:tr>
            </a:tbl>
          </a:graphicData>
        </a:graphic>
      </p:graphicFrame>
      <p:sp>
        <p:nvSpPr>
          <p:cNvPr id="20" name="角丸四角形 56">
            <a:extLst>
              <a:ext uri="{FF2B5EF4-FFF2-40B4-BE49-F238E27FC236}">
                <a16:creationId xmlns:a16="http://schemas.microsoft.com/office/drawing/2014/main" id="{30DC0D30-BF9D-81F4-3ECC-91854C256A50}"/>
              </a:ext>
            </a:extLst>
          </p:cNvPr>
          <p:cNvSpPr/>
          <p:nvPr/>
        </p:nvSpPr>
        <p:spPr>
          <a:xfrm>
            <a:off x="1797244" y="2084000"/>
            <a:ext cx="1388005" cy="267592"/>
          </a:xfrm>
          <a:prstGeom prst="roundRect">
            <a:avLst>
              <a:gd name="adj" fmla="val 7559"/>
            </a:avLst>
          </a:prstGeom>
          <a:solidFill>
            <a:schemeClr val="accent1">
              <a:lumMod val="40000"/>
              <a:lumOff val="60000"/>
            </a:schemeClr>
          </a:solidFill>
          <a:ln w="63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algn="ctr"/>
            <a:r>
              <a:rPr lang="ja-JP" altLang="en-US" sz="750" dirty="0">
                <a:solidFill>
                  <a:schemeClr val="tx1"/>
                </a:solidFill>
                <a:latin typeface="ＭＳ Ｐゴシック" panose="020B0600070205080204" pitchFamily="50" charset="-128"/>
                <a:ea typeface="ＭＳ Ｐゴシック" panose="020B0600070205080204" pitchFamily="50" charset="-128"/>
              </a:rPr>
              <a:t>府域編作業</a:t>
            </a:r>
            <a:endParaRPr lang="en-US" altLang="ja-JP" sz="75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750" dirty="0">
                <a:solidFill>
                  <a:schemeClr val="tx1"/>
                </a:solidFill>
                <a:latin typeface="ＭＳ Ｐゴシック" panose="020B0600070205080204" pitchFamily="50" charset="-128"/>
                <a:ea typeface="ＭＳ Ｐゴシック" panose="020B0600070205080204" pitchFamily="50" charset="-128"/>
              </a:rPr>
              <a:t>（現状評価部分）</a:t>
            </a:r>
            <a:endParaRPr kumimoji="1" lang="en-US" altLang="ja-JP" sz="750" dirty="0">
              <a:solidFill>
                <a:schemeClr val="tx1"/>
              </a:solidFill>
              <a:latin typeface="ＭＳ Ｐゴシック" panose="020B0600070205080204" pitchFamily="50" charset="-128"/>
              <a:ea typeface="ＭＳ Ｐゴシック" panose="020B0600070205080204" pitchFamily="50" charset="-128"/>
            </a:endParaRPr>
          </a:p>
        </p:txBody>
      </p:sp>
      <p:sp>
        <p:nvSpPr>
          <p:cNvPr id="6" name="角丸四角形 25">
            <a:extLst>
              <a:ext uri="{FF2B5EF4-FFF2-40B4-BE49-F238E27FC236}">
                <a16:creationId xmlns:a16="http://schemas.microsoft.com/office/drawing/2014/main" id="{E5C5750C-5FDD-C51E-D904-113DFC11F23D}"/>
              </a:ext>
            </a:extLst>
          </p:cNvPr>
          <p:cNvSpPr/>
          <p:nvPr/>
        </p:nvSpPr>
        <p:spPr>
          <a:xfrm>
            <a:off x="2270380" y="5693384"/>
            <a:ext cx="402610" cy="398618"/>
          </a:xfrm>
          <a:prstGeom prst="roundRect">
            <a:avLst>
              <a:gd name="adj" fmla="val 13229"/>
            </a:avLst>
          </a:prstGeom>
          <a:solidFill>
            <a:schemeClr val="accent2">
              <a:lumMod val="40000"/>
              <a:lumOff val="60000"/>
            </a:schemeClr>
          </a:solidFill>
          <a:ln w="635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27000" tIns="27000" rIns="27000" bIns="27000" rtlCol="0" anchor="ctr"/>
          <a:lstStyle/>
          <a:p>
            <a:r>
              <a:rPr kumimoji="1" lang="ja-JP" altLang="en-US" sz="600" b="1" dirty="0">
                <a:solidFill>
                  <a:schemeClr val="tx1"/>
                </a:solidFill>
                <a:latin typeface="ＭＳ Ｐゴシック" panose="020B0600070205080204" pitchFamily="50" charset="-128"/>
                <a:ea typeface="ＭＳ Ｐゴシック" panose="020B0600070205080204" pitchFamily="50" charset="-128"/>
              </a:rPr>
              <a:t>保健医療</a:t>
            </a:r>
            <a:endParaRPr kumimoji="1" lang="en-US" altLang="ja-JP" sz="600" b="1"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600" b="1" dirty="0">
                <a:solidFill>
                  <a:schemeClr val="tx1"/>
                </a:solidFill>
                <a:latin typeface="ＭＳ Ｐゴシック" panose="020B0600070205080204" pitchFamily="50" charset="-128"/>
                <a:ea typeface="ＭＳ Ｐゴシック" panose="020B0600070205080204" pitchFamily="50" charset="-128"/>
              </a:rPr>
              <a:t> 協議会</a:t>
            </a:r>
            <a:endParaRPr kumimoji="1" lang="en-US" altLang="ja-JP" sz="600" b="1" dirty="0">
              <a:solidFill>
                <a:schemeClr val="tx1"/>
              </a:solidFill>
              <a:latin typeface="ＭＳ Ｐゴシック" panose="020B0600070205080204" pitchFamily="50" charset="-128"/>
              <a:ea typeface="ＭＳ Ｐゴシック" panose="020B0600070205080204" pitchFamily="50" charset="-128"/>
            </a:endParaRPr>
          </a:p>
        </p:txBody>
      </p:sp>
      <p:sp>
        <p:nvSpPr>
          <p:cNvPr id="7" name="角丸四角形 57">
            <a:extLst>
              <a:ext uri="{FF2B5EF4-FFF2-40B4-BE49-F238E27FC236}">
                <a16:creationId xmlns:a16="http://schemas.microsoft.com/office/drawing/2014/main" id="{DE3B7CFE-37D4-BAD6-9D65-0CD674B8143E}"/>
              </a:ext>
            </a:extLst>
          </p:cNvPr>
          <p:cNvSpPr/>
          <p:nvPr/>
        </p:nvSpPr>
        <p:spPr>
          <a:xfrm>
            <a:off x="1869695" y="5693384"/>
            <a:ext cx="401700" cy="398618"/>
          </a:xfrm>
          <a:prstGeom prst="roundRect">
            <a:avLst>
              <a:gd name="adj" fmla="val 13229"/>
            </a:avLst>
          </a:prstGeom>
          <a:solidFill>
            <a:schemeClr val="accent2">
              <a:lumMod val="40000"/>
              <a:lumOff val="60000"/>
            </a:schemeClr>
          </a:solidFill>
          <a:ln w="635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27000" tIns="27000" rIns="27000" bIns="27000" rtlCol="0" anchor="ctr"/>
          <a:lstStyle/>
          <a:p>
            <a:pPr algn="ctr"/>
            <a:r>
              <a:rPr kumimoji="1" lang="ja-JP" altLang="en-US" sz="600" dirty="0">
                <a:solidFill>
                  <a:schemeClr val="tx1"/>
                </a:solidFill>
                <a:latin typeface="ＭＳ Ｐゴシック" panose="020B0600070205080204" pitchFamily="50" charset="-128"/>
                <a:ea typeface="ＭＳ Ｐゴシック" panose="020B0600070205080204" pitchFamily="50" charset="-128"/>
              </a:rPr>
              <a:t> </a:t>
            </a:r>
            <a:r>
              <a:rPr kumimoji="1" lang="ja-JP" altLang="en-US" sz="600" b="1" dirty="0">
                <a:solidFill>
                  <a:schemeClr val="tx1"/>
                </a:solidFill>
                <a:latin typeface="ＭＳ Ｐゴシック" panose="020B0600070205080204" pitchFamily="50" charset="-128"/>
                <a:ea typeface="ＭＳ Ｐゴシック" panose="020B0600070205080204" pitchFamily="50" charset="-128"/>
              </a:rPr>
              <a:t>医療病床</a:t>
            </a:r>
            <a:endParaRPr kumimoji="1" lang="en-US" altLang="ja-JP" sz="600" b="1"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600" b="1" dirty="0">
                <a:solidFill>
                  <a:schemeClr val="tx1"/>
                </a:solidFill>
                <a:latin typeface="ＭＳ Ｐゴシック" panose="020B0600070205080204" pitchFamily="50" charset="-128"/>
                <a:ea typeface="ＭＳ Ｐゴシック" panose="020B0600070205080204" pitchFamily="50" charset="-128"/>
              </a:rPr>
              <a:t> 懇話会</a:t>
            </a:r>
            <a:endParaRPr kumimoji="1" lang="en-US" altLang="ja-JP" sz="600" b="1" dirty="0">
              <a:solidFill>
                <a:schemeClr val="tx1"/>
              </a:solidFill>
              <a:latin typeface="ＭＳ Ｐゴシック" panose="020B0600070205080204" pitchFamily="50" charset="-128"/>
              <a:ea typeface="ＭＳ Ｐゴシック" panose="020B0600070205080204" pitchFamily="50" charset="-128"/>
            </a:endParaRPr>
          </a:p>
        </p:txBody>
      </p:sp>
      <p:sp>
        <p:nvSpPr>
          <p:cNvPr id="5" name="角丸四角形 5">
            <a:extLst>
              <a:ext uri="{FF2B5EF4-FFF2-40B4-BE49-F238E27FC236}">
                <a16:creationId xmlns:a16="http://schemas.microsoft.com/office/drawing/2014/main" id="{C98AE183-0742-E29B-4951-8CC9877D914D}"/>
              </a:ext>
            </a:extLst>
          </p:cNvPr>
          <p:cNvSpPr/>
          <p:nvPr/>
        </p:nvSpPr>
        <p:spPr>
          <a:xfrm>
            <a:off x="885573" y="1814148"/>
            <a:ext cx="2299676" cy="197288"/>
          </a:xfrm>
          <a:prstGeom prst="roundRect">
            <a:avLst>
              <a:gd name="adj" fmla="val 0"/>
            </a:avLst>
          </a:prstGeom>
          <a:solidFill>
            <a:schemeClr val="bg1"/>
          </a:solidFill>
          <a:ln w="63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r>
              <a:rPr kumimoji="1" lang="ja-JP" altLang="en-US" sz="675" dirty="0">
                <a:solidFill>
                  <a:schemeClr val="tx1"/>
                </a:solidFill>
                <a:latin typeface="ＭＳ Ｐゴシック" panose="020B0600070205080204" pitchFamily="50" charset="-128"/>
                <a:ea typeface="ＭＳ Ｐゴシック" panose="020B0600070205080204" pitchFamily="50" charset="-128"/>
              </a:rPr>
              <a:t>国動向の確認</a:t>
            </a:r>
            <a:r>
              <a:rPr kumimoji="1" lang="ja-JP" altLang="en-US" sz="600" dirty="0">
                <a:solidFill>
                  <a:schemeClr val="tx1"/>
                </a:solidFill>
                <a:latin typeface="ＭＳ Ｐゴシック" panose="020B0600070205080204" pitchFamily="50" charset="-128"/>
                <a:ea typeface="ＭＳ Ｐゴシック" panose="020B0600070205080204" pitchFamily="50" charset="-128"/>
              </a:rPr>
              <a:t>（令和５年３月 医療計画基本指針提示予定）</a:t>
            </a:r>
            <a:endParaRPr kumimoji="1" lang="ja-JP" altLang="en-US" sz="675" dirty="0">
              <a:solidFill>
                <a:schemeClr val="tx1"/>
              </a:solidFill>
              <a:latin typeface="ＭＳ Ｐゴシック" panose="020B0600070205080204" pitchFamily="50" charset="-128"/>
              <a:ea typeface="ＭＳ Ｐゴシック" panose="020B0600070205080204" pitchFamily="50" charset="-128"/>
            </a:endParaRPr>
          </a:p>
        </p:txBody>
      </p:sp>
      <p:sp>
        <p:nvSpPr>
          <p:cNvPr id="10" name="角丸四角形 59">
            <a:extLst>
              <a:ext uri="{FF2B5EF4-FFF2-40B4-BE49-F238E27FC236}">
                <a16:creationId xmlns:a16="http://schemas.microsoft.com/office/drawing/2014/main" id="{9F96FC2E-1E72-0119-DDB8-7CDA00A171C9}"/>
              </a:ext>
            </a:extLst>
          </p:cNvPr>
          <p:cNvSpPr/>
          <p:nvPr/>
        </p:nvSpPr>
        <p:spPr>
          <a:xfrm>
            <a:off x="5247116" y="1458318"/>
            <a:ext cx="361066" cy="1653858"/>
          </a:xfrm>
          <a:prstGeom prst="roundRect">
            <a:avLst>
              <a:gd name="adj" fmla="val 7559"/>
            </a:avLst>
          </a:prstGeom>
          <a:solidFill>
            <a:schemeClr val="accent2">
              <a:lumMod val="40000"/>
              <a:lumOff val="60000"/>
            </a:schemeClr>
          </a:solidFill>
          <a:ln w="6350">
            <a:solidFill>
              <a:schemeClr val="accent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eaVert" lIns="27000" tIns="27000" rIns="27000" bIns="27000" rtlCol="0" anchor="ctr"/>
          <a:lstStyle/>
          <a:p>
            <a:r>
              <a:rPr kumimoji="1" lang="ja-JP" altLang="en-US" sz="750" b="1" dirty="0">
                <a:solidFill>
                  <a:schemeClr val="tx1"/>
                </a:solidFill>
                <a:latin typeface="ＭＳ Ｐゴシック" panose="020B0600070205080204" pitchFamily="50" charset="-128"/>
                <a:ea typeface="ＭＳ Ｐゴシック" panose="020B0600070205080204" pitchFamily="50" charset="-128"/>
              </a:rPr>
              <a:t>   医療審議会</a:t>
            </a:r>
            <a:r>
              <a:rPr kumimoji="1" lang="ja-JP" altLang="en-US" sz="600" b="1" dirty="0">
                <a:solidFill>
                  <a:schemeClr val="tx1"/>
                </a:solidFill>
                <a:latin typeface="ＭＳ Ｐゴシック" panose="020B0600070205080204" pitchFamily="50" charset="-128"/>
                <a:ea typeface="ＭＳ Ｐゴシック" panose="020B0600070205080204" pitchFamily="50" charset="-128"/>
              </a:rPr>
              <a:t>　計画素案提示　</a:t>
            </a:r>
            <a:endParaRPr kumimoji="1" lang="ja-JP" altLang="en-US" sz="600" dirty="0">
              <a:solidFill>
                <a:schemeClr val="tx1"/>
              </a:solidFill>
              <a:latin typeface="ＭＳ Ｐゴシック" panose="020B0600070205080204" pitchFamily="50" charset="-128"/>
              <a:ea typeface="ＭＳ Ｐゴシック" panose="020B0600070205080204" pitchFamily="50" charset="-128"/>
            </a:endParaRPr>
          </a:p>
        </p:txBody>
      </p:sp>
      <p:sp>
        <p:nvSpPr>
          <p:cNvPr id="11" name="角丸四角形 43">
            <a:extLst>
              <a:ext uri="{FF2B5EF4-FFF2-40B4-BE49-F238E27FC236}">
                <a16:creationId xmlns:a16="http://schemas.microsoft.com/office/drawing/2014/main" id="{86DC7827-49A4-1DCB-1972-55DC5E9044AB}"/>
              </a:ext>
            </a:extLst>
          </p:cNvPr>
          <p:cNvSpPr/>
          <p:nvPr/>
        </p:nvSpPr>
        <p:spPr>
          <a:xfrm>
            <a:off x="8473208" y="1482199"/>
            <a:ext cx="384344" cy="2520110"/>
          </a:xfrm>
          <a:prstGeom prst="roundRect">
            <a:avLst>
              <a:gd name="adj" fmla="val 7559"/>
            </a:avLst>
          </a:prstGeom>
          <a:solidFill>
            <a:schemeClr val="accent2">
              <a:lumMod val="40000"/>
              <a:lumOff val="60000"/>
            </a:schemeClr>
          </a:solidFill>
          <a:ln w="6350">
            <a:solidFill>
              <a:schemeClr val="accent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eaVert" lIns="27000" tIns="27000" rIns="27000" bIns="27000" rtlCol="0" anchor="ctr"/>
          <a:lstStyle/>
          <a:p>
            <a:pPr algn="ctr"/>
            <a:r>
              <a:rPr kumimoji="1" lang="ja-JP" altLang="en-US" sz="750" b="1" dirty="0">
                <a:solidFill>
                  <a:schemeClr val="tx1"/>
                </a:solidFill>
                <a:latin typeface="ＭＳ Ｐゴシック" panose="020B0600070205080204" pitchFamily="50" charset="-128"/>
                <a:ea typeface="ＭＳ Ｐゴシック" panose="020B0600070205080204" pitchFamily="50" charset="-128"/>
              </a:rPr>
              <a:t>医療審議会　</a:t>
            </a:r>
            <a:r>
              <a:rPr kumimoji="1" lang="ja-JP" altLang="en-US" sz="600" dirty="0">
                <a:solidFill>
                  <a:schemeClr val="tx1"/>
                </a:solidFill>
                <a:latin typeface="ＭＳ Ｐゴシック" panose="020B0600070205080204" pitchFamily="50" charset="-128"/>
                <a:ea typeface="ＭＳ Ｐゴシック" panose="020B0600070205080204" pitchFamily="50" charset="-128"/>
              </a:rPr>
              <a:t>計画改定案答申</a:t>
            </a:r>
            <a:endParaRPr kumimoji="1" lang="en-US" altLang="ja-JP" sz="750" dirty="0">
              <a:solidFill>
                <a:schemeClr val="tx1"/>
              </a:solidFill>
              <a:latin typeface="ＭＳ Ｐゴシック" panose="020B0600070205080204" pitchFamily="50" charset="-128"/>
              <a:ea typeface="ＭＳ Ｐゴシック" panose="020B0600070205080204" pitchFamily="50" charset="-128"/>
            </a:endParaRPr>
          </a:p>
        </p:txBody>
      </p:sp>
      <p:sp>
        <p:nvSpPr>
          <p:cNvPr id="12" name="角丸四角形 64">
            <a:extLst>
              <a:ext uri="{FF2B5EF4-FFF2-40B4-BE49-F238E27FC236}">
                <a16:creationId xmlns:a16="http://schemas.microsoft.com/office/drawing/2014/main" id="{2D58BC62-D439-6D6F-4A19-1A875B6577C2}"/>
              </a:ext>
            </a:extLst>
          </p:cNvPr>
          <p:cNvSpPr/>
          <p:nvPr/>
        </p:nvSpPr>
        <p:spPr>
          <a:xfrm>
            <a:off x="8857552" y="1476779"/>
            <a:ext cx="193867" cy="4494282"/>
          </a:xfrm>
          <a:prstGeom prst="roundRect">
            <a:avLst>
              <a:gd name="adj" fmla="val 0"/>
            </a:avLst>
          </a:prstGeom>
          <a:solidFill>
            <a:schemeClr val="bg1"/>
          </a:solidFill>
          <a:ln w="63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lIns="27000" tIns="27000" rIns="27000" bIns="27000" rtlCol="0" anchor="ctr"/>
          <a:lstStyle/>
          <a:p>
            <a:pPr algn="ctr"/>
            <a:r>
              <a:rPr kumimoji="1" lang="ja-JP" altLang="en-US" sz="750" dirty="0">
                <a:solidFill>
                  <a:schemeClr val="tx1"/>
                </a:solidFill>
                <a:latin typeface="ＭＳ Ｐゴシック" panose="020B0600070205080204" pitchFamily="50" charset="-128"/>
                <a:ea typeface="ＭＳ Ｐゴシック" panose="020B0600070205080204" pitchFamily="50" charset="-128"/>
              </a:rPr>
              <a:t>医療計画 改定</a:t>
            </a:r>
          </a:p>
        </p:txBody>
      </p:sp>
      <p:sp>
        <p:nvSpPr>
          <p:cNvPr id="13" name="角丸四角形 56">
            <a:extLst>
              <a:ext uri="{FF2B5EF4-FFF2-40B4-BE49-F238E27FC236}">
                <a16:creationId xmlns:a16="http://schemas.microsoft.com/office/drawing/2014/main" id="{0A1D56FD-FACB-CBB7-35F6-553839055EC9}"/>
              </a:ext>
            </a:extLst>
          </p:cNvPr>
          <p:cNvSpPr/>
          <p:nvPr/>
        </p:nvSpPr>
        <p:spPr>
          <a:xfrm>
            <a:off x="5591121" y="5649890"/>
            <a:ext cx="1884155" cy="255522"/>
          </a:xfrm>
          <a:prstGeom prst="roundRect">
            <a:avLst>
              <a:gd name="adj" fmla="val 7559"/>
            </a:avLst>
          </a:prstGeom>
          <a:ln>
            <a:solidFill>
              <a:schemeClr val="accent4">
                <a:lumMod val="50000"/>
              </a:schemeClr>
            </a:solidFill>
            <a:prstDash val="dash"/>
          </a:ln>
        </p:spPr>
        <p:style>
          <a:lnRef idx="1">
            <a:schemeClr val="accent4"/>
          </a:lnRef>
          <a:fillRef idx="2">
            <a:schemeClr val="accent4"/>
          </a:fillRef>
          <a:effectRef idx="1">
            <a:schemeClr val="accent4"/>
          </a:effectRef>
          <a:fontRef idx="minor">
            <a:schemeClr val="dk1"/>
          </a:fontRef>
        </p:style>
        <p:txBody>
          <a:bodyPr lIns="27000" tIns="27000" rIns="27000" bIns="27000" rtlCol="0" anchor="ctr"/>
          <a:lstStyle/>
          <a:p>
            <a:pPr algn="ctr"/>
            <a:r>
              <a:rPr kumimoji="1" lang="ja-JP" altLang="en-US" sz="750" dirty="0">
                <a:solidFill>
                  <a:schemeClr val="tx1"/>
                </a:solidFill>
                <a:latin typeface="ＭＳ Ｐゴシック" panose="020B0600070205080204" pitchFamily="50" charset="-128"/>
                <a:ea typeface="ＭＳ Ｐゴシック" panose="020B0600070205080204" pitchFamily="50" charset="-128"/>
              </a:rPr>
              <a:t>圏域編の作成</a:t>
            </a:r>
            <a:endParaRPr kumimoji="1" lang="en-US" altLang="ja-JP" sz="750" dirty="0">
              <a:solidFill>
                <a:schemeClr val="tx1"/>
              </a:solidFill>
              <a:latin typeface="ＭＳ Ｐゴシック" panose="020B0600070205080204" pitchFamily="50" charset="-128"/>
              <a:ea typeface="ＭＳ Ｐゴシック" panose="020B0600070205080204" pitchFamily="50" charset="-128"/>
            </a:endParaRPr>
          </a:p>
        </p:txBody>
      </p:sp>
      <p:sp>
        <p:nvSpPr>
          <p:cNvPr id="14" name="角丸四角形 25">
            <a:extLst>
              <a:ext uri="{FF2B5EF4-FFF2-40B4-BE49-F238E27FC236}">
                <a16:creationId xmlns:a16="http://schemas.microsoft.com/office/drawing/2014/main" id="{32C048FE-45D5-D880-8407-71C23212C7FF}"/>
              </a:ext>
            </a:extLst>
          </p:cNvPr>
          <p:cNvSpPr/>
          <p:nvPr/>
        </p:nvSpPr>
        <p:spPr>
          <a:xfrm>
            <a:off x="8012853" y="5693385"/>
            <a:ext cx="402610" cy="335204"/>
          </a:xfrm>
          <a:prstGeom prst="roundRect">
            <a:avLst>
              <a:gd name="adj" fmla="val 13229"/>
            </a:avLst>
          </a:prstGeom>
          <a:solidFill>
            <a:schemeClr val="accent2">
              <a:lumMod val="40000"/>
              <a:lumOff val="60000"/>
            </a:schemeClr>
          </a:solidFill>
          <a:ln w="635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27000" tIns="27000" rIns="27000" bIns="27000" rtlCol="0" anchor="ctr"/>
          <a:lstStyle/>
          <a:p>
            <a:r>
              <a:rPr kumimoji="1" lang="ja-JP" altLang="en-US" sz="600" b="1" dirty="0">
                <a:solidFill>
                  <a:schemeClr val="tx1"/>
                </a:solidFill>
                <a:latin typeface="ＭＳ Ｐゴシック" panose="020B0600070205080204" pitchFamily="50" charset="-128"/>
                <a:ea typeface="ＭＳ Ｐゴシック" panose="020B0600070205080204" pitchFamily="50" charset="-128"/>
              </a:rPr>
              <a:t>保健医療</a:t>
            </a:r>
            <a:endParaRPr kumimoji="1" lang="en-US" altLang="ja-JP" sz="600" b="1"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600" b="1" dirty="0">
                <a:solidFill>
                  <a:schemeClr val="tx1"/>
                </a:solidFill>
                <a:latin typeface="ＭＳ Ｐゴシック" panose="020B0600070205080204" pitchFamily="50" charset="-128"/>
                <a:ea typeface="ＭＳ Ｐゴシック" panose="020B0600070205080204" pitchFamily="50" charset="-128"/>
              </a:rPr>
              <a:t> 協議会</a:t>
            </a:r>
            <a:endParaRPr kumimoji="1" lang="ja-JP" altLang="en-US" sz="600" dirty="0">
              <a:solidFill>
                <a:schemeClr val="tx1"/>
              </a:solidFill>
              <a:latin typeface="ＭＳ Ｐゴシック" panose="020B0600070205080204" pitchFamily="50" charset="-128"/>
              <a:ea typeface="ＭＳ Ｐゴシック" panose="020B0600070205080204" pitchFamily="50" charset="-128"/>
            </a:endParaRPr>
          </a:p>
        </p:txBody>
      </p:sp>
      <p:sp>
        <p:nvSpPr>
          <p:cNvPr id="15" name="角丸四角形 57">
            <a:extLst>
              <a:ext uri="{FF2B5EF4-FFF2-40B4-BE49-F238E27FC236}">
                <a16:creationId xmlns:a16="http://schemas.microsoft.com/office/drawing/2014/main" id="{B3D2E938-CB29-21BD-9F10-7038B54A404B}"/>
              </a:ext>
            </a:extLst>
          </p:cNvPr>
          <p:cNvSpPr/>
          <p:nvPr/>
        </p:nvSpPr>
        <p:spPr>
          <a:xfrm>
            <a:off x="7591982" y="5693385"/>
            <a:ext cx="401700" cy="335204"/>
          </a:xfrm>
          <a:prstGeom prst="roundRect">
            <a:avLst>
              <a:gd name="adj" fmla="val 13229"/>
            </a:avLst>
          </a:prstGeom>
          <a:solidFill>
            <a:schemeClr val="accent2">
              <a:lumMod val="40000"/>
              <a:lumOff val="60000"/>
            </a:schemeClr>
          </a:solidFill>
          <a:ln w="635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27000" tIns="27000" rIns="27000" bIns="27000" rtlCol="0" anchor="ctr"/>
          <a:lstStyle/>
          <a:p>
            <a:pPr algn="ctr"/>
            <a:r>
              <a:rPr kumimoji="1" lang="ja-JP" altLang="en-US" sz="600" dirty="0">
                <a:solidFill>
                  <a:schemeClr val="tx1"/>
                </a:solidFill>
                <a:latin typeface="ＭＳ Ｐゴシック" panose="020B0600070205080204" pitchFamily="50" charset="-128"/>
                <a:ea typeface="ＭＳ Ｐゴシック" panose="020B0600070205080204" pitchFamily="50" charset="-128"/>
              </a:rPr>
              <a:t> </a:t>
            </a:r>
            <a:r>
              <a:rPr kumimoji="1" lang="ja-JP" altLang="en-US" sz="600" b="1" dirty="0">
                <a:solidFill>
                  <a:schemeClr val="tx1"/>
                </a:solidFill>
                <a:latin typeface="ＭＳ Ｐゴシック" panose="020B0600070205080204" pitchFamily="50" charset="-128"/>
                <a:ea typeface="ＭＳ Ｐゴシック" panose="020B0600070205080204" pitchFamily="50" charset="-128"/>
              </a:rPr>
              <a:t>医療病床</a:t>
            </a:r>
            <a:endParaRPr kumimoji="1" lang="en-US" altLang="ja-JP" sz="600" b="1"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600" b="1" dirty="0">
                <a:solidFill>
                  <a:schemeClr val="tx1"/>
                </a:solidFill>
                <a:latin typeface="ＭＳ Ｐゴシック" panose="020B0600070205080204" pitchFamily="50" charset="-128"/>
                <a:ea typeface="ＭＳ Ｐゴシック" panose="020B0600070205080204" pitchFamily="50" charset="-128"/>
              </a:rPr>
              <a:t> 懇話会</a:t>
            </a:r>
            <a:endParaRPr kumimoji="1" lang="en-US" altLang="ja-JP" sz="600" b="1" dirty="0">
              <a:solidFill>
                <a:schemeClr val="tx1"/>
              </a:solidFill>
              <a:latin typeface="ＭＳ Ｐゴシック" panose="020B0600070205080204" pitchFamily="50" charset="-128"/>
              <a:ea typeface="ＭＳ Ｐゴシック" panose="020B0600070205080204" pitchFamily="50" charset="-128"/>
            </a:endParaRPr>
          </a:p>
        </p:txBody>
      </p:sp>
      <p:sp>
        <p:nvSpPr>
          <p:cNvPr id="8" name="角丸四角形 34">
            <a:extLst>
              <a:ext uri="{FF2B5EF4-FFF2-40B4-BE49-F238E27FC236}">
                <a16:creationId xmlns:a16="http://schemas.microsoft.com/office/drawing/2014/main" id="{E132FD24-DF31-ABC0-89BE-DCFA5AB1B9D8}"/>
              </a:ext>
            </a:extLst>
          </p:cNvPr>
          <p:cNvSpPr/>
          <p:nvPr/>
        </p:nvSpPr>
        <p:spPr>
          <a:xfrm>
            <a:off x="2919522" y="1476779"/>
            <a:ext cx="265727" cy="1663684"/>
          </a:xfrm>
          <a:prstGeom prst="roundRect">
            <a:avLst>
              <a:gd name="adj" fmla="val 7559"/>
            </a:avLst>
          </a:prstGeom>
          <a:solidFill>
            <a:schemeClr val="accent2">
              <a:lumMod val="40000"/>
              <a:lumOff val="60000"/>
            </a:schemeClr>
          </a:solidFill>
          <a:ln w="6350">
            <a:solidFill>
              <a:schemeClr val="accent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eaVert" lIns="27000" tIns="27000" rIns="27000" bIns="27000" rtlCol="0" anchor="ctr"/>
          <a:lstStyle/>
          <a:p>
            <a:r>
              <a:rPr kumimoji="1" lang="ja-JP" altLang="en-US" sz="750" b="1" dirty="0">
                <a:solidFill>
                  <a:schemeClr val="tx1"/>
                </a:solidFill>
                <a:latin typeface="ＭＳ Ｐゴシック" panose="020B0600070205080204" pitchFamily="50" charset="-128"/>
                <a:ea typeface="ＭＳ Ｐゴシック" panose="020B0600070205080204" pitchFamily="50" charset="-128"/>
              </a:rPr>
              <a:t>医療審議会　</a:t>
            </a:r>
            <a:endParaRPr kumimoji="1" lang="en-US" altLang="ja-JP" sz="750" b="1"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600" dirty="0">
                <a:solidFill>
                  <a:schemeClr val="tx1"/>
                </a:solidFill>
                <a:latin typeface="ＭＳ Ｐゴシック" panose="020B0600070205080204" pitchFamily="50" charset="-128"/>
                <a:ea typeface="ＭＳ Ｐゴシック" panose="020B0600070205080204" pitchFamily="50" charset="-128"/>
              </a:rPr>
              <a:t>計画改定諮問</a:t>
            </a:r>
            <a:r>
              <a:rPr kumimoji="1" lang="ja-JP" altLang="en-US" sz="675" dirty="0">
                <a:solidFill>
                  <a:schemeClr val="tx1"/>
                </a:solidFill>
                <a:latin typeface="ＭＳ Ｐゴシック" panose="020B0600070205080204" pitchFamily="50" charset="-128"/>
                <a:ea typeface="ＭＳ Ｐゴシック" panose="020B0600070205080204" pitchFamily="50" charset="-128"/>
              </a:rPr>
              <a:t>・</a:t>
            </a:r>
            <a:r>
              <a:rPr kumimoji="1" lang="ja-JP" altLang="en-US" sz="600" dirty="0">
                <a:solidFill>
                  <a:schemeClr val="tx1"/>
                </a:solidFill>
                <a:latin typeface="ＭＳ Ｐゴシック" panose="020B0600070205080204" pitchFamily="50" charset="-128"/>
                <a:ea typeface="ＭＳ Ｐゴシック" panose="020B0600070205080204" pitchFamily="50" charset="-128"/>
              </a:rPr>
              <a:t>次期計画の方針等説明</a:t>
            </a:r>
            <a:endParaRPr kumimoji="1" lang="ja-JP" altLang="en-US" sz="750" dirty="0">
              <a:solidFill>
                <a:schemeClr val="tx1"/>
              </a:solidFill>
              <a:latin typeface="ＭＳ Ｐゴシック" panose="020B0600070205080204" pitchFamily="50" charset="-128"/>
              <a:ea typeface="ＭＳ Ｐゴシック" panose="020B0600070205080204" pitchFamily="50" charset="-128"/>
            </a:endParaRPr>
          </a:p>
        </p:txBody>
      </p:sp>
      <p:sp>
        <p:nvSpPr>
          <p:cNvPr id="2" name="角丸四角形 57">
            <a:extLst>
              <a:ext uri="{FF2B5EF4-FFF2-40B4-BE49-F238E27FC236}">
                <a16:creationId xmlns:a16="http://schemas.microsoft.com/office/drawing/2014/main" id="{2BD0C037-CAEC-A7F3-963B-DA95934778F5}"/>
              </a:ext>
            </a:extLst>
          </p:cNvPr>
          <p:cNvSpPr/>
          <p:nvPr/>
        </p:nvSpPr>
        <p:spPr>
          <a:xfrm>
            <a:off x="2457687" y="2612865"/>
            <a:ext cx="268664" cy="1282214"/>
          </a:xfrm>
          <a:prstGeom prst="roundRect">
            <a:avLst>
              <a:gd name="adj" fmla="val 13229"/>
            </a:avLst>
          </a:prstGeom>
          <a:ln/>
        </p:spPr>
        <p:style>
          <a:lnRef idx="1">
            <a:schemeClr val="accent6"/>
          </a:lnRef>
          <a:fillRef idx="2">
            <a:schemeClr val="accent6"/>
          </a:fillRef>
          <a:effectRef idx="1">
            <a:schemeClr val="accent6"/>
          </a:effectRef>
          <a:fontRef idx="minor">
            <a:schemeClr val="dk1"/>
          </a:fontRef>
        </p:style>
        <p:txBody>
          <a:bodyPr wrap="none" lIns="27000" tIns="27000" rIns="27000" bIns="27000" rtlCol="0" anchor="ctr"/>
          <a:lstStyle/>
          <a:p>
            <a:pPr algn="ctr"/>
            <a:r>
              <a:rPr kumimoji="1" lang="ja-JP" altLang="en-US" sz="600" b="1" dirty="0">
                <a:solidFill>
                  <a:schemeClr val="tx1"/>
                </a:solidFill>
                <a:latin typeface="ＭＳ Ｐゴシック" panose="020B0600070205080204" pitchFamily="50" charset="-128"/>
                <a:ea typeface="ＭＳ Ｐゴシック" panose="020B0600070205080204" pitchFamily="50" charset="-128"/>
              </a:rPr>
              <a:t>在宅</a:t>
            </a:r>
            <a:endParaRPr kumimoji="1" lang="en-US" altLang="ja-JP" sz="600" b="1"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600" b="1" dirty="0">
                <a:solidFill>
                  <a:schemeClr val="tx1"/>
                </a:solidFill>
                <a:latin typeface="ＭＳ Ｐゴシック" panose="020B0600070205080204" pitchFamily="50" charset="-128"/>
                <a:ea typeface="ＭＳ Ｐゴシック" panose="020B0600070205080204" pitchFamily="50" charset="-128"/>
              </a:rPr>
              <a:t>医療</a:t>
            </a:r>
            <a:endParaRPr kumimoji="1" lang="en-US" altLang="ja-JP" sz="600" b="1"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b="1" dirty="0">
                <a:solidFill>
                  <a:schemeClr val="tx1"/>
                </a:solidFill>
                <a:latin typeface="ＭＳ Ｐゴシック" panose="020B0600070205080204" pitchFamily="50" charset="-128"/>
                <a:ea typeface="ＭＳ Ｐゴシック" panose="020B0600070205080204" pitchFamily="50" charset="-128"/>
              </a:rPr>
              <a:t>推進</a:t>
            </a:r>
            <a:endParaRPr lang="en-US" altLang="ja-JP" sz="600" b="1"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b="1" dirty="0">
                <a:solidFill>
                  <a:schemeClr val="tx1"/>
                </a:solidFill>
                <a:latin typeface="ＭＳ Ｐゴシック" panose="020B0600070205080204" pitchFamily="50" charset="-128"/>
                <a:ea typeface="ＭＳ Ｐゴシック" panose="020B0600070205080204" pitchFamily="50" charset="-128"/>
              </a:rPr>
              <a:t>部会</a:t>
            </a:r>
            <a:endParaRPr kumimoji="1" lang="ja-JP" altLang="en-US" sz="600" dirty="0">
              <a:solidFill>
                <a:schemeClr val="tx1"/>
              </a:solidFill>
              <a:latin typeface="ＭＳ Ｐゴシック" panose="020B0600070205080204" pitchFamily="50" charset="-128"/>
              <a:ea typeface="ＭＳ Ｐゴシック" panose="020B0600070205080204" pitchFamily="50" charset="-128"/>
            </a:endParaRPr>
          </a:p>
        </p:txBody>
      </p:sp>
      <p:sp>
        <p:nvSpPr>
          <p:cNvPr id="16" name="角丸四角形 57">
            <a:extLst>
              <a:ext uri="{FF2B5EF4-FFF2-40B4-BE49-F238E27FC236}">
                <a16:creationId xmlns:a16="http://schemas.microsoft.com/office/drawing/2014/main" id="{DB2886C5-1F23-6C60-3CA1-89C3B5E34F1B}"/>
              </a:ext>
            </a:extLst>
          </p:cNvPr>
          <p:cNvSpPr/>
          <p:nvPr/>
        </p:nvSpPr>
        <p:spPr>
          <a:xfrm>
            <a:off x="8036705" y="2433152"/>
            <a:ext cx="401700" cy="459000"/>
          </a:xfrm>
          <a:prstGeom prst="roundRect">
            <a:avLst>
              <a:gd name="adj" fmla="val 13229"/>
            </a:avLst>
          </a:prstGeom>
          <a:ln/>
        </p:spPr>
        <p:style>
          <a:lnRef idx="1">
            <a:schemeClr val="accent6"/>
          </a:lnRef>
          <a:fillRef idx="2">
            <a:schemeClr val="accent6"/>
          </a:fillRef>
          <a:effectRef idx="1">
            <a:schemeClr val="accent6"/>
          </a:effectRef>
          <a:fontRef idx="minor">
            <a:schemeClr val="dk1"/>
          </a:fontRef>
        </p:style>
        <p:txBody>
          <a:bodyPr wrap="none" lIns="27000" tIns="27000" rIns="27000" bIns="27000" rtlCol="0" anchor="ctr"/>
          <a:lstStyle/>
          <a:p>
            <a:pPr algn="ctr"/>
            <a:r>
              <a:rPr kumimoji="1" lang="ja-JP" altLang="en-US" sz="600" b="1" dirty="0">
                <a:solidFill>
                  <a:schemeClr val="tx1"/>
                </a:solidFill>
                <a:latin typeface="ＭＳ Ｐゴシック" panose="020B0600070205080204" pitchFamily="50" charset="-128"/>
                <a:ea typeface="ＭＳ Ｐゴシック" panose="020B0600070205080204" pitchFamily="50" charset="-128"/>
              </a:rPr>
              <a:t>在宅医療</a:t>
            </a:r>
            <a:endParaRPr kumimoji="1" lang="en-US" altLang="ja-JP" sz="600" b="1"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b="1" dirty="0">
                <a:solidFill>
                  <a:schemeClr val="tx1"/>
                </a:solidFill>
                <a:latin typeface="ＭＳ Ｐゴシック" panose="020B0600070205080204" pitchFamily="50" charset="-128"/>
                <a:ea typeface="ＭＳ Ｐゴシック" panose="020B0600070205080204" pitchFamily="50" charset="-128"/>
              </a:rPr>
              <a:t>推進部会</a:t>
            </a:r>
            <a:endParaRPr kumimoji="1" lang="ja-JP" altLang="en-US" sz="600" dirty="0">
              <a:solidFill>
                <a:schemeClr val="tx1"/>
              </a:solidFill>
              <a:latin typeface="ＭＳ Ｐゴシック" panose="020B0600070205080204" pitchFamily="50" charset="-128"/>
              <a:ea typeface="ＭＳ Ｐゴシック" panose="020B0600070205080204" pitchFamily="50" charset="-128"/>
            </a:endParaRPr>
          </a:p>
        </p:txBody>
      </p:sp>
      <p:sp>
        <p:nvSpPr>
          <p:cNvPr id="17" name="角丸四角形 25">
            <a:extLst>
              <a:ext uri="{FF2B5EF4-FFF2-40B4-BE49-F238E27FC236}">
                <a16:creationId xmlns:a16="http://schemas.microsoft.com/office/drawing/2014/main" id="{982816F2-4FB2-856F-CC2F-A777B7AB0263}"/>
              </a:ext>
            </a:extLst>
          </p:cNvPr>
          <p:cNvSpPr/>
          <p:nvPr/>
        </p:nvSpPr>
        <p:spPr>
          <a:xfrm>
            <a:off x="6152037" y="4761180"/>
            <a:ext cx="565448" cy="705112"/>
          </a:xfrm>
          <a:prstGeom prst="roundRect">
            <a:avLst>
              <a:gd name="adj" fmla="val 21935"/>
            </a:avLst>
          </a:prstGeom>
          <a:solidFill>
            <a:schemeClr val="accent6">
              <a:lumMod val="40000"/>
              <a:lumOff val="60000"/>
            </a:schemeClr>
          </a:solidFill>
          <a:ln w="635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27000" tIns="27000" rIns="27000" bIns="27000" rtlCol="0" anchor="ctr"/>
          <a:lstStyle/>
          <a:p>
            <a:pPr algn="ctr"/>
            <a:r>
              <a:rPr kumimoji="1" lang="ja-JP" altLang="en-US" sz="600" b="1" dirty="0">
                <a:solidFill>
                  <a:schemeClr val="tx1"/>
                </a:solidFill>
                <a:latin typeface="ＭＳ Ｐゴシック" panose="020B0600070205080204" pitchFamily="50" charset="-128"/>
                <a:ea typeface="ＭＳ Ｐゴシック" panose="020B0600070205080204" pitchFamily="50" charset="-128"/>
              </a:rPr>
              <a:t>在宅医療</a:t>
            </a:r>
            <a:endParaRPr kumimoji="1" lang="en-US" altLang="ja-JP" sz="600" b="1"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b="1" dirty="0">
                <a:solidFill>
                  <a:schemeClr val="tx1"/>
                </a:solidFill>
                <a:latin typeface="ＭＳ Ｐゴシック" panose="020B0600070205080204" pitchFamily="50" charset="-128"/>
                <a:ea typeface="ＭＳ Ｐゴシック" panose="020B0600070205080204" pitchFamily="50" charset="-128"/>
              </a:rPr>
              <a:t>懇話会</a:t>
            </a:r>
            <a:endParaRPr lang="en-US" altLang="ja-JP" sz="600" b="1"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600" b="1" dirty="0">
                <a:solidFill>
                  <a:schemeClr val="tx1"/>
                </a:solidFill>
                <a:latin typeface="ＭＳ Ｐゴシック" panose="020B0600070205080204" pitchFamily="50" charset="-128"/>
                <a:ea typeface="ＭＳ Ｐゴシック" panose="020B0600070205080204" pitchFamily="50" charset="-128"/>
              </a:rPr>
              <a:t>（</a:t>
            </a:r>
            <a:r>
              <a:rPr kumimoji="1" lang="ja-JP" altLang="en-US" sz="525" b="1" dirty="0">
                <a:solidFill>
                  <a:schemeClr val="tx1"/>
                </a:solidFill>
                <a:latin typeface="ＭＳ Ｐゴシック" panose="020B0600070205080204" pitchFamily="50" charset="-128"/>
                <a:ea typeface="ＭＳ Ｐゴシック" panose="020B0600070205080204" pitchFamily="50" charset="-128"/>
              </a:rPr>
              <a:t>医療と介護の協議の場）</a:t>
            </a:r>
            <a:endParaRPr kumimoji="1" lang="ja-JP" altLang="en-US" sz="600" b="1" dirty="0">
              <a:solidFill>
                <a:schemeClr val="tx1"/>
              </a:solidFill>
              <a:latin typeface="ＭＳ Ｐゴシック" panose="020B0600070205080204" pitchFamily="50" charset="-128"/>
              <a:ea typeface="ＭＳ Ｐゴシック" panose="020B0600070205080204" pitchFamily="50" charset="-128"/>
            </a:endParaRPr>
          </a:p>
        </p:txBody>
      </p:sp>
      <p:sp>
        <p:nvSpPr>
          <p:cNvPr id="21" name="角丸四角形 56">
            <a:extLst>
              <a:ext uri="{FF2B5EF4-FFF2-40B4-BE49-F238E27FC236}">
                <a16:creationId xmlns:a16="http://schemas.microsoft.com/office/drawing/2014/main" id="{D998C9E4-9819-0E11-03B7-D588C360039A}"/>
              </a:ext>
            </a:extLst>
          </p:cNvPr>
          <p:cNvSpPr/>
          <p:nvPr/>
        </p:nvSpPr>
        <p:spPr>
          <a:xfrm>
            <a:off x="3262412" y="2084000"/>
            <a:ext cx="1711323" cy="263879"/>
          </a:xfrm>
          <a:prstGeom prst="roundRect">
            <a:avLst>
              <a:gd name="adj" fmla="val 7559"/>
            </a:avLst>
          </a:prstGeom>
          <a:solidFill>
            <a:schemeClr val="accent1">
              <a:lumMod val="40000"/>
              <a:lumOff val="60000"/>
            </a:schemeClr>
          </a:solidFill>
          <a:ln w="63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algn="ctr"/>
            <a:r>
              <a:rPr lang="ja-JP" altLang="en-US" sz="750" dirty="0">
                <a:solidFill>
                  <a:schemeClr val="tx1"/>
                </a:solidFill>
                <a:latin typeface="ＭＳ Ｐゴシック" panose="020B0600070205080204" pitchFamily="50" charset="-128"/>
                <a:ea typeface="ＭＳ Ｐゴシック" panose="020B0600070205080204" pitchFamily="50" charset="-128"/>
              </a:rPr>
              <a:t>府域編作業（素案作成）</a:t>
            </a:r>
            <a:endParaRPr kumimoji="1" lang="en-US" altLang="ja-JP" sz="750" dirty="0">
              <a:solidFill>
                <a:schemeClr val="tx1"/>
              </a:solidFill>
              <a:latin typeface="ＭＳ Ｐゴシック" panose="020B0600070205080204" pitchFamily="50" charset="-128"/>
              <a:ea typeface="ＭＳ Ｐゴシック" panose="020B0600070205080204" pitchFamily="50" charset="-128"/>
            </a:endParaRPr>
          </a:p>
        </p:txBody>
      </p:sp>
      <p:sp>
        <p:nvSpPr>
          <p:cNvPr id="22" name="角丸四角形 56">
            <a:extLst>
              <a:ext uri="{FF2B5EF4-FFF2-40B4-BE49-F238E27FC236}">
                <a16:creationId xmlns:a16="http://schemas.microsoft.com/office/drawing/2014/main" id="{01C6B570-7238-5A4E-2FAD-20D112BC8CEA}"/>
              </a:ext>
            </a:extLst>
          </p:cNvPr>
          <p:cNvSpPr/>
          <p:nvPr/>
        </p:nvSpPr>
        <p:spPr>
          <a:xfrm>
            <a:off x="5649982" y="2089795"/>
            <a:ext cx="2162792" cy="271906"/>
          </a:xfrm>
          <a:prstGeom prst="roundRect">
            <a:avLst>
              <a:gd name="adj" fmla="val 7559"/>
            </a:avLst>
          </a:prstGeom>
          <a:solidFill>
            <a:schemeClr val="accent1">
              <a:lumMod val="40000"/>
              <a:lumOff val="60000"/>
            </a:schemeClr>
          </a:solidFill>
          <a:ln w="63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r>
              <a:rPr lang="ja-JP" altLang="en-US" sz="750" dirty="0">
                <a:solidFill>
                  <a:schemeClr val="tx1"/>
                </a:solidFill>
                <a:latin typeface="ＭＳ Ｐゴシック" panose="020B0600070205080204" pitchFamily="50" charset="-128"/>
                <a:ea typeface="ＭＳ Ｐゴシック" panose="020B0600070205080204" pitchFamily="50" charset="-128"/>
              </a:rPr>
              <a:t>　　府域編（</a:t>
            </a:r>
            <a:r>
              <a:rPr kumimoji="1" lang="ja-JP" altLang="en-US" sz="750" dirty="0">
                <a:solidFill>
                  <a:schemeClr val="tx1"/>
                </a:solidFill>
                <a:latin typeface="ＭＳ Ｐゴシック" panose="020B0600070205080204" pitchFamily="50" charset="-128"/>
                <a:ea typeface="ＭＳ Ｐゴシック" panose="020B0600070205080204" pitchFamily="50" charset="-128"/>
              </a:rPr>
              <a:t>案修正・他計画との調整）</a:t>
            </a:r>
            <a:endParaRPr kumimoji="1" lang="en-US" altLang="ja-JP" sz="750" dirty="0">
              <a:solidFill>
                <a:schemeClr val="tx1"/>
              </a:solidFill>
              <a:latin typeface="ＭＳ Ｐゴシック" panose="020B0600070205080204" pitchFamily="50" charset="-128"/>
              <a:ea typeface="ＭＳ Ｐゴシック" panose="020B0600070205080204" pitchFamily="50" charset="-128"/>
            </a:endParaRPr>
          </a:p>
        </p:txBody>
      </p:sp>
      <p:sp>
        <p:nvSpPr>
          <p:cNvPr id="23" name="角丸四角形 42">
            <a:extLst>
              <a:ext uri="{FF2B5EF4-FFF2-40B4-BE49-F238E27FC236}">
                <a16:creationId xmlns:a16="http://schemas.microsoft.com/office/drawing/2014/main" id="{87925BD2-B152-F7AA-200D-012CDBA17A97}"/>
              </a:ext>
            </a:extLst>
          </p:cNvPr>
          <p:cNvSpPr/>
          <p:nvPr/>
        </p:nvSpPr>
        <p:spPr>
          <a:xfrm>
            <a:off x="7267982" y="1462074"/>
            <a:ext cx="324000" cy="620421"/>
          </a:xfrm>
          <a:prstGeom prst="roundRect">
            <a:avLst>
              <a:gd name="adj" fmla="val 7559"/>
            </a:avLst>
          </a:prstGeom>
          <a:solidFill>
            <a:schemeClr val="accent1">
              <a:lumMod val="40000"/>
              <a:lumOff val="60000"/>
            </a:schemeClr>
          </a:solidFill>
          <a:ln w="6350">
            <a:solidFill>
              <a:schemeClr val="accent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eaVert" lIns="27000" tIns="27000" rIns="27000" bIns="27000" rtlCol="0" anchor="ctr"/>
          <a:lstStyle/>
          <a:p>
            <a:pPr algn="ctr"/>
            <a:r>
              <a:rPr kumimoji="1" lang="ja-JP" altLang="en-US" sz="750" dirty="0">
                <a:solidFill>
                  <a:schemeClr val="tx1"/>
                </a:solidFill>
                <a:latin typeface="ＭＳ Ｐゴシック" panose="020B0600070205080204" pitchFamily="50" charset="-128"/>
                <a:ea typeface="ＭＳ Ｐゴシック" panose="020B0600070205080204" pitchFamily="50" charset="-128"/>
              </a:rPr>
              <a:t>パブコメ準備</a:t>
            </a:r>
          </a:p>
        </p:txBody>
      </p:sp>
      <p:sp>
        <p:nvSpPr>
          <p:cNvPr id="29" name="角丸四角形 57">
            <a:extLst>
              <a:ext uri="{FF2B5EF4-FFF2-40B4-BE49-F238E27FC236}">
                <a16:creationId xmlns:a16="http://schemas.microsoft.com/office/drawing/2014/main" id="{189260CE-9239-F63A-A09C-521440F8DFC4}"/>
              </a:ext>
            </a:extLst>
          </p:cNvPr>
          <p:cNvSpPr/>
          <p:nvPr/>
        </p:nvSpPr>
        <p:spPr>
          <a:xfrm>
            <a:off x="835802" y="4256497"/>
            <a:ext cx="716220" cy="300641"/>
          </a:xfrm>
          <a:prstGeom prst="roundRect">
            <a:avLst>
              <a:gd name="adj" fmla="val 17438"/>
            </a:avLst>
          </a:prstGeom>
          <a:ln/>
        </p:spPr>
        <p:style>
          <a:lnRef idx="1">
            <a:schemeClr val="accent2"/>
          </a:lnRef>
          <a:fillRef idx="2">
            <a:schemeClr val="accent2"/>
          </a:fillRef>
          <a:effectRef idx="1">
            <a:schemeClr val="accent2"/>
          </a:effectRef>
          <a:fontRef idx="minor">
            <a:schemeClr val="dk1"/>
          </a:fontRef>
        </p:style>
        <p:txBody>
          <a:bodyPr wrap="none" lIns="27000" tIns="27000" rIns="27000" bIns="27000" rtlCol="0" anchor="ctr"/>
          <a:lstStyle/>
          <a:p>
            <a:pPr algn="ctr"/>
            <a:r>
              <a:rPr kumimoji="1" lang="en-US" altLang="ja-JP" sz="600" dirty="0">
                <a:solidFill>
                  <a:schemeClr val="tx1"/>
                </a:solidFill>
                <a:latin typeface="ＭＳ Ｐゴシック" panose="020B0600070205080204" pitchFamily="50" charset="-128"/>
                <a:ea typeface="ＭＳ Ｐゴシック" panose="020B0600070205080204" pitchFamily="50" charset="-128"/>
              </a:rPr>
              <a:t>R4</a:t>
            </a:r>
            <a:r>
              <a:rPr kumimoji="1" lang="ja-JP" altLang="en-US" sz="600" dirty="0">
                <a:solidFill>
                  <a:schemeClr val="tx1"/>
                </a:solidFill>
                <a:latin typeface="ＭＳ Ｐゴシック" panose="020B0600070205080204" pitchFamily="50" charset="-128"/>
                <a:ea typeface="ＭＳ Ｐゴシック" panose="020B0600070205080204" pitchFamily="50" charset="-128"/>
              </a:rPr>
              <a:t>調査</a:t>
            </a:r>
            <a:endParaRPr kumimoji="1"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600" dirty="0">
                <a:solidFill>
                  <a:schemeClr val="tx1"/>
                </a:solidFill>
                <a:latin typeface="ＭＳ Ｐゴシック" panose="020B0600070205080204" pitchFamily="50" charset="-128"/>
                <a:ea typeface="ＭＳ Ｐゴシック" panose="020B0600070205080204" pitchFamily="50" charset="-128"/>
              </a:rPr>
              <a:t>まとめ</a:t>
            </a:r>
          </a:p>
        </p:txBody>
      </p:sp>
      <p:sp>
        <p:nvSpPr>
          <p:cNvPr id="30" name="角丸四角形 57">
            <a:extLst>
              <a:ext uri="{FF2B5EF4-FFF2-40B4-BE49-F238E27FC236}">
                <a16:creationId xmlns:a16="http://schemas.microsoft.com/office/drawing/2014/main" id="{86594DB7-5353-0E8C-3544-4AB61F072CBC}"/>
              </a:ext>
            </a:extLst>
          </p:cNvPr>
          <p:cNvSpPr/>
          <p:nvPr/>
        </p:nvSpPr>
        <p:spPr>
          <a:xfrm>
            <a:off x="942796" y="3321132"/>
            <a:ext cx="580788" cy="330167"/>
          </a:xfrm>
          <a:prstGeom prst="roundRect">
            <a:avLst>
              <a:gd name="adj" fmla="val 13229"/>
            </a:avLst>
          </a:prstGeom>
          <a:ln>
            <a:solidFill>
              <a:schemeClr val="accent4">
                <a:lumMod val="75000"/>
              </a:schemeClr>
            </a:solidFill>
          </a:ln>
        </p:spPr>
        <p:style>
          <a:lnRef idx="1">
            <a:schemeClr val="accent4"/>
          </a:lnRef>
          <a:fillRef idx="2">
            <a:schemeClr val="accent4"/>
          </a:fillRef>
          <a:effectRef idx="1">
            <a:schemeClr val="accent4"/>
          </a:effectRef>
          <a:fontRef idx="minor">
            <a:schemeClr val="dk1"/>
          </a:fontRef>
        </p:style>
        <p:txBody>
          <a:bodyPr wrap="none" lIns="27000" tIns="27000" rIns="27000" bIns="27000" rtlCol="0" anchor="ctr"/>
          <a:lstStyle/>
          <a:p>
            <a:pPr algn="ctr"/>
            <a:r>
              <a:rPr kumimoji="1" lang="ja-JP" altLang="en-US" sz="600" dirty="0">
                <a:solidFill>
                  <a:schemeClr val="tx1"/>
                </a:solidFill>
                <a:latin typeface="ＭＳ Ｐゴシック" panose="020B0600070205080204" pitchFamily="50" charset="-128"/>
                <a:ea typeface="ＭＳ Ｐゴシック" panose="020B0600070205080204" pitchFamily="50" charset="-128"/>
              </a:rPr>
              <a:t>圏域</a:t>
            </a:r>
            <a:endParaRPr kumimoji="1"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素案</a:t>
            </a:r>
            <a:endParaRPr kumimoji="1" lang="ja-JP" altLang="en-US" sz="600" dirty="0">
              <a:solidFill>
                <a:schemeClr val="tx1"/>
              </a:solidFill>
              <a:latin typeface="ＭＳ Ｐゴシック" panose="020B0600070205080204" pitchFamily="50" charset="-128"/>
              <a:ea typeface="ＭＳ Ｐゴシック" panose="020B0600070205080204" pitchFamily="50" charset="-128"/>
            </a:endParaRPr>
          </a:p>
        </p:txBody>
      </p:sp>
      <p:sp>
        <p:nvSpPr>
          <p:cNvPr id="33" name="角丸四角形 57">
            <a:extLst>
              <a:ext uri="{FF2B5EF4-FFF2-40B4-BE49-F238E27FC236}">
                <a16:creationId xmlns:a16="http://schemas.microsoft.com/office/drawing/2014/main" id="{70B21AC9-6BCF-4D47-FA0F-F2F41D5FF3E6}"/>
              </a:ext>
            </a:extLst>
          </p:cNvPr>
          <p:cNvSpPr/>
          <p:nvPr/>
        </p:nvSpPr>
        <p:spPr>
          <a:xfrm>
            <a:off x="2033177" y="3324008"/>
            <a:ext cx="301766" cy="322556"/>
          </a:xfrm>
          <a:prstGeom prst="roundRect">
            <a:avLst>
              <a:gd name="adj" fmla="val 13229"/>
            </a:avLst>
          </a:prstGeom>
          <a:ln>
            <a:solidFill>
              <a:schemeClr val="accent4">
                <a:lumMod val="75000"/>
              </a:schemeClr>
            </a:solidFill>
          </a:ln>
        </p:spPr>
        <p:style>
          <a:lnRef idx="1">
            <a:schemeClr val="accent4"/>
          </a:lnRef>
          <a:fillRef idx="2">
            <a:schemeClr val="accent4"/>
          </a:fillRef>
          <a:effectRef idx="1">
            <a:schemeClr val="accent4"/>
          </a:effectRef>
          <a:fontRef idx="minor">
            <a:schemeClr val="dk1"/>
          </a:fontRef>
        </p:style>
        <p:txBody>
          <a:bodyPr wrap="none" lIns="27000" tIns="27000" rIns="27000" bIns="27000" rtlCol="0" anchor="ctr"/>
          <a:lstStyle/>
          <a:p>
            <a:pPr algn="ctr"/>
            <a:r>
              <a:rPr kumimoji="1" lang="ja-JP" altLang="en-US" sz="600" dirty="0">
                <a:solidFill>
                  <a:schemeClr val="tx1"/>
                </a:solidFill>
                <a:latin typeface="ＭＳ Ｐゴシック" panose="020B0600070205080204" pitchFamily="50" charset="-128"/>
                <a:ea typeface="ＭＳ Ｐゴシック" panose="020B0600070205080204" pitchFamily="50" charset="-128"/>
              </a:rPr>
              <a:t>圏域</a:t>
            </a:r>
            <a:endParaRPr kumimoji="1"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案</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p:txBody>
      </p:sp>
      <p:sp>
        <p:nvSpPr>
          <p:cNvPr id="41" name="角丸四角形 57">
            <a:extLst>
              <a:ext uri="{FF2B5EF4-FFF2-40B4-BE49-F238E27FC236}">
                <a16:creationId xmlns:a16="http://schemas.microsoft.com/office/drawing/2014/main" id="{07EA2A11-B5B2-E46D-8B05-F15FC78EA180}"/>
              </a:ext>
            </a:extLst>
          </p:cNvPr>
          <p:cNvSpPr/>
          <p:nvPr/>
        </p:nvSpPr>
        <p:spPr>
          <a:xfrm>
            <a:off x="2459002" y="3469710"/>
            <a:ext cx="265727" cy="307956"/>
          </a:xfrm>
          <a:prstGeom prst="roundRect">
            <a:avLst>
              <a:gd name="adj" fmla="val 13229"/>
            </a:avLst>
          </a:prstGeom>
          <a:ln>
            <a:solidFill>
              <a:schemeClr val="accent4">
                <a:lumMod val="75000"/>
              </a:schemeClr>
            </a:solidFill>
          </a:ln>
        </p:spPr>
        <p:style>
          <a:lnRef idx="1">
            <a:schemeClr val="accent4"/>
          </a:lnRef>
          <a:fillRef idx="2">
            <a:schemeClr val="accent4"/>
          </a:fillRef>
          <a:effectRef idx="1">
            <a:schemeClr val="accent4"/>
          </a:effectRef>
          <a:fontRef idx="minor">
            <a:schemeClr val="dk1"/>
          </a:fontRef>
        </p:style>
        <p:txBody>
          <a:bodyPr wrap="none" lIns="27000" tIns="27000" rIns="27000" bIns="27000" rtlCol="0" anchor="ctr"/>
          <a:lstStyle/>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圏域</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審議</a:t>
            </a:r>
            <a:endParaRPr kumimoji="1" lang="en-US" altLang="ja-JP" sz="600" dirty="0">
              <a:solidFill>
                <a:schemeClr val="tx1"/>
              </a:solidFill>
              <a:latin typeface="ＭＳ Ｐゴシック" panose="020B0600070205080204" pitchFamily="50" charset="-128"/>
              <a:ea typeface="ＭＳ Ｐゴシック" panose="020B0600070205080204" pitchFamily="50" charset="-128"/>
            </a:endParaRPr>
          </a:p>
        </p:txBody>
      </p:sp>
      <p:sp>
        <p:nvSpPr>
          <p:cNvPr id="44" name="角丸四角形 57">
            <a:extLst>
              <a:ext uri="{FF2B5EF4-FFF2-40B4-BE49-F238E27FC236}">
                <a16:creationId xmlns:a16="http://schemas.microsoft.com/office/drawing/2014/main" id="{AC2CFBCF-CE2F-F726-F23A-DF74CF1962AE}"/>
              </a:ext>
            </a:extLst>
          </p:cNvPr>
          <p:cNvSpPr/>
          <p:nvPr/>
        </p:nvSpPr>
        <p:spPr>
          <a:xfrm>
            <a:off x="1448278" y="3674077"/>
            <a:ext cx="861560" cy="294893"/>
          </a:xfrm>
          <a:prstGeom prst="roundRect">
            <a:avLst>
              <a:gd name="adj" fmla="val 13229"/>
            </a:avLst>
          </a:prstGeom>
          <a:ln/>
        </p:spPr>
        <p:style>
          <a:lnRef idx="1">
            <a:schemeClr val="accent5"/>
          </a:lnRef>
          <a:fillRef idx="2">
            <a:schemeClr val="accent5"/>
          </a:fillRef>
          <a:effectRef idx="1">
            <a:schemeClr val="accent5"/>
          </a:effectRef>
          <a:fontRef idx="minor">
            <a:schemeClr val="dk1"/>
          </a:fontRef>
        </p:style>
        <p:txBody>
          <a:bodyPr wrap="none" lIns="27000" tIns="27000" rIns="27000" bIns="27000" rtlCol="0" anchor="ctr"/>
          <a:lstStyle/>
          <a:p>
            <a:pPr algn="ctr"/>
            <a:r>
              <a:rPr kumimoji="1" lang="ja-JP" altLang="en-US" sz="600" dirty="0">
                <a:solidFill>
                  <a:schemeClr val="tx1"/>
                </a:solidFill>
                <a:latin typeface="ＭＳ Ｐゴシック" panose="020B0600070205080204" pitchFamily="50" charset="-128"/>
                <a:ea typeface="ＭＳ Ｐゴシック" panose="020B0600070205080204" pitchFamily="50" charset="-128"/>
              </a:rPr>
              <a:t>拠点・</a:t>
            </a:r>
            <a:r>
              <a:rPr lang="ja-JP" altLang="en-US" sz="600" dirty="0">
                <a:solidFill>
                  <a:schemeClr val="tx1"/>
                </a:solidFill>
                <a:latin typeface="ＭＳ Ｐゴシック" panose="020B0600070205080204" pitchFamily="50" charset="-128"/>
                <a:ea typeface="ＭＳ Ｐゴシック" panose="020B0600070205080204" pitchFamily="50" charset="-128"/>
              </a:rPr>
              <a:t>積極的医療機関</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に関する整理</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p:txBody>
      </p:sp>
      <p:sp>
        <p:nvSpPr>
          <p:cNvPr id="27" name="角丸四角形 25">
            <a:extLst>
              <a:ext uri="{FF2B5EF4-FFF2-40B4-BE49-F238E27FC236}">
                <a16:creationId xmlns:a16="http://schemas.microsoft.com/office/drawing/2014/main" id="{A76BB780-E9F5-01F0-838D-457381C4003D}"/>
              </a:ext>
            </a:extLst>
          </p:cNvPr>
          <p:cNvSpPr/>
          <p:nvPr/>
        </p:nvSpPr>
        <p:spPr>
          <a:xfrm>
            <a:off x="3520131" y="4697988"/>
            <a:ext cx="617960" cy="231202"/>
          </a:xfrm>
          <a:prstGeom prst="roundRect">
            <a:avLst>
              <a:gd name="adj" fmla="val 21935"/>
            </a:avLst>
          </a:prstGeom>
          <a:ln/>
        </p:spPr>
        <p:style>
          <a:lnRef idx="1">
            <a:schemeClr val="accent4"/>
          </a:lnRef>
          <a:fillRef idx="2">
            <a:schemeClr val="accent4"/>
          </a:fillRef>
          <a:effectRef idx="1">
            <a:schemeClr val="accent4"/>
          </a:effectRef>
          <a:fontRef idx="minor">
            <a:schemeClr val="dk1"/>
          </a:fontRef>
        </p:style>
        <p:txBody>
          <a:bodyPr wrap="none" lIns="27000" tIns="27000" rIns="27000" bIns="27000" rtlCol="0" anchor="ctr"/>
          <a:lstStyle/>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調査分析</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（ヒアリング）</a:t>
            </a:r>
            <a:endParaRPr kumimoji="1" lang="ja-JP" altLang="en-US" sz="600" dirty="0">
              <a:solidFill>
                <a:schemeClr val="tx1"/>
              </a:solidFill>
              <a:latin typeface="ＭＳ Ｐゴシック" panose="020B0600070205080204" pitchFamily="50" charset="-128"/>
              <a:ea typeface="ＭＳ Ｐゴシック" panose="020B0600070205080204" pitchFamily="50" charset="-128"/>
            </a:endParaRPr>
          </a:p>
        </p:txBody>
      </p:sp>
      <p:sp>
        <p:nvSpPr>
          <p:cNvPr id="48" name="角丸四角形 25">
            <a:extLst>
              <a:ext uri="{FF2B5EF4-FFF2-40B4-BE49-F238E27FC236}">
                <a16:creationId xmlns:a16="http://schemas.microsoft.com/office/drawing/2014/main" id="{50AA9FDD-91A7-F33A-FF44-EB203ADF7140}"/>
              </a:ext>
            </a:extLst>
          </p:cNvPr>
          <p:cNvSpPr/>
          <p:nvPr/>
        </p:nvSpPr>
        <p:spPr>
          <a:xfrm>
            <a:off x="4357526" y="4618374"/>
            <a:ext cx="329817" cy="303411"/>
          </a:xfrm>
          <a:prstGeom prst="roundRect">
            <a:avLst>
              <a:gd name="adj" fmla="val 21935"/>
            </a:avLst>
          </a:prstGeom>
          <a:ln/>
        </p:spPr>
        <p:style>
          <a:lnRef idx="1">
            <a:schemeClr val="accent4"/>
          </a:lnRef>
          <a:fillRef idx="2">
            <a:schemeClr val="accent4"/>
          </a:fillRef>
          <a:effectRef idx="1">
            <a:schemeClr val="accent4"/>
          </a:effectRef>
          <a:fontRef idx="minor">
            <a:schemeClr val="dk1"/>
          </a:fontRef>
        </p:style>
        <p:txBody>
          <a:bodyPr wrap="none" lIns="27000" tIns="27000" rIns="27000" bIns="27000" rtlCol="0" anchor="ctr"/>
          <a:lstStyle/>
          <a:p>
            <a:pPr algn="ctr"/>
            <a:r>
              <a:rPr kumimoji="1" lang="ja-JP" altLang="en-US" sz="600" b="1" dirty="0">
                <a:solidFill>
                  <a:schemeClr val="tx1"/>
                </a:solidFill>
                <a:latin typeface="ＭＳ Ｐゴシック" panose="020B0600070205080204" pitchFamily="50" charset="-128"/>
                <a:ea typeface="ＭＳ Ｐゴシック" panose="020B0600070205080204" pitchFamily="50" charset="-128"/>
              </a:rPr>
              <a:t>中間</a:t>
            </a:r>
            <a:endParaRPr kumimoji="1" lang="en-US" altLang="ja-JP" sz="600" b="1"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600" b="1" dirty="0">
                <a:solidFill>
                  <a:schemeClr val="tx1"/>
                </a:solidFill>
                <a:latin typeface="ＭＳ Ｐゴシック" panose="020B0600070205080204" pitchFamily="50" charset="-128"/>
                <a:ea typeface="ＭＳ Ｐゴシック" panose="020B0600070205080204" pitchFamily="50" charset="-128"/>
              </a:rPr>
              <a:t>まとめ</a:t>
            </a:r>
            <a:endParaRPr kumimoji="1" lang="en-US" altLang="ja-JP" sz="600" b="1" dirty="0">
              <a:solidFill>
                <a:schemeClr val="tx1"/>
              </a:solidFill>
              <a:latin typeface="ＭＳ Ｐゴシック" panose="020B0600070205080204" pitchFamily="50" charset="-128"/>
              <a:ea typeface="ＭＳ Ｐゴシック" panose="020B0600070205080204" pitchFamily="50" charset="-128"/>
            </a:endParaRPr>
          </a:p>
        </p:txBody>
      </p:sp>
      <p:cxnSp>
        <p:nvCxnSpPr>
          <p:cNvPr id="49" name="直線矢印コネクタ 48">
            <a:extLst>
              <a:ext uri="{FF2B5EF4-FFF2-40B4-BE49-F238E27FC236}">
                <a16:creationId xmlns:a16="http://schemas.microsoft.com/office/drawing/2014/main" id="{5A1C0BB8-E9A1-D3EE-D804-6BF748132536}"/>
              </a:ext>
            </a:extLst>
          </p:cNvPr>
          <p:cNvCxnSpPr>
            <a:cxnSpLocks/>
            <a:stCxn id="48" idx="0"/>
          </p:cNvCxnSpPr>
          <p:nvPr/>
        </p:nvCxnSpPr>
        <p:spPr>
          <a:xfrm flipH="1" flipV="1">
            <a:off x="4522434" y="2361701"/>
            <a:ext cx="1" cy="2256673"/>
          </a:xfrm>
          <a:prstGeom prst="straightConnector1">
            <a:avLst/>
          </a:prstGeom>
          <a:ln w="571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5" name="角丸四角形 25">
            <a:extLst>
              <a:ext uri="{FF2B5EF4-FFF2-40B4-BE49-F238E27FC236}">
                <a16:creationId xmlns:a16="http://schemas.microsoft.com/office/drawing/2014/main" id="{0D218550-4F6F-6FFF-0335-7F79992C89EB}"/>
              </a:ext>
            </a:extLst>
          </p:cNvPr>
          <p:cNvSpPr/>
          <p:nvPr/>
        </p:nvSpPr>
        <p:spPr>
          <a:xfrm>
            <a:off x="6498458" y="2361701"/>
            <a:ext cx="947045" cy="255523"/>
          </a:xfrm>
          <a:prstGeom prst="roundRect">
            <a:avLst>
              <a:gd name="adj" fmla="val 21935"/>
            </a:avLst>
          </a:prstGeom>
          <a:ln>
            <a:solidFill>
              <a:schemeClr val="accent4">
                <a:lumMod val="75000"/>
              </a:schemeClr>
            </a:solidFill>
          </a:ln>
        </p:spPr>
        <p:style>
          <a:lnRef idx="1">
            <a:schemeClr val="accent4"/>
          </a:lnRef>
          <a:fillRef idx="2">
            <a:schemeClr val="accent4"/>
          </a:fillRef>
          <a:effectRef idx="1">
            <a:schemeClr val="accent4"/>
          </a:effectRef>
          <a:fontRef idx="minor">
            <a:schemeClr val="dk1"/>
          </a:fontRef>
        </p:style>
        <p:txBody>
          <a:bodyPr wrap="none" lIns="27000" tIns="27000" rIns="27000" bIns="27000" rtlCol="0" anchor="ctr"/>
          <a:lstStyle/>
          <a:p>
            <a:pPr algn="ctr"/>
            <a:r>
              <a:rPr kumimoji="1" lang="ja-JP" altLang="en-US" sz="600" dirty="0">
                <a:solidFill>
                  <a:schemeClr val="tx1"/>
                </a:solidFill>
                <a:latin typeface="ＭＳ Ｐゴシック" panose="020B0600070205080204" pitchFamily="50" charset="-128"/>
                <a:ea typeface="ＭＳ Ｐゴシック" panose="020B0600070205080204" pitchFamily="50" charset="-128"/>
              </a:rPr>
              <a:t>圏域編</a:t>
            </a:r>
            <a:endParaRPr kumimoji="1"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調整作業</a:t>
            </a:r>
            <a:endParaRPr kumimoji="1" lang="ja-JP" altLang="en-US" sz="600" dirty="0">
              <a:solidFill>
                <a:schemeClr val="tx1"/>
              </a:solidFill>
              <a:latin typeface="ＭＳ Ｐゴシック" panose="020B0600070205080204" pitchFamily="50" charset="-128"/>
              <a:ea typeface="ＭＳ Ｐゴシック" panose="020B0600070205080204" pitchFamily="50" charset="-128"/>
            </a:endParaRPr>
          </a:p>
        </p:txBody>
      </p:sp>
      <p:sp>
        <p:nvSpPr>
          <p:cNvPr id="66" name="角丸四角形 25">
            <a:extLst>
              <a:ext uri="{FF2B5EF4-FFF2-40B4-BE49-F238E27FC236}">
                <a16:creationId xmlns:a16="http://schemas.microsoft.com/office/drawing/2014/main" id="{F606EEBE-539A-B71A-2649-757787A6CA59}"/>
              </a:ext>
            </a:extLst>
          </p:cNvPr>
          <p:cNvSpPr/>
          <p:nvPr/>
        </p:nvSpPr>
        <p:spPr>
          <a:xfrm>
            <a:off x="5624623" y="2765965"/>
            <a:ext cx="1468118" cy="374498"/>
          </a:xfrm>
          <a:prstGeom prst="roundRect">
            <a:avLst>
              <a:gd name="adj" fmla="val 21935"/>
            </a:avLst>
          </a:prstGeom>
          <a:solidFill>
            <a:schemeClr val="accent6">
              <a:lumMod val="40000"/>
              <a:lumOff val="60000"/>
            </a:schemeClr>
          </a:solidFill>
          <a:ln w="635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27000" tIns="27000" rIns="27000" bIns="27000" rtlCol="0" anchor="ctr"/>
          <a:lstStyle/>
          <a:p>
            <a:pPr algn="ctr"/>
            <a:r>
              <a:rPr kumimoji="1" lang="ja-JP" altLang="en-US" sz="600" dirty="0">
                <a:solidFill>
                  <a:schemeClr val="tx1"/>
                </a:solidFill>
                <a:latin typeface="ＭＳ Ｐゴシック" panose="020B0600070205080204" pitchFamily="50" charset="-128"/>
                <a:ea typeface="ＭＳ Ｐゴシック" panose="020B0600070205080204" pitchFamily="50" charset="-128"/>
              </a:rPr>
              <a:t>在宅医療懇話会</a:t>
            </a:r>
            <a:endParaRPr kumimoji="1"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（医療と介護の協議の場）</a:t>
            </a:r>
            <a:endParaRPr kumimoji="1"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600" dirty="0">
                <a:solidFill>
                  <a:schemeClr val="tx1"/>
                </a:solidFill>
                <a:latin typeface="ＭＳ Ｐゴシック" panose="020B0600070205080204" pitchFamily="50" charset="-128"/>
                <a:ea typeface="ＭＳ Ｐゴシック" panose="020B0600070205080204" pitchFamily="50" charset="-128"/>
              </a:rPr>
              <a:t>調整・出席・まとめ</a:t>
            </a:r>
          </a:p>
        </p:txBody>
      </p:sp>
      <p:sp>
        <p:nvSpPr>
          <p:cNvPr id="43" name="テキスト ボックス 42">
            <a:extLst>
              <a:ext uri="{FF2B5EF4-FFF2-40B4-BE49-F238E27FC236}">
                <a16:creationId xmlns:a16="http://schemas.microsoft.com/office/drawing/2014/main" id="{A285C253-7FE9-FD3C-00EB-0E6EEF64D359}"/>
              </a:ext>
            </a:extLst>
          </p:cNvPr>
          <p:cNvSpPr txBox="1"/>
          <p:nvPr/>
        </p:nvSpPr>
        <p:spPr>
          <a:xfrm>
            <a:off x="54183" y="145815"/>
            <a:ext cx="7246125"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４．第８次大阪府医療計画策定に向けた全体スケジュール（案）</a:t>
            </a:r>
          </a:p>
        </p:txBody>
      </p:sp>
      <p:sp>
        <p:nvSpPr>
          <p:cNvPr id="18" name="角丸四角形 57">
            <a:extLst>
              <a:ext uri="{FF2B5EF4-FFF2-40B4-BE49-F238E27FC236}">
                <a16:creationId xmlns:a16="http://schemas.microsoft.com/office/drawing/2014/main" id="{95D2ACAF-07EA-B453-7CF9-1819B8C195E1}"/>
              </a:ext>
            </a:extLst>
          </p:cNvPr>
          <p:cNvSpPr/>
          <p:nvPr/>
        </p:nvSpPr>
        <p:spPr>
          <a:xfrm>
            <a:off x="1522624" y="3321133"/>
            <a:ext cx="500564" cy="330165"/>
          </a:xfrm>
          <a:prstGeom prst="roundRect">
            <a:avLst>
              <a:gd name="adj" fmla="val 13229"/>
            </a:avLst>
          </a:prstGeom>
          <a:ln>
            <a:solidFill>
              <a:schemeClr val="accent4">
                <a:lumMod val="75000"/>
              </a:schemeClr>
            </a:solidFill>
          </a:ln>
        </p:spPr>
        <p:style>
          <a:lnRef idx="1">
            <a:schemeClr val="accent4"/>
          </a:lnRef>
          <a:fillRef idx="2">
            <a:schemeClr val="accent4"/>
          </a:fillRef>
          <a:effectRef idx="1">
            <a:schemeClr val="accent4"/>
          </a:effectRef>
          <a:fontRef idx="minor">
            <a:schemeClr val="dk1"/>
          </a:fontRef>
        </p:style>
        <p:txBody>
          <a:bodyPr wrap="none" lIns="27000" tIns="27000" rIns="27000" bIns="27000" rtlCol="0" anchor="ctr"/>
          <a:lstStyle/>
          <a:p>
            <a:pPr algn="ctr"/>
            <a:r>
              <a:rPr kumimoji="1" lang="ja-JP" altLang="en-US" sz="600" dirty="0">
                <a:solidFill>
                  <a:schemeClr val="tx1"/>
                </a:solidFill>
                <a:latin typeface="ＭＳ Ｐゴシック" panose="020B0600070205080204" pitchFamily="50" charset="-128"/>
                <a:ea typeface="ＭＳ Ｐゴシック" panose="020B0600070205080204" pitchFamily="50" charset="-128"/>
              </a:rPr>
              <a:t>意見照会</a:t>
            </a:r>
            <a:endParaRPr kumimoji="1"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ヒアリング</a:t>
            </a:r>
            <a:endParaRPr kumimoji="1" lang="ja-JP" altLang="en-US" sz="600" dirty="0">
              <a:solidFill>
                <a:schemeClr val="tx1"/>
              </a:solidFill>
              <a:latin typeface="ＭＳ Ｐゴシック" panose="020B0600070205080204" pitchFamily="50" charset="-128"/>
              <a:ea typeface="ＭＳ Ｐゴシック" panose="020B0600070205080204" pitchFamily="50" charset="-128"/>
            </a:endParaRPr>
          </a:p>
        </p:txBody>
      </p:sp>
      <p:sp>
        <p:nvSpPr>
          <p:cNvPr id="34" name="角丸四角形 57">
            <a:extLst>
              <a:ext uri="{FF2B5EF4-FFF2-40B4-BE49-F238E27FC236}">
                <a16:creationId xmlns:a16="http://schemas.microsoft.com/office/drawing/2014/main" id="{FF513A56-E441-3A28-349C-A0508AF647F3}"/>
              </a:ext>
            </a:extLst>
          </p:cNvPr>
          <p:cNvSpPr/>
          <p:nvPr/>
        </p:nvSpPr>
        <p:spPr>
          <a:xfrm>
            <a:off x="1505107" y="2345273"/>
            <a:ext cx="965720" cy="217325"/>
          </a:xfrm>
          <a:prstGeom prst="roundRect">
            <a:avLst>
              <a:gd name="adj" fmla="val 17438"/>
            </a:avLst>
          </a:prstGeom>
          <a:ln/>
        </p:spPr>
        <p:style>
          <a:lnRef idx="1">
            <a:schemeClr val="accent2"/>
          </a:lnRef>
          <a:fillRef idx="2">
            <a:schemeClr val="accent2"/>
          </a:fillRef>
          <a:effectRef idx="1">
            <a:schemeClr val="accent2"/>
          </a:effectRef>
          <a:fontRef idx="minor">
            <a:schemeClr val="dk1"/>
          </a:fontRef>
        </p:style>
        <p:txBody>
          <a:bodyPr wrap="none" lIns="27000" tIns="27000" rIns="27000" bIns="27000" rtlCol="0" anchor="ctr"/>
          <a:lstStyle/>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第</a:t>
            </a:r>
            <a:r>
              <a:rPr lang="en-US" altLang="ja-JP" sz="600" dirty="0">
                <a:solidFill>
                  <a:schemeClr val="tx1"/>
                </a:solidFill>
                <a:latin typeface="ＭＳ Ｐゴシック" panose="020B0600070205080204" pitchFamily="50" charset="-128"/>
                <a:ea typeface="ＭＳ Ｐゴシック" panose="020B0600070205080204" pitchFamily="50" charset="-128"/>
              </a:rPr>
              <a:t>8</a:t>
            </a:r>
            <a:r>
              <a:rPr lang="ja-JP" altLang="en-US" sz="600" dirty="0">
                <a:solidFill>
                  <a:schemeClr val="tx1"/>
                </a:solidFill>
                <a:latin typeface="ＭＳ Ｐゴシック" panose="020B0600070205080204" pitchFamily="50" charset="-128"/>
                <a:ea typeface="ＭＳ Ｐゴシック" panose="020B0600070205080204" pitchFamily="50" charset="-128"/>
              </a:rPr>
              <a:t>次計画</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600" dirty="0">
                <a:solidFill>
                  <a:schemeClr val="tx1"/>
                </a:solidFill>
                <a:latin typeface="ＭＳ Ｐゴシック" panose="020B0600070205080204" pitchFamily="50" charset="-128"/>
                <a:ea typeface="ＭＳ Ｐゴシック" panose="020B0600070205080204" pitchFamily="50" charset="-128"/>
              </a:rPr>
              <a:t>指標案検討</a:t>
            </a:r>
          </a:p>
        </p:txBody>
      </p:sp>
      <p:sp>
        <p:nvSpPr>
          <p:cNvPr id="35" name="角丸四角形 42">
            <a:extLst>
              <a:ext uri="{FF2B5EF4-FFF2-40B4-BE49-F238E27FC236}">
                <a16:creationId xmlns:a16="http://schemas.microsoft.com/office/drawing/2014/main" id="{B807F3E5-D9B7-2826-B7C5-7D01C4532708}"/>
              </a:ext>
            </a:extLst>
          </p:cNvPr>
          <p:cNvSpPr/>
          <p:nvPr/>
        </p:nvSpPr>
        <p:spPr>
          <a:xfrm>
            <a:off x="7828741" y="1482199"/>
            <a:ext cx="489389" cy="950954"/>
          </a:xfrm>
          <a:prstGeom prst="roundRect">
            <a:avLst>
              <a:gd name="adj" fmla="val 7559"/>
            </a:avLst>
          </a:prstGeom>
          <a:solidFill>
            <a:schemeClr val="accent1">
              <a:lumMod val="40000"/>
              <a:lumOff val="60000"/>
            </a:schemeClr>
          </a:solidFill>
          <a:ln w="6350">
            <a:solidFill>
              <a:schemeClr val="accent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eaVert" lIns="27000" tIns="27000" rIns="27000" bIns="27000" rtlCol="0" anchor="ctr"/>
          <a:lstStyle/>
          <a:p>
            <a:pPr algn="ctr"/>
            <a:r>
              <a:rPr kumimoji="1" lang="ja-JP" altLang="en-US" sz="750" dirty="0">
                <a:solidFill>
                  <a:schemeClr val="tx1"/>
                </a:solidFill>
                <a:latin typeface="ＭＳ Ｐゴシック" panose="020B0600070205080204" pitchFamily="50" charset="-128"/>
                <a:ea typeface="ＭＳ Ｐゴシック" panose="020B0600070205080204" pitchFamily="50" charset="-128"/>
              </a:rPr>
              <a:t>パブコメ</a:t>
            </a:r>
          </a:p>
        </p:txBody>
      </p:sp>
      <p:sp>
        <p:nvSpPr>
          <p:cNvPr id="67" name="角丸四角形 25">
            <a:extLst>
              <a:ext uri="{FF2B5EF4-FFF2-40B4-BE49-F238E27FC236}">
                <a16:creationId xmlns:a16="http://schemas.microsoft.com/office/drawing/2014/main" id="{006B0394-D16C-9895-6DF5-34E38C00E2F8}"/>
              </a:ext>
            </a:extLst>
          </p:cNvPr>
          <p:cNvSpPr/>
          <p:nvPr/>
        </p:nvSpPr>
        <p:spPr>
          <a:xfrm>
            <a:off x="7443086" y="2108812"/>
            <a:ext cx="375090" cy="1031651"/>
          </a:xfrm>
          <a:prstGeom prst="roundRect">
            <a:avLst>
              <a:gd name="adj" fmla="val 21935"/>
            </a:avLst>
          </a:prstGeom>
          <a:solidFill>
            <a:schemeClr val="accent6">
              <a:lumMod val="40000"/>
              <a:lumOff val="60000"/>
            </a:schemeClr>
          </a:solidFill>
          <a:ln w="635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27000" tIns="27000" rIns="27000" bIns="27000" rtlCol="0" anchor="ctr"/>
          <a:lstStyle/>
          <a:p>
            <a:pPr algn="ctr"/>
            <a:r>
              <a:rPr kumimoji="1" lang="ja-JP" altLang="en-US" sz="600" dirty="0">
                <a:solidFill>
                  <a:schemeClr val="tx1"/>
                </a:solidFill>
                <a:latin typeface="ＭＳ Ｐゴシック" panose="020B0600070205080204" pitchFamily="50" charset="-128"/>
                <a:ea typeface="ＭＳ Ｐゴシック" panose="020B0600070205080204" pitchFamily="50" charset="-128"/>
              </a:rPr>
              <a:t>最終調整</a:t>
            </a:r>
            <a:endParaRPr kumimoji="1"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600" dirty="0">
                <a:solidFill>
                  <a:schemeClr val="tx1"/>
                </a:solidFill>
                <a:latin typeface="ＭＳ Ｐゴシック" panose="020B0600070205080204" pitchFamily="50" charset="-128"/>
                <a:ea typeface="ＭＳ Ｐゴシック" panose="020B0600070205080204" pitchFamily="50" charset="-128"/>
              </a:rPr>
              <a:t>部会資料</a:t>
            </a:r>
            <a:endParaRPr kumimoji="1"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作成</a:t>
            </a:r>
            <a:endParaRPr kumimoji="1" lang="ja-JP" altLang="en-US" sz="600" dirty="0">
              <a:solidFill>
                <a:schemeClr val="tx1"/>
              </a:solidFill>
              <a:latin typeface="ＭＳ Ｐゴシック" panose="020B0600070205080204" pitchFamily="50" charset="-128"/>
              <a:ea typeface="ＭＳ Ｐゴシック" panose="020B0600070205080204" pitchFamily="50" charset="-128"/>
            </a:endParaRPr>
          </a:p>
        </p:txBody>
      </p:sp>
      <p:sp>
        <p:nvSpPr>
          <p:cNvPr id="37" name="正方形/長方形 36">
            <a:extLst>
              <a:ext uri="{FF2B5EF4-FFF2-40B4-BE49-F238E27FC236}">
                <a16:creationId xmlns:a16="http://schemas.microsoft.com/office/drawing/2014/main" id="{0E5D6CA8-8DEA-63F1-9936-56D302408FCF}"/>
              </a:ext>
            </a:extLst>
          </p:cNvPr>
          <p:cNvSpPr/>
          <p:nvPr/>
        </p:nvSpPr>
        <p:spPr>
          <a:xfrm>
            <a:off x="1313714" y="2958736"/>
            <a:ext cx="470844" cy="270935"/>
          </a:xfrm>
          <a:prstGeom prst="rect">
            <a:avLst/>
          </a:prstGeom>
        </p:spPr>
        <p:style>
          <a:lnRef idx="2">
            <a:schemeClr val="dk1">
              <a:shade val="50000"/>
            </a:schemeClr>
          </a:lnRef>
          <a:fillRef idx="1">
            <a:schemeClr val="dk1"/>
          </a:fillRef>
          <a:effectRef idx="0">
            <a:schemeClr val="dk1"/>
          </a:effectRef>
          <a:fontRef idx="minor">
            <a:schemeClr val="lt1"/>
          </a:fontRef>
        </p:style>
        <p:txBody>
          <a:bodyPr lIns="27000" tIns="27000" rIns="27000" bIns="27000" rtlCol="0" anchor="ctr"/>
          <a:lstStyle/>
          <a:p>
            <a:pPr algn="ctr"/>
            <a:r>
              <a:rPr kumimoji="1" lang="ja-JP" altLang="en-US" sz="525" b="1" dirty="0">
                <a:latin typeface="ＭＳ Ｐゴシック" panose="020B0600070205080204" pitchFamily="50" charset="-128"/>
                <a:ea typeface="ＭＳ Ｐゴシック" panose="020B0600070205080204" pitchFamily="50" charset="-128"/>
              </a:rPr>
              <a:t>国</a:t>
            </a:r>
            <a:endParaRPr kumimoji="1" lang="en-US" altLang="ja-JP" sz="525" b="1" dirty="0">
              <a:latin typeface="ＭＳ Ｐゴシック" panose="020B0600070205080204" pitchFamily="50" charset="-128"/>
              <a:ea typeface="ＭＳ Ｐゴシック" panose="020B0600070205080204" pitchFamily="50" charset="-128"/>
            </a:endParaRPr>
          </a:p>
          <a:p>
            <a:pPr algn="ctr"/>
            <a:r>
              <a:rPr lang="ja-JP" altLang="en-US" sz="525" b="1" dirty="0">
                <a:latin typeface="ＭＳ Ｐゴシック" panose="020B0600070205080204" pitchFamily="50" charset="-128"/>
                <a:ea typeface="ＭＳ Ｐゴシック" panose="020B0600070205080204" pitchFamily="50" charset="-128"/>
              </a:rPr>
              <a:t>とりまとめ</a:t>
            </a:r>
            <a:endParaRPr lang="en-US" altLang="ja-JP" sz="525" b="1" dirty="0">
              <a:latin typeface="ＭＳ Ｐゴシック" panose="020B0600070205080204" pitchFamily="50" charset="-128"/>
              <a:ea typeface="ＭＳ Ｐゴシック" panose="020B0600070205080204" pitchFamily="50" charset="-128"/>
            </a:endParaRPr>
          </a:p>
          <a:p>
            <a:pPr algn="ctr"/>
            <a:r>
              <a:rPr lang="ja-JP" altLang="en-US" sz="525" b="1" dirty="0">
                <a:latin typeface="ＭＳ Ｐゴシック" panose="020B0600070205080204" pitchFamily="50" charset="-128"/>
                <a:ea typeface="ＭＳ Ｐゴシック" panose="020B0600070205080204" pitchFamily="50" charset="-128"/>
              </a:rPr>
              <a:t>提示</a:t>
            </a:r>
            <a:endParaRPr kumimoji="1" lang="ja-JP" altLang="en-US" sz="525" b="1" dirty="0">
              <a:latin typeface="ＭＳ Ｐゴシック" panose="020B0600070205080204" pitchFamily="50" charset="-128"/>
              <a:ea typeface="ＭＳ Ｐゴシック" panose="020B0600070205080204" pitchFamily="50" charset="-128"/>
            </a:endParaRPr>
          </a:p>
        </p:txBody>
      </p:sp>
      <p:sp>
        <p:nvSpPr>
          <p:cNvPr id="56" name="角丸四角形 57">
            <a:extLst>
              <a:ext uri="{FF2B5EF4-FFF2-40B4-BE49-F238E27FC236}">
                <a16:creationId xmlns:a16="http://schemas.microsoft.com/office/drawing/2014/main" id="{F663B409-415C-C206-61B3-A3F074C74C9E}"/>
              </a:ext>
            </a:extLst>
          </p:cNvPr>
          <p:cNvSpPr/>
          <p:nvPr/>
        </p:nvSpPr>
        <p:spPr>
          <a:xfrm>
            <a:off x="2950496" y="3859821"/>
            <a:ext cx="639725" cy="325165"/>
          </a:xfrm>
          <a:prstGeom prst="roundRect">
            <a:avLst>
              <a:gd name="adj" fmla="val 13229"/>
            </a:avLst>
          </a:prstGeom>
          <a:ln/>
        </p:spPr>
        <p:style>
          <a:lnRef idx="1">
            <a:schemeClr val="accent5"/>
          </a:lnRef>
          <a:fillRef idx="2">
            <a:schemeClr val="accent5"/>
          </a:fillRef>
          <a:effectRef idx="1">
            <a:schemeClr val="accent5"/>
          </a:effectRef>
          <a:fontRef idx="minor">
            <a:schemeClr val="dk1"/>
          </a:fontRef>
        </p:style>
        <p:txBody>
          <a:bodyPr wrap="none" lIns="27000" tIns="27000" rIns="27000" bIns="27000" rtlCol="0" anchor="ctr"/>
          <a:lstStyle/>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拠点・積極的</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医療機関</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条件整理</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p:txBody>
      </p:sp>
      <p:sp>
        <p:nvSpPr>
          <p:cNvPr id="19" name="右大かっこ 18"/>
          <p:cNvSpPr/>
          <p:nvPr/>
        </p:nvSpPr>
        <p:spPr>
          <a:xfrm>
            <a:off x="2310846" y="2677564"/>
            <a:ext cx="81264" cy="1683641"/>
          </a:xfrm>
          <a:prstGeom prst="rightBracket">
            <a:avLst/>
          </a:prstGeom>
          <a:noFill/>
          <a:ln w="57150">
            <a:solidFill>
              <a:srgbClr val="FF0000"/>
            </a:solidFill>
          </a:ln>
        </p:spPr>
        <p:style>
          <a:lnRef idx="3">
            <a:schemeClr val="accent2"/>
          </a:lnRef>
          <a:fillRef idx="0">
            <a:schemeClr val="accent2"/>
          </a:fillRef>
          <a:effectRef idx="2">
            <a:schemeClr val="accent2"/>
          </a:effectRef>
          <a:fontRef idx="minor">
            <a:schemeClr val="tx1"/>
          </a:fontRef>
        </p:style>
        <p:txBody>
          <a:bodyPr rtlCol="0" anchor="ctr"/>
          <a:lstStyle/>
          <a:p>
            <a:pPr algn="ctr"/>
            <a:endParaRPr kumimoji="1" lang="ja-JP" altLang="en-US" sz="1350"/>
          </a:p>
        </p:txBody>
      </p:sp>
      <p:sp>
        <p:nvSpPr>
          <p:cNvPr id="59" name="角丸四角形 56">
            <a:extLst>
              <a:ext uri="{FF2B5EF4-FFF2-40B4-BE49-F238E27FC236}">
                <a16:creationId xmlns:a16="http://schemas.microsoft.com/office/drawing/2014/main" id="{30DC0D30-BF9D-81F4-3ECC-91854C256A50}"/>
              </a:ext>
            </a:extLst>
          </p:cNvPr>
          <p:cNvSpPr/>
          <p:nvPr/>
        </p:nvSpPr>
        <p:spPr>
          <a:xfrm>
            <a:off x="1956097" y="2687133"/>
            <a:ext cx="379352" cy="370994"/>
          </a:xfrm>
          <a:prstGeom prst="roundRect">
            <a:avLst>
              <a:gd name="adj" fmla="val 7559"/>
            </a:avLst>
          </a:prstGeom>
          <a:solidFill>
            <a:schemeClr val="accent1">
              <a:lumMod val="40000"/>
              <a:lumOff val="60000"/>
            </a:schemeClr>
          </a:solidFill>
          <a:ln w="63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algn="ctr"/>
            <a:r>
              <a:rPr kumimoji="1" lang="ja-JP" altLang="en-US" sz="750" dirty="0">
                <a:solidFill>
                  <a:schemeClr val="tx1"/>
                </a:solidFill>
                <a:latin typeface="ＭＳ Ｐゴシック" panose="020B0600070205080204" pitchFamily="50" charset="-128"/>
                <a:ea typeface="ＭＳ Ｐゴシック" panose="020B0600070205080204" pitchFamily="50" charset="-128"/>
              </a:rPr>
              <a:t>第７次</a:t>
            </a:r>
            <a:endParaRPr kumimoji="1" lang="en-US" altLang="ja-JP" sz="750" dirty="0">
              <a:solidFill>
                <a:schemeClr val="tx1"/>
              </a:solidFill>
              <a:latin typeface="ＭＳ Ｐゴシック" panose="020B0600070205080204" pitchFamily="50" charset="-128"/>
              <a:ea typeface="ＭＳ Ｐゴシック" panose="020B0600070205080204" pitchFamily="50" charset="-128"/>
            </a:endParaRPr>
          </a:p>
          <a:p>
            <a:pPr algn="ctr"/>
            <a:r>
              <a:rPr kumimoji="1" lang="en-US" altLang="ja-JP" sz="750" dirty="0">
                <a:solidFill>
                  <a:schemeClr val="tx1"/>
                </a:solidFill>
                <a:latin typeface="ＭＳ Ｐゴシック" panose="020B0600070205080204" pitchFamily="50" charset="-128"/>
                <a:ea typeface="ＭＳ Ｐゴシック" panose="020B0600070205080204" pitchFamily="50" charset="-128"/>
              </a:rPr>
              <a:t>PDCA</a:t>
            </a:r>
          </a:p>
          <a:p>
            <a:pPr algn="ctr"/>
            <a:r>
              <a:rPr kumimoji="1" lang="ja-JP" altLang="en-US" sz="750" dirty="0">
                <a:solidFill>
                  <a:schemeClr val="tx1"/>
                </a:solidFill>
                <a:latin typeface="ＭＳ Ｐゴシック" panose="020B0600070205080204" pitchFamily="50" charset="-128"/>
                <a:ea typeface="ＭＳ Ｐゴシック" panose="020B0600070205080204" pitchFamily="50" charset="-128"/>
              </a:rPr>
              <a:t>評価</a:t>
            </a:r>
            <a:endParaRPr kumimoji="1" lang="en-US" altLang="ja-JP" sz="750" dirty="0">
              <a:solidFill>
                <a:schemeClr val="tx1"/>
              </a:solidFill>
              <a:latin typeface="ＭＳ Ｐゴシック" panose="020B0600070205080204" pitchFamily="50" charset="-128"/>
              <a:ea typeface="ＭＳ Ｐゴシック" panose="020B0600070205080204" pitchFamily="50" charset="-128"/>
            </a:endParaRPr>
          </a:p>
        </p:txBody>
      </p:sp>
      <p:cxnSp>
        <p:nvCxnSpPr>
          <p:cNvPr id="45" name="直線コネクタ 44"/>
          <p:cNvCxnSpPr/>
          <p:nvPr/>
        </p:nvCxnSpPr>
        <p:spPr>
          <a:xfrm>
            <a:off x="21857" y="522246"/>
            <a:ext cx="9153000" cy="0"/>
          </a:xfrm>
          <a:prstGeom prst="line">
            <a:avLst/>
          </a:prstGeom>
          <a:ln w="38100"/>
        </p:spPr>
        <p:style>
          <a:lnRef idx="3">
            <a:schemeClr val="accent3"/>
          </a:lnRef>
          <a:fillRef idx="0">
            <a:schemeClr val="accent3"/>
          </a:fillRef>
          <a:effectRef idx="2">
            <a:schemeClr val="accent3"/>
          </a:effectRef>
          <a:fontRef idx="minor">
            <a:schemeClr val="tx1"/>
          </a:fontRef>
        </p:style>
      </p:cxnSp>
      <p:sp>
        <p:nvSpPr>
          <p:cNvPr id="42" name="テキスト ボックス 41"/>
          <p:cNvSpPr txBox="1"/>
          <p:nvPr/>
        </p:nvSpPr>
        <p:spPr>
          <a:xfrm>
            <a:off x="2648775" y="3155671"/>
            <a:ext cx="614643" cy="184666"/>
          </a:xfrm>
          <a:prstGeom prst="rect">
            <a:avLst/>
          </a:prstGeom>
          <a:noFill/>
        </p:spPr>
        <p:txBody>
          <a:bodyPr wrap="square" rtlCol="0">
            <a:spAutoFit/>
          </a:bodyPr>
          <a:lstStyle/>
          <a:p>
            <a:r>
              <a:rPr kumimoji="1" lang="ja-JP" altLang="en-US" sz="600" dirty="0"/>
              <a:t>（報告）</a:t>
            </a:r>
          </a:p>
        </p:txBody>
      </p:sp>
      <p:sp>
        <p:nvSpPr>
          <p:cNvPr id="9" name="屈折矢印 8"/>
          <p:cNvSpPr/>
          <p:nvPr/>
        </p:nvSpPr>
        <p:spPr>
          <a:xfrm>
            <a:off x="2736065" y="3148789"/>
            <a:ext cx="367266" cy="204270"/>
          </a:xfrm>
          <a:prstGeom prst="bent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右矢印 24"/>
          <p:cNvSpPr/>
          <p:nvPr/>
        </p:nvSpPr>
        <p:spPr>
          <a:xfrm>
            <a:off x="2734061" y="3544933"/>
            <a:ext cx="647322" cy="2035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a:extLst>
              <a:ext uri="{FF2B5EF4-FFF2-40B4-BE49-F238E27FC236}">
                <a16:creationId xmlns:a16="http://schemas.microsoft.com/office/drawing/2014/main" id="{3C403D18-01E9-FF0B-3464-F63F9BBCF79C}"/>
              </a:ext>
            </a:extLst>
          </p:cNvPr>
          <p:cNvSpPr/>
          <p:nvPr/>
        </p:nvSpPr>
        <p:spPr>
          <a:xfrm>
            <a:off x="2860789" y="3492108"/>
            <a:ext cx="376575" cy="276227"/>
          </a:xfrm>
          <a:prstGeom prst="rect">
            <a:avLst/>
          </a:prstGeom>
        </p:spPr>
        <p:style>
          <a:lnRef idx="2">
            <a:schemeClr val="dk1">
              <a:shade val="50000"/>
            </a:schemeClr>
          </a:lnRef>
          <a:fillRef idx="1">
            <a:schemeClr val="dk1"/>
          </a:fillRef>
          <a:effectRef idx="0">
            <a:schemeClr val="dk1"/>
          </a:effectRef>
          <a:fontRef idx="minor">
            <a:schemeClr val="lt1"/>
          </a:fontRef>
        </p:style>
        <p:txBody>
          <a:bodyPr lIns="27000" tIns="27000" rIns="27000" bIns="27000" rtlCol="0" anchor="ctr"/>
          <a:lstStyle/>
          <a:p>
            <a:pPr algn="ctr"/>
            <a:r>
              <a:rPr kumimoji="1" lang="ja-JP" altLang="en-US" sz="525" b="1" dirty="0">
                <a:latin typeface="ＭＳ Ｐゴシック" panose="020B0600070205080204" pitchFamily="50" charset="-128"/>
                <a:ea typeface="ＭＳ Ｐゴシック" panose="020B0600070205080204" pitchFamily="50" charset="-128"/>
              </a:rPr>
              <a:t>国</a:t>
            </a:r>
            <a:endParaRPr kumimoji="1" lang="en-US" altLang="ja-JP" sz="525" b="1" dirty="0">
              <a:latin typeface="ＭＳ Ｐゴシック" panose="020B0600070205080204" pitchFamily="50" charset="-128"/>
              <a:ea typeface="ＭＳ Ｐゴシック" panose="020B0600070205080204" pitchFamily="50" charset="-128"/>
            </a:endParaRPr>
          </a:p>
          <a:p>
            <a:pPr algn="ctr"/>
            <a:r>
              <a:rPr kumimoji="1" lang="ja-JP" altLang="en-US" sz="525" b="1" dirty="0">
                <a:latin typeface="ＭＳ Ｐゴシック" panose="020B0600070205080204" pitchFamily="50" charset="-128"/>
                <a:ea typeface="ＭＳ Ｐゴシック" panose="020B0600070205080204" pitchFamily="50" charset="-128"/>
              </a:rPr>
              <a:t>策定</a:t>
            </a:r>
            <a:r>
              <a:rPr lang="ja-JP" altLang="en-US" sz="525" b="1" dirty="0">
                <a:latin typeface="ＭＳ Ｐゴシック" panose="020B0600070205080204" pitchFamily="50" charset="-128"/>
                <a:ea typeface="ＭＳ Ｐゴシック" panose="020B0600070205080204" pitchFamily="50" charset="-128"/>
              </a:rPr>
              <a:t>指針</a:t>
            </a:r>
            <a:endParaRPr lang="en-US" altLang="ja-JP" sz="525" b="1" dirty="0">
              <a:latin typeface="ＭＳ Ｐゴシック" panose="020B0600070205080204" pitchFamily="50" charset="-128"/>
              <a:ea typeface="ＭＳ Ｐゴシック" panose="020B0600070205080204" pitchFamily="50" charset="-128"/>
            </a:endParaRPr>
          </a:p>
          <a:p>
            <a:pPr algn="ctr"/>
            <a:r>
              <a:rPr kumimoji="1" lang="ja-JP" altLang="en-US" sz="525" b="1" dirty="0">
                <a:latin typeface="ＭＳ Ｐゴシック" panose="020B0600070205080204" pitchFamily="50" charset="-128"/>
                <a:ea typeface="ＭＳ Ｐゴシック" panose="020B0600070205080204" pitchFamily="50" charset="-128"/>
              </a:rPr>
              <a:t>提示</a:t>
            </a:r>
          </a:p>
        </p:txBody>
      </p:sp>
      <p:sp>
        <p:nvSpPr>
          <p:cNvPr id="26" name="楕円 25"/>
          <p:cNvSpPr/>
          <p:nvPr/>
        </p:nvSpPr>
        <p:spPr>
          <a:xfrm>
            <a:off x="3359835" y="3501212"/>
            <a:ext cx="283967" cy="247247"/>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50" name="テキスト ボックス 49"/>
          <p:cNvSpPr txBox="1"/>
          <p:nvPr/>
        </p:nvSpPr>
        <p:spPr>
          <a:xfrm>
            <a:off x="3336057" y="3500035"/>
            <a:ext cx="368574" cy="276999"/>
          </a:xfrm>
          <a:prstGeom prst="rect">
            <a:avLst/>
          </a:prstGeom>
          <a:noFill/>
        </p:spPr>
        <p:txBody>
          <a:bodyPr wrap="square" rtlCol="0">
            <a:spAutoFit/>
          </a:bodyPr>
          <a:lstStyle/>
          <a:p>
            <a:r>
              <a:rPr kumimoji="1" lang="ja-JP" altLang="en-US" sz="600" b="1" dirty="0"/>
              <a:t>圏域決定</a:t>
            </a:r>
          </a:p>
        </p:txBody>
      </p:sp>
      <p:sp>
        <p:nvSpPr>
          <p:cNvPr id="51" name="角丸四角形 57">
            <a:extLst>
              <a:ext uri="{FF2B5EF4-FFF2-40B4-BE49-F238E27FC236}">
                <a16:creationId xmlns:a16="http://schemas.microsoft.com/office/drawing/2014/main" id="{2BD0C037-CAEC-A7F3-963B-DA95934778F5}"/>
              </a:ext>
            </a:extLst>
          </p:cNvPr>
          <p:cNvSpPr/>
          <p:nvPr/>
        </p:nvSpPr>
        <p:spPr>
          <a:xfrm>
            <a:off x="4915710" y="2606897"/>
            <a:ext cx="268664" cy="2112386"/>
          </a:xfrm>
          <a:prstGeom prst="roundRect">
            <a:avLst>
              <a:gd name="adj" fmla="val 13229"/>
            </a:avLst>
          </a:prstGeom>
          <a:ln/>
        </p:spPr>
        <p:style>
          <a:lnRef idx="1">
            <a:schemeClr val="accent6"/>
          </a:lnRef>
          <a:fillRef idx="2">
            <a:schemeClr val="accent6"/>
          </a:fillRef>
          <a:effectRef idx="1">
            <a:schemeClr val="accent6"/>
          </a:effectRef>
          <a:fontRef idx="minor">
            <a:schemeClr val="dk1"/>
          </a:fontRef>
        </p:style>
        <p:txBody>
          <a:bodyPr wrap="none" lIns="27000" tIns="27000" rIns="27000" bIns="27000" rtlCol="0" anchor="ctr"/>
          <a:lstStyle/>
          <a:p>
            <a:pPr algn="ctr"/>
            <a:r>
              <a:rPr kumimoji="1" lang="ja-JP" altLang="en-US" sz="600" b="1" dirty="0">
                <a:solidFill>
                  <a:schemeClr val="tx1"/>
                </a:solidFill>
                <a:latin typeface="ＭＳ Ｐゴシック" panose="020B0600070205080204" pitchFamily="50" charset="-128"/>
                <a:ea typeface="ＭＳ Ｐゴシック" panose="020B0600070205080204" pitchFamily="50" charset="-128"/>
              </a:rPr>
              <a:t>在宅</a:t>
            </a:r>
            <a:endParaRPr kumimoji="1" lang="en-US" altLang="ja-JP" sz="600" b="1"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600" b="1" dirty="0">
                <a:solidFill>
                  <a:schemeClr val="tx1"/>
                </a:solidFill>
                <a:latin typeface="ＭＳ Ｐゴシック" panose="020B0600070205080204" pitchFamily="50" charset="-128"/>
                <a:ea typeface="ＭＳ Ｐゴシック" panose="020B0600070205080204" pitchFamily="50" charset="-128"/>
              </a:rPr>
              <a:t>医療</a:t>
            </a:r>
            <a:endParaRPr kumimoji="1" lang="en-US" altLang="ja-JP" sz="600" b="1"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b="1" dirty="0">
                <a:solidFill>
                  <a:schemeClr val="tx1"/>
                </a:solidFill>
                <a:latin typeface="ＭＳ Ｐゴシック" panose="020B0600070205080204" pitchFamily="50" charset="-128"/>
                <a:ea typeface="ＭＳ Ｐゴシック" panose="020B0600070205080204" pitchFamily="50" charset="-128"/>
              </a:rPr>
              <a:t>推進</a:t>
            </a:r>
            <a:endParaRPr lang="en-US" altLang="ja-JP" sz="600" b="1"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b="1" dirty="0">
                <a:solidFill>
                  <a:schemeClr val="tx1"/>
                </a:solidFill>
                <a:latin typeface="ＭＳ Ｐゴシック" panose="020B0600070205080204" pitchFamily="50" charset="-128"/>
                <a:ea typeface="ＭＳ Ｐゴシック" panose="020B0600070205080204" pitchFamily="50" charset="-128"/>
              </a:rPr>
              <a:t>部会</a:t>
            </a:r>
            <a:endParaRPr lang="en-US" altLang="ja-JP" sz="600" b="1" dirty="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600" b="1" dirty="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600" b="1" dirty="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600" b="1" dirty="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600" b="1" dirty="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600" b="1" dirty="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600" b="1" dirty="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600" b="1" dirty="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600" b="1" dirty="0">
              <a:solidFill>
                <a:schemeClr val="tx1"/>
              </a:solidFill>
              <a:latin typeface="ＭＳ Ｐゴシック" panose="020B0600070205080204" pitchFamily="50" charset="-128"/>
              <a:ea typeface="ＭＳ Ｐゴシック" panose="020B0600070205080204" pitchFamily="50" charset="-128"/>
            </a:endParaRPr>
          </a:p>
          <a:p>
            <a:pPr algn="ctr"/>
            <a:endParaRPr kumimoji="1" lang="ja-JP" altLang="en-US" sz="600" dirty="0">
              <a:solidFill>
                <a:schemeClr val="tx1"/>
              </a:solidFill>
              <a:latin typeface="ＭＳ Ｐゴシック" panose="020B0600070205080204" pitchFamily="50" charset="-128"/>
              <a:ea typeface="ＭＳ Ｐゴシック" panose="020B0600070205080204" pitchFamily="50" charset="-128"/>
            </a:endParaRPr>
          </a:p>
        </p:txBody>
      </p:sp>
      <p:sp>
        <p:nvSpPr>
          <p:cNvPr id="53" name="角丸四角形 52">
            <a:extLst>
              <a:ext uri="{FF2B5EF4-FFF2-40B4-BE49-F238E27FC236}">
                <a16:creationId xmlns:a16="http://schemas.microsoft.com/office/drawing/2014/main" id="{FEEE5F86-6404-870C-DF26-93BED4EBC31C}"/>
              </a:ext>
            </a:extLst>
          </p:cNvPr>
          <p:cNvSpPr/>
          <p:nvPr/>
        </p:nvSpPr>
        <p:spPr>
          <a:xfrm>
            <a:off x="4821246" y="4406545"/>
            <a:ext cx="408494" cy="312738"/>
          </a:xfrm>
          <a:prstGeom prst="roundRect">
            <a:avLst>
              <a:gd name="adj" fmla="val 13229"/>
            </a:avLst>
          </a:prstGeom>
          <a:ln/>
        </p:spPr>
        <p:style>
          <a:lnRef idx="1">
            <a:schemeClr val="accent4"/>
          </a:lnRef>
          <a:fillRef idx="2">
            <a:schemeClr val="accent4"/>
          </a:fillRef>
          <a:effectRef idx="1">
            <a:schemeClr val="accent4"/>
          </a:effectRef>
          <a:fontRef idx="minor">
            <a:schemeClr val="dk1"/>
          </a:fontRef>
        </p:style>
        <p:txBody>
          <a:bodyPr wrap="none" lIns="27000" tIns="27000" rIns="27000" bIns="27000" rtlCol="0" anchor="ctr"/>
          <a:lstStyle/>
          <a:p>
            <a:pPr algn="ctr"/>
            <a:r>
              <a:rPr kumimoji="1" lang="ja-JP" altLang="en-US" sz="600" dirty="0">
                <a:solidFill>
                  <a:schemeClr val="tx1"/>
                </a:solidFill>
                <a:latin typeface="ＭＳ Ｐゴシック" panose="020B0600070205080204" pitchFamily="50" charset="-128"/>
                <a:ea typeface="ＭＳ Ｐゴシック" panose="020B0600070205080204" pitchFamily="50" charset="-128"/>
              </a:rPr>
              <a:t>指標</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600" dirty="0">
                <a:solidFill>
                  <a:schemeClr val="tx1"/>
                </a:solidFill>
                <a:latin typeface="ＭＳ Ｐゴシック" panose="020B0600070205080204" pitchFamily="50" charset="-128"/>
                <a:ea typeface="ＭＳ Ｐゴシック" panose="020B0600070205080204" pitchFamily="50" charset="-128"/>
              </a:rPr>
              <a:t>設定</a:t>
            </a:r>
          </a:p>
        </p:txBody>
      </p:sp>
      <p:sp>
        <p:nvSpPr>
          <p:cNvPr id="54" name="屈折矢印 53"/>
          <p:cNvSpPr/>
          <p:nvPr/>
        </p:nvSpPr>
        <p:spPr>
          <a:xfrm>
            <a:off x="5196762" y="3116862"/>
            <a:ext cx="271712" cy="502076"/>
          </a:xfrm>
          <a:prstGeom prst="bentUpArrow">
            <a:avLst>
              <a:gd name="adj1" fmla="val 25000"/>
              <a:gd name="adj2" fmla="val 25000"/>
              <a:gd name="adj3" fmla="val 4603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5312022" y="3307442"/>
            <a:ext cx="614643" cy="184666"/>
          </a:xfrm>
          <a:prstGeom prst="rect">
            <a:avLst/>
          </a:prstGeom>
          <a:noFill/>
        </p:spPr>
        <p:txBody>
          <a:bodyPr wrap="square" rtlCol="0">
            <a:spAutoFit/>
          </a:bodyPr>
          <a:lstStyle/>
          <a:p>
            <a:r>
              <a:rPr kumimoji="1" lang="ja-JP" altLang="en-US" sz="600" dirty="0"/>
              <a:t>（報告）</a:t>
            </a:r>
          </a:p>
        </p:txBody>
      </p:sp>
    </p:spTree>
    <p:extLst>
      <p:ext uri="{BB962C8B-B14F-4D97-AF65-F5344CB8AC3E}">
        <p14:creationId xmlns:p14="http://schemas.microsoft.com/office/powerpoint/2010/main" val="2989912279"/>
      </p:ext>
    </p:extLst>
  </p:cSld>
  <p:clrMapOvr>
    <a:masterClrMapping/>
  </p:clrMapOvr>
</p:sld>
</file>

<file path=ppt/theme/theme1.xml><?xml version="1.0" encoding="utf-8"?>
<a:theme xmlns:a="http://schemas.openxmlformats.org/drawingml/2006/main" name="Office テーマ">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5725</Words>
  <Application>Microsoft Office PowerPoint</Application>
  <PresentationFormat>画面に合わせる (4:3)</PresentationFormat>
  <Paragraphs>1018</Paragraphs>
  <Slides>9</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9</vt:i4>
      </vt:variant>
    </vt:vector>
  </HeadingPairs>
  <TitlesOfParts>
    <vt:vector size="19" baseType="lpstr">
      <vt:lpstr>Meiryo UI</vt:lpstr>
      <vt:lpstr>ＭＳ Ｐゴシック</vt:lpstr>
      <vt:lpstr>メイリオ</vt:lpstr>
      <vt:lpstr>游ゴシック</vt:lpstr>
      <vt:lpstr>游ゴシック Light</vt:lpstr>
      <vt:lpstr>Arial</vt:lpstr>
      <vt:lpstr>Calibri</vt:lpstr>
      <vt:lpstr>Calibri Light</vt:lpstr>
      <vt:lpstr>Wingdings</vt:lpstr>
      <vt:lpstr>Office テーマ</vt:lpstr>
      <vt:lpstr>令和４年度  在宅医療にかかる取組について</vt:lpstr>
      <vt:lpstr>【取組②】 各圏域の在宅医療懇話会での意見交換による現状と課題の共有　【参考２】</vt:lpstr>
      <vt:lpstr>第７次大阪府医療計画：在宅医療・各指標の目標値の状況</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2023-02-16T09:06:06Z</dcterms:created>
  <dcterms:modified xsi:type="dcterms:W3CDTF">2023-02-27T05:54:03Z</dcterms:modified>
</cp:coreProperties>
</file>