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1"/>
  </p:notesMasterIdLst>
  <p:handoutMasterIdLst>
    <p:handoutMasterId r:id="rId12"/>
  </p:handoutMasterIdLst>
  <p:sldIdLst>
    <p:sldId id="322" r:id="rId2"/>
    <p:sldId id="329" r:id="rId3"/>
    <p:sldId id="318" r:id="rId4"/>
    <p:sldId id="319" r:id="rId5"/>
    <p:sldId id="320" r:id="rId6"/>
    <p:sldId id="327" r:id="rId7"/>
    <p:sldId id="328" r:id="rId8"/>
    <p:sldId id="324" r:id="rId9"/>
    <p:sldId id="330"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96822A-E8CF-4AE8-A78A-69A524AD376A}" v="2" dt="2023-01-11T23:01:52.24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ai masaki" userId="16eb0802a66b0eaf" providerId="LiveId" clId="{2096822A-E8CF-4AE8-A78A-69A524AD376A}"/>
    <pc:docChg chg="undo custSel modSld">
      <pc:chgData name="asai masaki" userId="16eb0802a66b0eaf" providerId="LiveId" clId="{2096822A-E8CF-4AE8-A78A-69A524AD376A}" dt="2023-01-11T23:08:43.205" v="45" actId="2711"/>
      <pc:docMkLst>
        <pc:docMk/>
      </pc:docMkLst>
      <pc:sldChg chg="delSp modSp mod">
        <pc:chgData name="asai masaki" userId="16eb0802a66b0eaf" providerId="LiveId" clId="{2096822A-E8CF-4AE8-A78A-69A524AD376A}" dt="2023-01-11T23:08:43.205" v="45" actId="2711"/>
        <pc:sldMkLst>
          <pc:docMk/>
          <pc:sldMk cId="3404953951" sldId="257"/>
        </pc:sldMkLst>
        <pc:spChg chg="mod">
          <ac:chgData name="asai masaki" userId="16eb0802a66b0eaf" providerId="LiveId" clId="{2096822A-E8CF-4AE8-A78A-69A524AD376A}" dt="2023-01-11T23:02:30.214" v="15" actId="1076"/>
          <ac:spMkLst>
            <pc:docMk/>
            <pc:sldMk cId="3404953951" sldId="257"/>
            <ac:spMk id="5" creationId="{C98AE183-0742-E29B-4951-8CC9877D914D}"/>
          </ac:spMkLst>
        </pc:spChg>
        <pc:spChg chg="del">
          <ac:chgData name="asai masaki" userId="16eb0802a66b0eaf" providerId="LiveId" clId="{2096822A-E8CF-4AE8-A78A-69A524AD376A}" dt="2023-01-11T22:59:44.731" v="1" actId="21"/>
          <ac:spMkLst>
            <pc:docMk/>
            <pc:sldMk cId="3404953951" sldId="257"/>
            <ac:spMk id="9" creationId="{72A3CF8E-550E-09DE-AFCC-91B0E4A008DE}"/>
          </ac:spMkLst>
        </pc:spChg>
        <pc:spChg chg="mod">
          <ac:chgData name="asai masaki" userId="16eb0802a66b0eaf" providerId="LiveId" clId="{2096822A-E8CF-4AE8-A78A-69A524AD376A}" dt="2023-01-11T23:04:15.917" v="24" actId="14100"/>
          <ac:spMkLst>
            <pc:docMk/>
            <pc:sldMk cId="3404953951" sldId="257"/>
            <ac:spMk id="10" creationId="{9F96FC2E-1E72-0119-DDB8-7CDA00A171C9}"/>
          </ac:spMkLst>
        </pc:spChg>
        <pc:spChg chg="del">
          <ac:chgData name="asai masaki" userId="16eb0802a66b0eaf" providerId="LiveId" clId="{2096822A-E8CF-4AE8-A78A-69A524AD376A}" dt="2023-01-11T23:04:06.253" v="22" actId="21"/>
          <ac:spMkLst>
            <pc:docMk/>
            <pc:sldMk cId="3404953951" sldId="257"/>
            <ac:spMk id="24" creationId="{4DA85F6D-9A8B-8E49-6C07-6C05DE699305}"/>
          </ac:spMkLst>
        </pc:spChg>
        <pc:spChg chg="del">
          <ac:chgData name="asai masaki" userId="16eb0802a66b0eaf" providerId="LiveId" clId="{2096822A-E8CF-4AE8-A78A-69A524AD376A}" dt="2023-01-11T23:04:10.551" v="23" actId="21"/>
          <ac:spMkLst>
            <pc:docMk/>
            <pc:sldMk cId="3404953951" sldId="257"/>
            <ac:spMk id="25" creationId="{9D1A64E1-39DF-FEC7-245D-44CAFB51DB14}"/>
          </ac:spMkLst>
        </pc:spChg>
        <pc:spChg chg="del">
          <ac:chgData name="asai masaki" userId="16eb0802a66b0eaf" providerId="LiveId" clId="{2096822A-E8CF-4AE8-A78A-69A524AD376A}" dt="2023-01-11T23:00:26.068" v="4" actId="21"/>
          <ac:spMkLst>
            <pc:docMk/>
            <pc:sldMk cId="3404953951" sldId="257"/>
            <ac:spMk id="28" creationId="{00000000-0000-0000-0000-000000000000}"/>
          </ac:spMkLst>
        </pc:spChg>
        <pc:spChg chg="mod">
          <ac:chgData name="asai masaki" userId="16eb0802a66b0eaf" providerId="LiveId" clId="{2096822A-E8CF-4AE8-A78A-69A524AD376A}" dt="2023-01-11T23:08:32.150" v="44" actId="2711"/>
          <ac:spMkLst>
            <pc:docMk/>
            <pc:sldMk cId="3404953951" sldId="257"/>
            <ac:spMk id="43" creationId="{A285C253-7FE9-FD3C-00EB-0E6EEF64D359}"/>
          </ac:spMkLst>
        </pc:spChg>
        <pc:spChg chg="del">
          <ac:chgData name="asai masaki" userId="16eb0802a66b0eaf" providerId="LiveId" clId="{2096822A-E8CF-4AE8-A78A-69A524AD376A}" dt="2023-01-11T22:59:06.799" v="0" actId="21"/>
          <ac:spMkLst>
            <pc:docMk/>
            <pc:sldMk cId="3404953951" sldId="257"/>
            <ac:spMk id="45" creationId="{AE1E2497-4E3C-6135-5485-E560F07DAB35}"/>
          </ac:spMkLst>
        </pc:spChg>
        <pc:spChg chg="del mod">
          <ac:chgData name="asai masaki" userId="16eb0802a66b0eaf" providerId="LiveId" clId="{2096822A-E8CF-4AE8-A78A-69A524AD376A}" dt="2023-01-11T23:00:36.734" v="7" actId="21"/>
          <ac:spMkLst>
            <pc:docMk/>
            <pc:sldMk cId="3404953951" sldId="257"/>
            <ac:spMk id="46" creationId="{675DBB84-2EC6-7A10-AB53-D79ACA89B77D}"/>
          </ac:spMkLst>
        </pc:spChg>
        <pc:graphicFrameChg chg="mod modGraphic">
          <ac:chgData name="asai masaki" userId="16eb0802a66b0eaf" providerId="LiveId" clId="{2096822A-E8CF-4AE8-A78A-69A524AD376A}" dt="2023-01-11T23:08:43.205" v="45" actId="2711"/>
          <ac:graphicFrameMkLst>
            <pc:docMk/>
            <pc:sldMk cId="3404953951" sldId="257"/>
            <ac:graphicFrameMk id="4" creationId="{033830D7-10C6-8E9A-6E7C-43BF2FFFA644}"/>
          </ac:graphicFrameMkLst>
        </pc:graphicFrameChg>
        <pc:cxnChg chg="mod">
          <ac:chgData name="asai masaki" userId="16eb0802a66b0eaf" providerId="LiveId" clId="{2096822A-E8CF-4AE8-A78A-69A524AD376A}" dt="2023-01-11T23:01:54.976" v="13" actId="1076"/>
          <ac:cxnSpMkLst>
            <pc:docMk/>
            <pc:sldMk cId="3404953951" sldId="257"/>
            <ac:cxnSpMk id="31" creationId="{00000000-0000-0000-0000-000000000000}"/>
          </ac:cxnSpMkLst>
        </pc:cxnChg>
      </pc:sldChg>
      <pc:sldChg chg="modSp mod">
        <pc:chgData name="asai masaki" userId="16eb0802a66b0eaf" providerId="LiveId" clId="{2096822A-E8CF-4AE8-A78A-69A524AD376A}" dt="2023-01-11T23:08:09.065" v="43" actId="2711"/>
        <pc:sldMkLst>
          <pc:docMk/>
          <pc:sldMk cId="3245335756" sldId="324"/>
        </pc:sldMkLst>
        <pc:spChg chg="mod">
          <ac:chgData name="asai masaki" userId="16eb0802a66b0eaf" providerId="LiveId" clId="{2096822A-E8CF-4AE8-A78A-69A524AD376A}" dt="2023-01-11T23:04:59.489" v="25" actId="2711"/>
          <ac:spMkLst>
            <pc:docMk/>
            <pc:sldMk cId="3245335756" sldId="324"/>
            <ac:spMk id="8" creationId="{00000000-0000-0000-0000-000000000000}"/>
          </ac:spMkLst>
        </pc:spChg>
        <pc:spChg chg="mod">
          <ac:chgData name="asai masaki" userId="16eb0802a66b0eaf" providerId="LiveId" clId="{2096822A-E8CF-4AE8-A78A-69A524AD376A}" dt="2023-01-11T23:05:13.981" v="26" actId="2711"/>
          <ac:spMkLst>
            <pc:docMk/>
            <pc:sldMk cId="3245335756" sldId="324"/>
            <ac:spMk id="27" creationId="{AC6EC007-F623-8844-CA1B-3E85FE1E8235}"/>
          </ac:spMkLst>
        </pc:spChg>
        <pc:spChg chg="mod">
          <ac:chgData name="asai masaki" userId="16eb0802a66b0eaf" providerId="LiveId" clId="{2096822A-E8CF-4AE8-A78A-69A524AD376A}" dt="2023-01-11T23:05:13.981" v="26" actId="2711"/>
          <ac:spMkLst>
            <pc:docMk/>
            <pc:sldMk cId="3245335756" sldId="324"/>
            <ac:spMk id="28" creationId="{F1EC8EA8-EEEE-2F14-B789-D48F1BEFC934}"/>
          </ac:spMkLst>
        </pc:spChg>
        <pc:spChg chg="mod">
          <ac:chgData name="asai masaki" userId="16eb0802a66b0eaf" providerId="LiveId" clId="{2096822A-E8CF-4AE8-A78A-69A524AD376A}" dt="2023-01-11T23:06:09.037" v="30" actId="2711"/>
          <ac:spMkLst>
            <pc:docMk/>
            <pc:sldMk cId="3245335756" sldId="324"/>
            <ac:spMk id="30" creationId="{F93C548F-6932-5D86-AA78-8A877518A4A1}"/>
          </ac:spMkLst>
        </pc:spChg>
        <pc:spChg chg="mod">
          <ac:chgData name="asai masaki" userId="16eb0802a66b0eaf" providerId="LiveId" clId="{2096822A-E8CF-4AE8-A78A-69A524AD376A}" dt="2023-01-11T23:06:09.037" v="30" actId="2711"/>
          <ac:spMkLst>
            <pc:docMk/>
            <pc:sldMk cId="3245335756" sldId="324"/>
            <ac:spMk id="31" creationId="{2C98825C-752F-5C62-A8F0-44DB9E3FE91A}"/>
          </ac:spMkLst>
        </pc:spChg>
        <pc:graphicFrameChg chg="modGraphic">
          <ac:chgData name="asai masaki" userId="16eb0802a66b0eaf" providerId="LiveId" clId="{2096822A-E8CF-4AE8-A78A-69A524AD376A}" dt="2023-01-11T23:05:49.388" v="29" actId="2711"/>
          <ac:graphicFrameMkLst>
            <pc:docMk/>
            <pc:sldMk cId="3245335756" sldId="324"/>
            <ac:graphicFrameMk id="2" creationId="{C1D0B5F2-F73F-04A9-49B4-BE27B25CF66E}"/>
          </ac:graphicFrameMkLst>
        </pc:graphicFrameChg>
        <pc:graphicFrameChg chg="modGraphic">
          <ac:chgData name="asai masaki" userId="16eb0802a66b0eaf" providerId="LiveId" clId="{2096822A-E8CF-4AE8-A78A-69A524AD376A}" dt="2023-01-11T23:08:00.730" v="42" actId="2711"/>
          <ac:graphicFrameMkLst>
            <pc:docMk/>
            <pc:sldMk cId="3245335756" sldId="324"/>
            <ac:graphicFrameMk id="12" creationId="{4EBBA6B5-ABD8-4862-8367-8BDB1DA48402}"/>
          </ac:graphicFrameMkLst>
        </pc:graphicFrameChg>
        <pc:graphicFrameChg chg="modGraphic">
          <ac:chgData name="asai masaki" userId="16eb0802a66b0eaf" providerId="LiveId" clId="{2096822A-E8CF-4AE8-A78A-69A524AD376A}" dt="2023-01-11T23:08:09.065" v="43" actId="2711"/>
          <ac:graphicFrameMkLst>
            <pc:docMk/>
            <pc:sldMk cId="3245335756" sldId="324"/>
            <ac:graphicFrameMk id="13" creationId="{75BBCB69-EC72-C943-9A3E-BE21AD1C76D4}"/>
          </ac:graphicFrameMkLst>
        </pc:graphicFrameChg>
        <pc:graphicFrameChg chg="modGraphic">
          <ac:chgData name="asai masaki" userId="16eb0802a66b0eaf" providerId="LiveId" clId="{2096822A-E8CF-4AE8-A78A-69A524AD376A}" dt="2023-01-11T23:07:29.958" v="39" actId="2711"/>
          <ac:graphicFrameMkLst>
            <pc:docMk/>
            <pc:sldMk cId="3245335756" sldId="324"/>
            <ac:graphicFrameMk id="14" creationId="{78DAA4A6-39B1-BFFC-24DF-30944FB7D2FD}"/>
          </ac:graphicFrameMkLst>
        </pc:graphicFrameChg>
        <pc:graphicFrameChg chg="modGraphic">
          <ac:chgData name="asai masaki" userId="16eb0802a66b0eaf" providerId="LiveId" clId="{2096822A-E8CF-4AE8-A78A-69A524AD376A}" dt="2023-01-11T23:07:36.429" v="40" actId="2711"/>
          <ac:graphicFrameMkLst>
            <pc:docMk/>
            <pc:sldMk cId="3245335756" sldId="324"/>
            <ac:graphicFrameMk id="15" creationId="{DD3C6750-3B80-06FA-6557-F164AB1EC773}"/>
          </ac:graphicFrameMkLst>
        </pc:graphicFrameChg>
        <pc:graphicFrameChg chg="modGraphic">
          <ac:chgData name="asai masaki" userId="16eb0802a66b0eaf" providerId="LiveId" clId="{2096822A-E8CF-4AE8-A78A-69A524AD376A}" dt="2023-01-11T23:07:54.113" v="41" actId="2711"/>
          <ac:graphicFrameMkLst>
            <pc:docMk/>
            <pc:sldMk cId="3245335756" sldId="324"/>
            <ac:graphicFrameMk id="16" creationId="{EC54380C-0037-359B-DC9E-B78B4C008E6C}"/>
          </ac:graphicFrameMkLst>
        </pc:graphicFrameChg>
        <pc:graphicFrameChg chg="modGraphic">
          <ac:chgData name="asai masaki" userId="16eb0802a66b0eaf" providerId="LiveId" clId="{2096822A-E8CF-4AE8-A78A-69A524AD376A}" dt="2023-01-11T23:07:10.135" v="37" actId="2711"/>
          <ac:graphicFrameMkLst>
            <pc:docMk/>
            <pc:sldMk cId="3245335756" sldId="324"/>
            <ac:graphicFrameMk id="17" creationId="{0BD2969B-04BB-52A0-3628-59F98369F655}"/>
          </ac:graphicFrameMkLst>
        </pc:graphicFrameChg>
        <pc:graphicFrameChg chg="modGraphic">
          <ac:chgData name="asai masaki" userId="16eb0802a66b0eaf" providerId="LiveId" clId="{2096822A-E8CF-4AE8-A78A-69A524AD376A}" dt="2023-01-11T23:07:20.233" v="38" actId="2711"/>
          <ac:graphicFrameMkLst>
            <pc:docMk/>
            <pc:sldMk cId="3245335756" sldId="324"/>
            <ac:graphicFrameMk id="18" creationId="{7E2819C2-BBAF-30AB-9D29-C32F96516837}"/>
          </ac:graphicFrameMkLst>
        </pc:graphicFrameChg>
        <pc:graphicFrameChg chg="modGraphic">
          <ac:chgData name="asai masaki" userId="16eb0802a66b0eaf" providerId="LiveId" clId="{2096822A-E8CF-4AE8-A78A-69A524AD376A}" dt="2023-01-11T23:06:48.140" v="34" actId="2711"/>
          <ac:graphicFrameMkLst>
            <pc:docMk/>
            <pc:sldMk cId="3245335756" sldId="324"/>
            <ac:graphicFrameMk id="19" creationId="{9BC2C6AF-9E94-E69A-7F88-8526B4D3DA63}"/>
          </ac:graphicFrameMkLst>
        </pc:graphicFrameChg>
        <pc:graphicFrameChg chg="modGraphic">
          <ac:chgData name="asai masaki" userId="16eb0802a66b0eaf" providerId="LiveId" clId="{2096822A-E8CF-4AE8-A78A-69A524AD376A}" dt="2023-01-11T23:06:53.361" v="35" actId="2711"/>
          <ac:graphicFrameMkLst>
            <pc:docMk/>
            <pc:sldMk cId="3245335756" sldId="324"/>
            <ac:graphicFrameMk id="20" creationId="{B1BD0863-7CDD-5BEF-FE96-24B54A90DD08}"/>
          </ac:graphicFrameMkLst>
        </pc:graphicFrameChg>
        <pc:graphicFrameChg chg="modGraphic">
          <ac:chgData name="asai masaki" userId="16eb0802a66b0eaf" providerId="LiveId" clId="{2096822A-E8CF-4AE8-A78A-69A524AD376A}" dt="2023-01-11T23:07:00.520" v="36" actId="2711"/>
          <ac:graphicFrameMkLst>
            <pc:docMk/>
            <pc:sldMk cId="3245335756" sldId="324"/>
            <ac:graphicFrameMk id="21" creationId="{BDFDAEF1-5A80-087C-8E7D-29A3381B8263}"/>
          </ac:graphicFrameMkLst>
        </pc:graphicFrameChg>
        <pc:graphicFrameChg chg="modGraphic">
          <ac:chgData name="asai masaki" userId="16eb0802a66b0eaf" providerId="LiveId" clId="{2096822A-E8CF-4AE8-A78A-69A524AD376A}" dt="2023-01-11T23:06:22.876" v="31" actId="2711"/>
          <ac:graphicFrameMkLst>
            <pc:docMk/>
            <pc:sldMk cId="3245335756" sldId="324"/>
            <ac:graphicFrameMk id="24" creationId="{AEACAC35-31BC-4B6E-7423-4B594DBCCE5D}"/>
          </ac:graphicFrameMkLst>
        </pc:graphicFrameChg>
        <pc:graphicFrameChg chg="modGraphic">
          <ac:chgData name="asai masaki" userId="16eb0802a66b0eaf" providerId="LiveId" clId="{2096822A-E8CF-4AE8-A78A-69A524AD376A}" dt="2023-01-11T23:06:31.487" v="32" actId="2711"/>
          <ac:graphicFrameMkLst>
            <pc:docMk/>
            <pc:sldMk cId="3245335756" sldId="324"/>
            <ac:graphicFrameMk id="25" creationId="{3AD3BEEE-7AA6-0741-DFF7-60BE184DB681}"/>
          </ac:graphicFrameMkLst>
        </pc:graphicFrameChg>
        <pc:graphicFrameChg chg="modGraphic">
          <ac:chgData name="asai masaki" userId="16eb0802a66b0eaf" providerId="LiveId" clId="{2096822A-E8CF-4AE8-A78A-69A524AD376A}" dt="2023-01-11T23:06:41.040" v="33" actId="2711"/>
          <ac:graphicFrameMkLst>
            <pc:docMk/>
            <pc:sldMk cId="3245335756" sldId="324"/>
            <ac:graphicFrameMk id="26" creationId="{07760BBA-18C4-ED60-B268-20F0FAFB3685}"/>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C69E04C-FD04-416B-8D6F-30BFFC5CD3FC}" type="datetimeFigureOut">
              <a:rPr kumimoji="1" lang="ja-JP" altLang="en-US" smtClean="0"/>
              <a:t>2023/2/27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AFB98E-5D46-44B1-B7F3-542A9450DA9F}" type="slidenum">
              <a:rPr kumimoji="1" lang="ja-JP" altLang="en-US" smtClean="0"/>
              <a:t>‹#›</a:t>
            </a:fld>
            <a:endParaRPr kumimoji="1" lang="ja-JP" altLang="en-US"/>
          </a:p>
        </p:txBody>
      </p:sp>
    </p:spTree>
    <p:extLst>
      <p:ext uri="{BB962C8B-B14F-4D97-AF65-F5344CB8AC3E}">
        <p14:creationId xmlns:p14="http://schemas.microsoft.com/office/powerpoint/2010/main" val="25828934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30A2F89-E8EE-4847-9B7C-84B721D5BB9A}" type="datetimeFigureOut">
              <a:rPr kumimoji="1" lang="ja-JP" altLang="en-US" smtClean="0"/>
              <a:t>2023/2/27</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73E480A-1F13-4A4A-8DD8-645D9C2A8C4D}" type="slidenum">
              <a:rPr kumimoji="1" lang="ja-JP" altLang="en-US" smtClean="0"/>
              <a:t>‹#›</a:t>
            </a:fld>
            <a:endParaRPr kumimoji="1" lang="ja-JP" altLang="en-US" dirty="0"/>
          </a:p>
        </p:txBody>
      </p:sp>
    </p:spTree>
    <p:extLst>
      <p:ext uri="{BB962C8B-B14F-4D97-AF65-F5344CB8AC3E}">
        <p14:creationId xmlns:p14="http://schemas.microsoft.com/office/powerpoint/2010/main" val="17527903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21640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91A9BA3-08D1-44B8-A732-43BC745AECDE}" type="datetime1">
              <a:rPr kumimoji="1" lang="ja-JP" altLang="en-US" smtClean="0"/>
              <a:t>2023/2/27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6972300" y="6356351"/>
            <a:ext cx="2057400" cy="365125"/>
          </a:xfrm>
        </p:spPr>
        <p:txBody>
          <a:bodyPr/>
          <a:lstStyle>
            <a:lvl1pPr>
              <a:defRPr sz="1600">
                <a:latin typeface="Meiryo UI" panose="020B0604030504040204" pitchFamily="50" charset="-128"/>
                <a:ea typeface="Meiryo UI" panose="020B0604030504040204" pitchFamily="50" charset="-128"/>
              </a:defRPr>
            </a:lvl1pPr>
          </a:lstStyle>
          <a:p>
            <a:fld id="{8CB392DF-01F8-4989-AEDD-07EE9047374B}" type="slidenum">
              <a:rPr kumimoji="1" lang="ja-JP" altLang="en-US" smtClean="0"/>
              <a:pPr/>
              <a:t>‹#›</a:t>
            </a:fld>
            <a:endParaRPr kumimoji="1" lang="ja-JP" altLang="en-US" dirty="0"/>
          </a:p>
        </p:txBody>
      </p:sp>
    </p:spTree>
    <p:extLst>
      <p:ext uri="{BB962C8B-B14F-4D97-AF65-F5344CB8AC3E}">
        <p14:creationId xmlns:p14="http://schemas.microsoft.com/office/powerpoint/2010/main" val="397258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E3283-174E-4991-BC25-94CAE4635D5D}" type="datetime1">
              <a:rPr kumimoji="1" lang="ja-JP" altLang="en-US" smtClean="0"/>
              <a:t>2023/2/27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2148624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E2B871-4F39-4021-8A38-B2BB88E286C9}" type="datetime1">
              <a:rPr kumimoji="1" lang="ja-JP" altLang="en-US" smtClean="0"/>
              <a:t>2023/2/27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1047343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F4FE91-0719-4B04-9B79-1080D21033E6}" type="datetime1">
              <a:rPr kumimoji="1" lang="ja-JP" altLang="en-US" smtClean="0"/>
              <a:t>2023/2/27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105429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8DE7F8-B271-4110-AB69-6B877E709665}" type="datetime1">
              <a:rPr kumimoji="1" lang="ja-JP" altLang="en-US" smtClean="0"/>
              <a:t>2023/2/27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3411345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5CF3C87-DCE6-4523-B530-47C36C8D9265}" type="datetime1">
              <a:rPr kumimoji="1" lang="ja-JP" altLang="en-US" smtClean="0"/>
              <a:t>2023/2/27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166337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531BD63-4DC4-45DF-AACF-4F5D16543E62}" type="datetime1">
              <a:rPr kumimoji="1" lang="ja-JP" altLang="en-US" smtClean="0"/>
              <a:t>2023/2/27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402267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AC7CDFE-00CA-4A18-BDC7-B40658CC740F}" type="datetime1">
              <a:rPr kumimoji="1" lang="ja-JP" altLang="en-US" smtClean="0"/>
              <a:t>2023/2/27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372570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09CFF-8145-4F01-A02E-D68032F5420D}" type="datetime1">
              <a:rPr kumimoji="1" lang="ja-JP" altLang="en-US" smtClean="0"/>
              <a:t>2023/2/27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2624009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299AC6-72C7-4AF2-A5DF-60E78D903D7D}" type="datetime1">
              <a:rPr kumimoji="1" lang="ja-JP" altLang="en-US" smtClean="0"/>
              <a:t>2023/2/27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3829176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6BF1FE-5205-42A9-ADA7-E7D3462BDE72}" type="datetime1">
              <a:rPr kumimoji="1" lang="ja-JP" altLang="en-US" smtClean="0"/>
              <a:t>2023/2/27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2245124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22B46-0BA4-4974-9A71-3A72FCE483B6}" type="datetime1">
              <a:rPr kumimoji="1" lang="ja-JP" altLang="en-US" smtClean="0"/>
              <a:t>2023/2/27</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08524" y="6435174"/>
            <a:ext cx="2057400" cy="365125"/>
          </a:xfrm>
          <a:prstGeom prst="rect">
            <a:avLst/>
          </a:prstGeom>
        </p:spPr>
        <p:txBody>
          <a:bodyPr vert="horz" lIns="91440" tIns="45720" rIns="91440" bIns="45720" rtlCol="0" anchor="ctr"/>
          <a:lstStyle>
            <a:lvl1pPr algn="r">
              <a:defRPr sz="1600">
                <a:solidFill>
                  <a:schemeClr val="tx1">
                    <a:tint val="75000"/>
                  </a:schemeClr>
                </a:solidFill>
                <a:latin typeface="Meiryo UI" panose="020B0604030504040204" pitchFamily="50" charset="-128"/>
                <a:ea typeface="Meiryo UI" panose="020B0604030504040204" pitchFamily="50" charset="-128"/>
              </a:defRPr>
            </a:lvl1pPr>
          </a:lstStyle>
          <a:p>
            <a:fld id="{8CB392DF-01F8-4989-AEDD-07EE9047374B}" type="slidenum">
              <a:rPr kumimoji="1" lang="ja-JP" altLang="en-US" smtClean="0"/>
              <a:pPr/>
              <a:t>‹#›</a:t>
            </a:fld>
            <a:endParaRPr kumimoji="1" lang="ja-JP" altLang="en-US" dirty="0"/>
          </a:p>
        </p:txBody>
      </p:sp>
    </p:spTree>
    <p:extLst>
      <p:ext uri="{BB962C8B-B14F-4D97-AF65-F5344CB8AC3E}">
        <p14:creationId xmlns:p14="http://schemas.microsoft.com/office/powerpoint/2010/main" val="3517839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FD91FE-E109-4F10-A36F-6BB374378735}"/>
              </a:ext>
            </a:extLst>
          </p:cNvPr>
          <p:cNvSpPr>
            <a:spLocks noGrp="1"/>
          </p:cNvSpPr>
          <p:nvPr>
            <p:ph type="ctrTitle"/>
          </p:nvPr>
        </p:nvSpPr>
        <p:spPr>
          <a:xfrm>
            <a:off x="480527" y="902977"/>
            <a:ext cx="7772400" cy="1655762"/>
          </a:xfrm>
        </p:spPr>
        <p:txBody>
          <a:bodyPr>
            <a:normAutofit/>
          </a:bodyPr>
          <a:lstStyle/>
          <a:p>
            <a:r>
              <a:rPr kumimoji="1" lang="ja-JP" altLang="en-US" sz="2800" dirty="0">
                <a:latin typeface="Meiryo UI" panose="020B0604030504040204" pitchFamily="50" charset="-128"/>
                <a:ea typeface="Meiryo UI" panose="020B0604030504040204" pitchFamily="50" charset="-128"/>
              </a:rPr>
              <a:t>令和４年度</a:t>
            </a:r>
            <a:r>
              <a:rPr kumimoji="1" lang="en-US" altLang="ja-JP" sz="2800" dirty="0">
                <a:latin typeface="Meiryo UI" panose="020B0604030504040204" pitchFamily="50" charset="-128"/>
                <a:ea typeface="Meiryo UI" panose="020B0604030504040204" pitchFamily="50" charset="-128"/>
              </a:rPr>
              <a:t/>
            </a:r>
            <a:br>
              <a:rPr kumimoji="1" lang="en-US" altLang="ja-JP" sz="2800" dirty="0">
                <a:latin typeface="Meiryo UI" panose="020B0604030504040204" pitchFamily="50" charset="-128"/>
                <a:ea typeface="Meiryo UI" panose="020B0604030504040204" pitchFamily="50" charset="-128"/>
              </a:rPr>
            </a:br>
            <a:r>
              <a:rPr kumimoji="1" lang="en-US" altLang="ja-JP" sz="3200" dirty="0">
                <a:latin typeface="Meiryo UI" panose="020B0604030504040204" pitchFamily="50" charset="-128"/>
                <a:ea typeface="Meiryo UI" panose="020B0604030504040204" pitchFamily="50" charset="-128"/>
              </a:rPr>
              <a:t/>
            </a:r>
            <a:br>
              <a:rPr kumimoji="1" lang="en-US" altLang="ja-JP" sz="3200" dirty="0">
                <a:latin typeface="Meiryo UI" panose="020B0604030504040204" pitchFamily="50" charset="-128"/>
                <a:ea typeface="Meiryo UI" panose="020B0604030504040204" pitchFamily="50" charset="-128"/>
              </a:rPr>
            </a:br>
            <a:r>
              <a:rPr kumimoji="1" lang="ja-JP" altLang="en-US" sz="3200" dirty="0">
                <a:latin typeface="Meiryo UI" panose="020B0604030504040204" pitchFamily="50" charset="-128"/>
                <a:ea typeface="Meiryo UI" panose="020B0604030504040204" pitchFamily="50" charset="-128"/>
              </a:rPr>
              <a:t>在宅医療に</a:t>
            </a:r>
            <a:r>
              <a:rPr lang="ja-JP" altLang="en-US" sz="3200" dirty="0">
                <a:latin typeface="Meiryo UI" panose="020B0604030504040204" pitchFamily="50" charset="-128"/>
                <a:ea typeface="Meiryo UI" panose="020B0604030504040204" pitchFamily="50" charset="-128"/>
              </a:rPr>
              <a:t>かかる</a:t>
            </a:r>
            <a:r>
              <a:rPr kumimoji="1" lang="ja-JP" altLang="en-US" sz="3200" dirty="0">
                <a:latin typeface="Meiryo UI" panose="020B0604030504040204" pitchFamily="50" charset="-128"/>
                <a:ea typeface="Meiryo UI" panose="020B0604030504040204" pitchFamily="50" charset="-128"/>
              </a:rPr>
              <a:t>取組について</a:t>
            </a:r>
          </a:p>
        </p:txBody>
      </p:sp>
      <p:sp>
        <p:nvSpPr>
          <p:cNvPr id="3" name="字幕 2">
            <a:extLst>
              <a:ext uri="{FF2B5EF4-FFF2-40B4-BE49-F238E27FC236}">
                <a16:creationId xmlns:a16="http://schemas.microsoft.com/office/drawing/2014/main" id="{A778C491-48F5-4F04-8231-ECD277ED6854}"/>
              </a:ext>
            </a:extLst>
          </p:cNvPr>
          <p:cNvSpPr>
            <a:spLocks noGrp="1"/>
          </p:cNvSpPr>
          <p:nvPr>
            <p:ph type="subTitle" idx="1"/>
          </p:nvPr>
        </p:nvSpPr>
        <p:spPr>
          <a:xfrm>
            <a:off x="718703" y="3173203"/>
            <a:ext cx="7987553" cy="1925217"/>
          </a:xfrm>
        </p:spPr>
        <p:txBody>
          <a:bodyPr>
            <a:normAutofit fontScale="92500" lnSpcReduction="20000"/>
          </a:bodyPr>
          <a:lstStyle/>
          <a:p>
            <a:pPr algn="l"/>
            <a:r>
              <a:rPr kumimoji="1" lang="ja-JP" altLang="en-US" sz="1800" dirty="0">
                <a:latin typeface="Meiryo UI" panose="020B0604030504040204" pitchFamily="50" charset="-128"/>
                <a:ea typeface="Meiryo UI" panose="020B0604030504040204" pitchFamily="50" charset="-128"/>
              </a:rPr>
              <a:t>＜報告内容＞</a:t>
            </a:r>
            <a:endParaRPr kumimoji="1"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　１．　第８次大阪府医療計画策定に向けた今年度の取組</a:t>
            </a:r>
            <a:endParaRPr kumimoji="1" lang="en-US" altLang="ja-JP" sz="1800" dirty="0">
              <a:latin typeface="Meiryo UI" panose="020B0604030504040204" pitchFamily="50" charset="-128"/>
              <a:ea typeface="Meiryo UI" panose="020B0604030504040204" pitchFamily="50" charset="-128"/>
            </a:endParaRPr>
          </a:p>
          <a:p>
            <a:pPr algn="l"/>
            <a:r>
              <a:rPr lang="ja-JP" altLang="en-US" sz="1800" dirty="0">
                <a:latin typeface="Meiryo UI" panose="020B0604030504040204" pitchFamily="50" charset="-128"/>
                <a:ea typeface="Meiryo UI" panose="020B0604030504040204" pitchFamily="50" charset="-128"/>
              </a:rPr>
              <a:t>　２．　在宅医療に関する課題と今後のあり方</a:t>
            </a:r>
            <a:endParaRPr lang="en-US" altLang="ja-JP" sz="1800" dirty="0">
              <a:latin typeface="Meiryo UI" panose="020B0604030504040204" pitchFamily="50" charset="-128"/>
              <a:ea typeface="Meiryo UI" panose="020B0604030504040204" pitchFamily="50" charset="-128"/>
            </a:endParaRPr>
          </a:p>
          <a:p>
            <a:pPr algn="l"/>
            <a:r>
              <a:rPr lang="ja-JP" altLang="en-US" sz="1800"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「在宅医療に関する実態調査」及び「在宅医療懇話会」のとりまとめ（府域）</a:t>
            </a:r>
            <a:endParaRPr lang="en-US" altLang="ja-JP" sz="1500" dirty="0">
              <a:latin typeface="Meiryo UI" panose="020B0604030504040204" pitchFamily="50" charset="-128"/>
              <a:ea typeface="Meiryo UI" panose="020B0604030504040204" pitchFamily="50" charset="-128"/>
            </a:endParaRPr>
          </a:p>
          <a:p>
            <a:pPr algn="l"/>
            <a:r>
              <a:rPr kumimoji="1" lang="ja-JP" altLang="en-US" sz="1500" dirty="0">
                <a:latin typeface="Meiryo UI" panose="020B0604030504040204" pitchFamily="50" charset="-128"/>
                <a:ea typeface="Meiryo UI" panose="020B0604030504040204" pitchFamily="50" charset="-128"/>
              </a:rPr>
              <a:t>　</a:t>
            </a:r>
            <a:r>
              <a:rPr kumimoji="1" lang="ja-JP" altLang="en-US" sz="1800" dirty="0">
                <a:latin typeface="Meiryo UI" panose="020B0604030504040204" pitchFamily="50" charset="-128"/>
                <a:ea typeface="Meiryo UI" panose="020B0604030504040204" pitchFamily="50" charset="-128"/>
              </a:rPr>
              <a:t>３．</a:t>
            </a:r>
            <a:r>
              <a:rPr lang="ja-JP" altLang="en-US" sz="1800" dirty="0">
                <a:latin typeface="Meiryo UI" panose="020B0604030504040204" pitchFamily="50" charset="-128"/>
                <a:ea typeface="Meiryo UI" panose="020B0604030504040204" pitchFamily="50" charset="-128"/>
              </a:rPr>
              <a:t>　現状の課題と第８次大阪府医療計画策定に向けた方向性（案）</a:t>
            </a:r>
            <a:endParaRPr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　４．　</a:t>
            </a:r>
            <a:r>
              <a:rPr lang="ja-JP" altLang="en-US" sz="1800" dirty="0">
                <a:latin typeface="Meiryo UI" panose="020B0604030504040204" pitchFamily="50" charset="-128"/>
                <a:ea typeface="Meiryo UI" panose="020B0604030504040204" pitchFamily="50" charset="-128"/>
              </a:rPr>
              <a:t>第８次大阪府医療計画策定に向けた全体スケジュール（案）</a:t>
            </a:r>
          </a:p>
          <a:p>
            <a:pPr algn="l"/>
            <a:endParaRPr kumimoji="1" lang="ja-JP" altLang="en-US" sz="18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2D50AA4B-1C38-4724-9EFB-C71AFBD96A77}"/>
              </a:ext>
            </a:extLst>
          </p:cNvPr>
          <p:cNvSpPr/>
          <p:nvPr/>
        </p:nvSpPr>
        <p:spPr>
          <a:xfrm>
            <a:off x="7884366" y="223935"/>
            <a:ext cx="1017038" cy="3545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資料</a:t>
            </a:r>
            <a:r>
              <a:rPr kumimoji="1" lang="en-US" altLang="ja-JP" sz="1600" dirty="0">
                <a:latin typeface="Meiryo UI" panose="020B0604030504040204" pitchFamily="50" charset="-128"/>
                <a:ea typeface="Meiryo UI" panose="020B0604030504040204" pitchFamily="50" charset="-128"/>
              </a:rPr>
              <a:t>1-1</a:t>
            </a:r>
            <a:endParaRPr kumimoji="1" lang="ja-JP" altLang="en-US" sz="1600" dirty="0">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2B7E63B9-B776-44F9-807A-356753843C15}"/>
              </a:ext>
            </a:extLst>
          </p:cNvPr>
          <p:cNvCxnSpPr/>
          <p:nvPr/>
        </p:nvCxnSpPr>
        <p:spPr>
          <a:xfrm>
            <a:off x="-18000" y="2681344"/>
            <a:ext cx="918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7" name="タイトル 1">
            <a:extLst>
              <a:ext uri="{FF2B5EF4-FFF2-40B4-BE49-F238E27FC236}">
                <a16:creationId xmlns:a16="http://schemas.microsoft.com/office/drawing/2014/main" id="{CFC5091F-9646-0683-B422-D5B0042D8379}"/>
              </a:ext>
            </a:extLst>
          </p:cNvPr>
          <p:cNvSpPr txBox="1">
            <a:spLocks/>
          </p:cNvSpPr>
          <p:nvPr/>
        </p:nvSpPr>
        <p:spPr>
          <a:xfrm>
            <a:off x="3092569" y="5739458"/>
            <a:ext cx="6069431" cy="894607"/>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600" dirty="0">
                <a:latin typeface="Meiryo UI" panose="020B0604030504040204" pitchFamily="50" charset="-128"/>
                <a:ea typeface="Meiryo UI" panose="020B0604030504040204" pitchFamily="50" charset="-128"/>
              </a:rPr>
              <a:t>令和５年２月</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大阪府健康医療部　保健医療企画課　在宅医療推進グループ</a:t>
            </a:r>
          </a:p>
        </p:txBody>
      </p:sp>
    </p:spTree>
    <p:extLst>
      <p:ext uri="{BB962C8B-B14F-4D97-AF65-F5344CB8AC3E}">
        <p14:creationId xmlns:p14="http://schemas.microsoft.com/office/powerpoint/2010/main" val="3329685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0" y="488649"/>
            <a:ext cx="918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25623" y="3205362"/>
            <a:ext cx="8982635" cy="307777"/>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２）主な取組</a:t>
            </a:r>
            <a:endParaRPr lang="en-US" altLang="ja-JP" sz="1400" b="1" dirty="0">
              <a:latin typeface="Meiryo UI" panose="020B0604030504040204" pitchFamily="50" charset="-128"/>
              <a:ea typeface="Meiryo UI" panose="020B0604030504040204" pitchFamily="50" charset="-128"/>
            </a:endParaRPr>
          </a:p>
        </p:txBody>
      </p:sp>
      <p:sp>
        <p:nvSpPr>
          <p:cNvPr id="2" name="二等辺三角形 1"/>
          <p:cNvSpPr/>
          <p:nvPr/>
        </p:nvSpPr>
        <p:spPr>
          <a:xfrm rot="16200000" flipV="1">
            <a:off x="5128650" y="2001456"/>
            <a:ext cx="651387" cy="1372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4" name="タイトル 1"/>
          <p:cNvSpPr>
            <a:spLocks noGrp="1"/>
          </p:cNvSpPr>
          <p:nvPr>
            <p:ph type="title"/>
          </p:nvPr>
        </p:nvSpPr>
        <p:spPr>
          <a:xfrm>
            <a:off x="606574" y="4812465"/>
            <a:ext cx="6613375" cy="475562"/>
          </a:xfrm>
        </p:spPr>
        <p:txBody>
          <a:bodyPr>
            <a:no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取組②</a:t>
            </a:r>
            <a:r>
              <a:rPr lang="en-US" altLang="ja-JP" sz="1400" dirty="0">
                <a:latin typeface="Meiryo UI" panose="020B0604030504040204" pitchFamily="50" charset="-128"/>
                <a:ea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rPr>
              <a:t>各圏域の在宅医療懇話会での意見交換</a:t>
            </a:r>
            <a:r>
              <a:rPr lang="ja-JP" altLang="en-US" sz="1400" dirty="0">
                <a:latin typeface="Meiryo UI" panose="020B0604030504040204" pitchFamily="50" charset="-128"/>
                <a:ea typeface="Meiryo UI" panose="020B0604030504040204" pitchFamily="50" charset="-128"/>
              </a:rPr>
              <a:t>による現状と課題の共有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参考２</a:t>
            </a:r>
            <a:r>
              <a:rPr lang="en-US" altLang="ja-JP" sz="1000" dirty="0">
                <a:latin typeface="Meiryo UI" panose="020B0604030504040204" pitchFamily="50" charset="-128"/>
                <a:ea typeface="Meiryo UI" panose="020B0604030504040204" pitchFamily="50" charset="-128"/>
              </a:rPr>
              <a:t>】</a:t>
            </a:r>
            <a:endParaRPr lang="ja-JP" altLang="en-US" sz="600" dirty="0">
              <a:latin typeface="Meiryo UI" panose="020B0604030504040204" pitchFamily="50" charset="-128"/>
              <a:ea typeface="Meiryo UI" panose="020B0604030504040204" pitchFamily="50" charset="-128"/>
            </a:endParaRPr>
          </a:p>
        </p:txBody>
      </p:sp>
      <p:sp>
        <p:nvSpPr>
          <p:cNvPr id="16" name="正方形/長方形 15"/>
          <p:cNvSpPr/>
          <p:nvPr/>
        </p:nvSpPr>
        <p:spPr>
          <a:xfrm>
            <a:off x="1780586" y="6300079"/>
            <a:ext cx="8204583" cy="46166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３　今後の感染症や災害等、健康危機管理事象の発生時に対する平時からの取組や準備内容と、</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今後の連携や取組に関する提案等</a:t>
            </a:r>
          </a:p>
        </p:txBody>
      </p:sp>
      <p:sp>
        <p:nvSpPr>
          <p:cNvPr id="17" name="正方形/長方形 16"/>
          <p:cNvSpPr/>
          <p:nvPr/>
        </p:nvSpPr>
        <p:spPr>
          <a:xfrm>
            <a:off x="1043791" y="5183065"/>
            <a:ext cx="1592103"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＜意見交換のテーマ＞</a:t>
            </a:r>
            <a:endParaRPr lang="en-US" altLang="ja-JP"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780586" y="5846947"/>
            <a:ext cx="7424751" cy="46166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２　新型コロナの自宅療養者への往診や支援でどのような対応を行ったか／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高齢者施設への往診や支援でどのような対応を行ったか</a:t>
            </a:r>
            <a:endParaRPr lang="en-US" altLang="ja-JP" sz="12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304569" y="999909"/>
            <a:ext cx="6248556" cy="261610"/>
          </a:xfrm>
          <a:prstGeom prst="rect">
            <a:avLst/>
          </a:prstGeom>
          <a:noFill/>
        </p:spPr>
        <p:txBody>
          <a:bodyPr wrap="square" rtlCol="0">
            <a:spAutoFit/>
          </a:bodyPr>
          <a:lstStyle/>
          <a:p>
            <a:pPr defTabSz="342900">
              <a:defRPr/>
            </a:pPr>
            <a:r>
              <a:rPr lang="ja-JP" altLang="en-US" sz="1100" dirty="0">
                <a:solidFill>
                  <a:prstClr val="black"/>
                </a:solidFill>
                <a:latin typeface="Meiryo UI" panose="020B0604030504040204" pitchFamily="50" charset="-128"/>
                <a:ea typeface="Meiryo UI" panose="020B0604030504040204" pitchFamily="50" charset="-128"/>
              </a:rPr>
              <a:t>＜第７次大阪府医療計画に記載された「めざす方向」＞</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337253" y="1245788"/>
            <a:ext cx="1594373" cy="594603"/>
          </a:xfrm>
          <a:prstGeom prst="rect">
            <a:avLst/>
          </a:prstGeom>
          <a:solidFill>
            <a:schemeClr val="accent3">
              <a:lumMod val="40000"/>
              <a:lumOff val="60000"/>
            </a:schemeClr>
          </a:solidFill>
          <a:ln>
            <a:solidFill>
              <a:schemeClr val="accent1"/>
            </a:solidFill>
          </a:ln>
        </p:spPr>
        <p:style>
          <a:lnRef idx="1">
            <a:schemeClr val="accent3"/>
          </a:lnRef>
          <a:fillRef idx="2">
            <a:schemeClr val="accent3"/>
          </a:fillRef>
          <a:effectRef idx="1">
            <a:schemeClr val="accent3"/>
          </a:effectRef>
          <a:fontRef idx="minor">
            <a:schemeClr val="dk1"/>
          </a:fontRef>
        </p:style>
        <p:txBody>
          <a:bodyPr wrap="square" rtlCol="0" anchor="ctr">
            <a:noAutofit/>
          </a:bodyPr>
          <a:lstStyle/>
          <a:p>
            <a:pPr algn="ctr" defTabSz="342900">
              <a:defRPr/>
            </a:pPr>
            <a:r>
              <a:rPr lang="ja-JP" altLang="en-US" sz="1100" dirty="0">
                <a:solidFill>
                  <a:prstClr val="black"/>
                </a:solidFill>
                <a:latin typeface="Meiryo UI" panose="020B0604030504040204" pitchFamily="50" charset="-128"/>
                <a:ea typeface="Meiryo UI" panose="020B0604030504040204" pitchFamily="50" charset="-128"/>
              </a:rPr>
              <a:t>在宅医療の需要に</a:t>
            </a:r>
            <a:endParaRPr lang="en-US" altLang="ja-JP" sz="1100" dirty="0">
              <a:solidFill>
                <a:prstClr val="black"/>
              </a:solidFill>
              <a:latin typeface="Meiryo UI" panose="020B0604030504040204" pitchFamily="50" charset="-128"/>
              <a:ea typeface="Meiryo UI" panose="020B0604030504040204" pitchFamily="50" charset="-128"/>
            </a:endParaRPr>
          </a:p>
          <a:p>
            <a:pPr algn="ctr" defTabSz="342900">
              <a:defRPr/>
            </a:pPr>
            <a:r>
              <a:rPr lang="ja-JP" altLang="en-US" sz="1100" dirty="0">
                <a:solidFill>
                  <a:prstClr val="black"/>
                </a:solidFill>
                <a:latin typeface="Meiryo UI" panose="020B0604030504040204" pitchFamily="50" charset="-128"/>
                <a:ea typeface="Meiryo UI" panose="020B0604030504040204" pitchFamily="50" charset="-128"/>
              </a:rPr>
              <a:t>応じたサービス</a:t>
            </a:r>
            <a:r>
              <a:rPr lang="ja-JP" altLang="en-US" sz="1100" dirty="0">
                <a:solidFill>
                  <a:schemeClr val="tx1"/>
                </a:solidFill>
                <a:latin typeface="Meiryo UI" panose="020B0604030504040204" pitchFamily="50" charset="-128"/>
                <a:ea typeface="Meiryo UI" panose="020B0604030504040204" pitchFamily="50" charset="-128"/>
              </a:rPr>
              <a:t>量</a:t>
            </a:r>
            <a:r>
              <a:rPr lang="ja-JP" altLang="en-US" sz="1100" dirty="0">
                <a:solidFill>
                  <a:prstClr val="black"/>
                </a:solidFill>
                <a:latin typeface="Meiryo UI" panose="020B0604030504040204" pitchFamily="50" charset="-128"/>
                <a:ea typeface="Meiryo UI" panose="020B0604030504040204" pitchFamily="50" charset="-128"/>
              </a:rPr>
              <a:t>の</a:t>
            </a:r>
            <a:endParaRPr lang="en-US" altLang="ja-JP" sz="1100" dirty="0">
              <a:solidFill>
                <a:prstClr val="black"/>
              </a:solidFill>
              <a:latin typeface="Meiryo UI" panose="020B0604030504040204" pitchFamily="50" charset="-128"/>
              <a:ea typeface="Meiryo UI" panose="020B0604030504040204" pitchFamily="50" charset="-128"/>
            </a:endParaRPr>
          </a:p>
          <a:p>
            <a:pPr algn="ctr" defTabSz="342900">
              <a:defRPr/>
            </a:pPr>
            <a:r>
              <a:rPr lang="ja-JP" altLang="en-US" sz="1100" dirty="0">
                <a:solidFill>
                  <a:prstClr val="black"/>
                </a:solidFill>
                <a:latin typeface="Meiryo UI" panose="020B0604030504040204" pitchFamily="50" charset="-128"/>
                <a:ea typeface="Meiryo UI" panose="020B0604030504040204" pitchFamily="50" charset="-128"/>
              </a:rPr>
              <a:t>確保</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387845" y="2104633"/>
            <a:ext cx="5558407" cy="1015663"/>
          </a:xfrm>
          <a:prstGeom prst="rect">
            <a:avLst/>
          </a:prstGeom>
          <a:noFill/>
        </p:spPr>
        <p:txBody>
          <a:bodyPr wrap="square" rtlCol="0">
            <a:spAutoFit/>
          </a:bodyPr>
          <a:lstStyle/>
          <a:p>
            <a:pPr defTabSz="342900">
              <a:lnSpc>
                <a:spcPct val="120000"/>
              </a:lnSpc>
              <a:defRPr/>
            </a:pPr>
            <a:r>
              <a:rPr lang="ja-JP" altLang="en-US" sz="1000" dirty="0">
                <a:solidFill>
                  <a:prstClr val="black"/>
                </a:solidFill>
                <a:latin typeface="Meiryo UI" panose="020B0604030504040204" pitchFamily="50" charset="-128"/>
                <a:ea typeface="Meiryo UI" panose="020B0604030504040204" pitchFamily="50" charset="-128"/>
              </a:rPr>
              <a:t>・既存データ等から各指標の目標値の増減をみることはできる　</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参考１</a:t>
            </a:r>
            <a:r>
              <a:rPr lang="en-US" altLang="ja-JP" sz="1000" dirty="0">
                <a:solidFill>
                  <a:prstClr val="black"/>
                </a:solidFill>
                <a:latin typeface="Meiryo UI" panose="020B0604030504040204" pitchFamily="50" charset="-128"/>
                <a:ea typeface="Meiryo UI" panose="020B0604030504040204" pitchFamily="50" charset="-128"/>
              </a:rPr>
              <a:t>】</a:t>
            </a:r>
          </a:p>
          <a:p>
            <a:pPr defTabSz="342900">
              <a:lnSpc>
                <a:spcPct val="120000"/>
              </a:lnSpc>
              <a:defRPr/>
            </a:pPr>
            <a:r>
              <a:rPr lang="ja-JP" altLang="en-US" sz="1000" dirty="0">
                <a:solidFill>
                  <a:prstClr val="black"/>
                </a:solidFill>
                <a:latin typeface="Meiryo UI" panose="020B0604030504040204" pitchFamily="50" charset="-128"/>
                <a:ea typeface="Meiryo UI" panose="020B0604030504040204" pitchFamily="50" charset="-128"/>
              </a:rPr>
              <a:t>・実態として「充足しているか」は、既存データでは確認しきれない</a:t>
            </a:r>
            <a:endParaRPr lang="en-US" altLang="ja-JP" sz="1000" dirty="0">
              <a:solidFill>
                <a:prstClr val="black"/>
              </a:solidFill>
              <a:latin typeface="Meiryo UI" panose="020B0604030504040204" pitchFamily="50" charset="-128"/>
              <a:ea typeface="Meiryo UI" panose="020B0604030504040204" pitchFamily="50" charset="-128"/>
            </a:endParaRPr>
          </a:p>
          <a:p>
            <a:pPr defTabSz="342900">
              <a:lnSpc>
                <a:spcPct val="120000"/>
              </a:lnSpc>
              <a:defRPr/>
            </a:pPr>
            <a:r>
              <a:rPr lang="ja-JP" altLang="en-US" sz="1000" dirty="0">
                <a:solidFill>
                  <a:prstClr val="black"/>
                </a:solidFill>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質の評価は</a:t>
            </a:r>
            <a:r>
              <a:rPr lang="ja-JP" altLang="en-US" sz="1000" dirty="0">
                <a:solidFill>
                  <a:prstClr val="black"/>
                </a:solidFill>
                <a:latin typeface="Meiryo UI" panose="020B0604030504040204" pitchFamily="50" charset="-128"/>
                <a:ea typeface="Meiryo UI" panose="020B0604030504040204" pitchFamily="50" charset="-128"/>
              </a:rPr>
              <a:t>既存の指標では困難である</a:t>
            </a:r>
            <a:endParaRPr lang="en-US" altLang="ja-JP" sz="1000" dirty="0">
              <a:solidFill>
                <a:prstClr val="black"/>
              </a:solidFill>
              <a:latin typeface="Meiryo UI" panose="020B0604030504040204" pitchFamily="50" charset="-128"/>
              <a:ea typeface="Meiryo UI" panose="020B0604030504040204" pitchFamily="50" charset="-128"/>
            </a:endParaRPr>
          </a:p>
          <a:p>
            <a:pPr defTabSz="342900">
              <a:lnSpc>
                <a:spcPct val="120000"/>
              </a:lnSpc>
              <a:defRPr/>
            </a:pPr>
            <a:r>
              <a:rPr lang="ja-JP" altLang="en-US" sz="1000" dirty="0">
                <a:solidFill>
                  <a:prstClr val="black"/>
                </a:solidFill>
                <a:latin typeface="Meiryo UI" panose="020B0604030504040204" pitchFamily="50" charset="-128"/>
                <a:ea typeface="Meiryo UI" panose="020B0604030504040204" pitchFamily="50" charset="-128"/>
              </a:rPr>
              <a:t>・切れ目のない在宅医療・介護の提供体制の構築推進に関する取組や市町村支援について、</a:t>
            </a:r>
            <a:endParaRPr lang="en-US" altLang="ja-JP" sz="1000" dirty="0">
              <a:solidFill>
                <a:prstClr val="black"/>
              </a:solidFill>
              <a:latin typeface="Meiryo UI" panose="020B0604030504040204" pitchFamily="50" charset="-128"/>
              <a:ea typeface="Meiryo UI" panose="020B0604030504040204" pitchFamily="50" charset="-128"/>
            </a:endParaRPr>
          </a:p>
          <a:p>
            <a:pPr defTabSz="342900">
              <a:lnSpc>
                <a:spcPct val="120000"/>
              </a:lnSpc>
              <a:defRPr/>
            </a:pPr>
            <a:r>
              <a:rPr lang="ja-JP" altLang="en-US" sz="1000" dirty="0">
                <a:solidFill>
                  <a:prstClr val="black"/>
                </a:solidFill>
                <a:latin typeface="Meiryo UI" panose="020B0604030504040204" pitchFamily="50" charset="-128"/>
                <a:ea typeface="Meiryo UI" panose="020B0604030504040204" pitchFamily="50" charset="-128"/>
              </a:rPr>
              <a:t>　介護保険事業計画と整合性</a:t>
            </a:r>
            <a:r>
              <a:rPr lang="ja-JP" altLang="en-US" sz="1000" dirty="0">
                <a:latin typeface="Meiryo UI" panose="020B0604030504040204" pitchFamily="50" charset="-128"/>
                <a:ea typeface="Meiryo UI" panose="020B0604030504040204" pitchFamily="50" charset="-128"/>
              </a:rPr>
              <a:t>を図る必要がある</a:t>
            </a:r>
            <a:endParaRPr lang="en-US" altLang="ja-JP" sz="10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2003208" y="1245788"/>
            <a:ext cx="1594373" cy="594603"/>
          </a:xfrm>
          <a:prstGeom prst="rect">
            <a:avLst/>
          </a:prstGeom>
          <a:solidFill>
            <a:schemeClr val="accent3">
              <a:lumMod val="40000"/>
              <a:lumOff val="60000"/>
            </a:schemeClr>
          </a:solidFill>
          <a:ln>
            <a:solidFill>
              <a:schemeClr val="accent1"/>
            </a:solidFill>
          </a:ln>
        </p:spPr>
        <p:style>
          <a:lnRef idx="1">
            <a:schemeClr val="accent5"/>
          </a:lnRef>
          <a:fillRef idx="2">
            <a:schemeClr val="accent5"/>
          </a:fillRef>
          <a:effectRef idx="1">
            <a:schemeClr val="accent5"/>
          </a:effectRef>
          <a:fontRef idx="minor">
            <a:schemeClr val="dk1"/>
          </a:fontRef>
        </p:style>
        <p:txBody>
          <a:bodyPr wrap="square" rtlCol="0" anchor="ctr">
            <a:noAutofit/>
          </a:bodyPr>
          <a:lstStyle/>
          <a:p>
            <a:pPr algn="ctr" defTabSz="342900">
              <a:defRPr/>
            </a:pPr>
            <a:r>
              <a:rPr lang="ja-JP" altLang="en-US" sz="1100" dirty="0">
                <a:solidFill>
                  <a:schemeClr val="tx1"/>
                </a:solidFill>
                <a:latin typeface="Meiryo UI" panose="020B0604030504040204" pitchFamily="50" charset="-128"/>
                <a:ea typeface="Meiryo UI" panose="020B0604030504040204" pitchFamily="50" charset="-128"/>
              </a:rPr>
              <a:t>在宅医療の</a:t>
            </a:r>
            <a:endParaRPr lang="en-US" altLang="ja-JP" sz="1100" dirty="0">
              <a:solidFill>
                <a:schemeClr val="tx1"/>
              </a:solidFill>
              <a:latin typeface="Meiryo UI" panose="020B0604030504040204" pitchFamily="50" charset="-128"/>
              <a:ea typeface="Meiryo UI" panose="020B0604030504040204" pitchFamily="50" charset="-128"/>
            </a:endParaRPr>
          </a:p>
          <a:p>
            <a:pPr algn="ctr" defTabSz="342900">
              <a:defRPr/>
            </a:pPr>
            <a:r>
              <a:rPr lang="ja-JP" altLang="en-US" sz="1100" dirty="0">
                <a:solidFill>
                  <a:schemeClr val="tx1"/>
                </a:solidFill>
                <a:latin typeface="Meiryo UI" panose="020B0604030504040204" pitchFamily="50" charset="-128"/>
                <a:ea typeface="Meiryo UI" panose="020B0604030504040204" pitchFamily="50" charset="-128"/>
              </a:rPr>
              <a:t>質の向上</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3669163" y="1245788"/>
            <a:ext cx="1594373" cy="594603"/>
          </a:xfrm>
          <a:prstGeom prst="rect">
            <a:avLst/>
          </a:prstGeom>
          <a:solidFill>
            <a:schemeClr val="accent3">
              <a:lumMod val="40000"/>
              <a:lumOff val="60000"/>
            </a:schemeClr>
          </a:solidFill>
          <a:ln>
            <a:solidFill>
              <a:schemeClr val="accent1"/>
            </a:solidFill>
          </a:ln>
        </p:spPr>
        <p:style>
          <a:lnRef idx="1">
            <a:schemeClr val="accent4"/>
          </a:lnRef>
          <a:fillRef idx="2">
            <a:schemeClr val="accent4"/>
          </a:fillRef>
          <a:effectRef idx="1">
            <a:schemeClr val="accent4"/>
          </a:effectRef>
          <a:fontRef idx="minor">
            <a:schemeClr val="dk1"/>
          </a:fontRef>
        </p:style>
        <p:txBody>
          <a:bodyPr wrap="square" rtlCol="0" anchor="ctr">
            <a:noAutofit/>
          </a:bodyPr>
          <a:lstStyle/>
          <a:p>
            <a:pPr algn="ctr" defTabSz="342900">
              <a:defRPr/>
            </a:pPr>
            <a:r>
              <a:rPr lang="ja-JP" altLang="en-US" sz="1100" dirty="0">
                <a:solidFill>
                  <a:prstClr val="black"/>
                </a:solidFill>
                <a:latin typeface="Meiryo UI" panose="020B0604030504040204" pitchFamily="50" charset="-128"/>
                <a:ea typeface="Meiryo UI" panose="020B0604030504040204" pitchFamily="50" charset="-128"/>
              </a:rPr>
              <a:t>地域包括ケアシステム</a:t>
            </a:r>
            <a:endParaRPr lang="en-US" altLang="ja-JP" sz="1100" dirty="0">
              <a:solidFill>
                <a:prstClr val="black"/>
              </a:solidFill>
              <a:latin typeface="Meiryo UI" panose="020B0604030504040204" pitchFamily="50" charset="-128"/>
              <a:ea typeface="Meiryo UI" panose="020B0604030504040204" pitchFamily="50" charset="-128"/>
            </a:endParaRPr>
          </a:p>
          <a:p>
            <a:pPr algn="ctr" defTabSz="342900">
              <a:defRPr/>
            </a:pPr>
            <a:r>
              <a:rPr lang="ja-JP" altLang="en-US" sz="1100" dirty="0">
                <a:solidFill>
                  <a:prstClr val="black"/>
                </a:solidFill>
                <a:latin typeface="Meiryo UI" panose="020B0604030504040204" pitchFamily="50" charset="-128"/>
                <a:ea typeface="Meiryo UI" panose="020B0604030504040204" pitchFamily="50" charset="-128"/>
              </a:rPr>
              <a:t>構築に向けた</a:t>
            </a:r>
            <a:endParaRPr lang="en-US" altLang="ja-JP" sz="1100" dirty="0">
              <a:solidFill>
                <a:prstClr val="black"/>
              </a:solidFill>
              <a:latin typeface="Meiryo UI" panose="020B0604030504040204" pitchFamily="50" charset="-128"/>
              <a:ea typeface="Meiryo UI" panose="020B0604030504040204" pitchFamily="50" charset="-128"/>
            </a:endParaRPr>
          </a:p>
          <a:p>
            <a:pPr algn="ctr" defTabSz="342900">
              <a:defRPr/>
            </a:pPr>
            <a:r>
              <a:rPr lang="ja-JP" altLang="en-US" sz="1100" dirty="0">
                <a:solidFill>
                  <a:prstClr val="black"/>
                </a:solidFill>
                <a:latin typeface="Meiryo UI" panose="020B0604030504040204" pitchFamily="50" charset="-128"/>
                <a:ea typeface="Meiryo UI" panose="020B0604030504040204" pitchFamily="50" charset="-128"/>
              </a:rPr>
              <a:t>体制整備</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0" name="二等辺三角形 29"/>
          <p:cNvSpPr/>
          <p:nvPr/>
        </p:nvSpPr>
        <p:spPr>
          <a:xfrm flipV="1">
            <a:off x="4272402" y="1919593"/>
            <a:ext cx="447703" cy="1202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defRPr/>
            </a:pPr>
            <a:endParaRPr lang="ja-JP" altLang="en-US" sz="1200">
              <a:solidFill>
                <a:prstClr val="white"/>
              </a:solidFill>
              <a:latin typeface="Calibri" panose="020F0502020204030204"/>
              <a:ea typeface="メイリオ" panose="020B0604030504040204" pitchFamily="50" charset="-128"/>
            </a:endParaRPr>
          </a:p>
        </p:txBody>
      </p:sp>
      <p:sp>
        <p:nvSpPr>
          <p:cNvPr id="32" name="二等辺三角形 31"/>
          <p:cNvSpPr/>
          <p:nvPr/>
        </p:nvSpPr>
        <p:spPr>
          <a:xfrm flipV="1">
            <a:off x="999386" y="1919593"/>
            <a:ext cx="447703" cy="1202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defRPr/>
            </a:pPr>
            <a:endParaRPr lang="ja-JP" altLang="en-US" sz="1200">
              <a:solidFill>
                <a:prstClr val="white"/>
              </a:solidFill>
              <a:latin typeface="Calibri" panose="020F0502020204030204"/>
              <a:ea typeface="メイリオ" panose="020B0604030504040204" pitchFamily="50" charset="-128"/>
            </a:endParaRPr>
          </a:p>
        </p:txBody>
      </p:sp>
      <p:sp>
        <p:nvSpPr>
          <p:cNvPr id="33" name="二等辺三角形 32"/>
          <p:cNvSpPr/>
          <p:nvPr/>
        </p:nvSpPr>
        <p:spPr>
          <a:xfrm flipV="1">
            <a:off x="2635894" y="1922544"/>
            <a:ext cx="447703" cy="1202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defRPr/>
            </a:pPr>
            <a:endParaRPr lang="ja-JP" altLang="en-US" sz="1200">
              <a:solidFill>
                <a:prstClr val="white"/>
              </a:solidFill>
              <a:latin typeface="Calibri" panose="020F0502020204030204"/>
              <a:ea typeface="メイリオ" panose="020B0604030504040204" pitchFamily="50" charset="-128"/>
            </a:endParaRPr>
          </a:p>
        </p:txBody>
      </p:sp>
      <p:sp>
        <p:nvSpPr>
          <p:cNvPr id="35" name="正方形/長方形 34"/>
          <p:cNvSpPr/>
          <p:nvPr/>
        </p:nvSpPr>
        <p:spPr>
          <a:xfrm>
            <a:off x="-102511" y="672363"/>
            <a:ext cx="592451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１）課題整理</a:t>
            </a:r>
          </a:p>
        </p:txBody>
      </p:sp>
      <p:sp>
        <p:nvSpPr>
          <p:cNvPr id="8" name="正方形/長方形 7"/>
          <p:cNvSpPr/>
          <p:nvPr/>
        </p:nvSpPr>
        <p:spPr>
          <a:xfrm>
            <a:off x="606575" y="3496723"/>
            <a:ext cx="6952465" cy="1415772"/>
          </a:xfrm>
          <a:prstGeom prst="rect">
            <a:avLst/>
          </a:prstGeom>
        </p:spPr>
        <p:txBody>
          <a:bodyPr wrap="square">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取組①</a:t>
            </a:r>
            <a:r>
              <a:rPr lang="en-US" altLang="ja-JP" sz="1400" dirty="0">
                <a:latin typeface="Meiryo UI" panose="020B0604030504040204" pitchFamily="50" charset="-128"/>
                <a:ea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rPr>
              <a:t>在宅医療に関する実態調査</a:t>
            </a:r>
            <a:r>
              <a:rPr lang="ja-JP" altLang="en-US" sz="14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参考２</a:t>
            </a:r>
            <a:r>
              <a:rPr lang="en-US" altLang="ja-JP" sz="1000" dirty="0">
                <a:latin typeface="Meiryo UI" panose="020B0604030504040204" pitchFamily="50" charset="-128"/>
                <a:ea typeface="Meiryo UI" panose="020B0604030504040204" pitchFamily="50" charset="-128"/>
              </a:rPr>
              <a:t>】</a:t>
            </a:r>
          </a:p>
          <a:p>
            <a:endParaRPr lang="en-US" altLang="ja-JP" sz="7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a:t>
            </a:r>
            <a:r>
              <a:rPr lang="ja-JP" altLang="en-US" sz="1200" dirty="0">
                <a:latin typeface="Meiryo UI" panose="020B0604030504040204" pitchFamily="50" charset="-128"/>
                <a:ea typeface="Meiryo UI" panose="020B0604030504040204" pitchFamily="50" charset="-128"/>
              </a:rPr>
              <a:t>　地域における在宅医療（訪問診療（往診）体制）に係る実態調査</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（調査対象）医科診療所、地区医師会、訪問看護ステーション、病院　</a:t>
            </a:r>
            <a:endParaRPr lang="en-US" altLang="ja-JP" sz="11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　地域における在宅医療・介護連携に係る実態調査</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（調査対象）在宅医療・介護連携コーディネーター、市区町村在宅医療・介護連携推進事業担当者</a:t>
            </a:r>
          </a:p>
          <a:p>
            <a:endParaRPr lang="en-US" altLang="ja-JP" sz="1100" dirty="0">
              <a:latin typeface="Meiryo UI" panose="020B0604030504040204" pitchFamily="50" charset="-128"/>
              <a:ea typeface="Meiryo UI" panose="020B0604030504040204" pitchFamily="50" charset="-128"/>
            </a:endParaRPr>
          </a:p>
        </p:txBody>
      </p:sp>
      <p:sp>
        <p:nvSpPr>
          <p:cNvPr id="37" name="正方形/長方形 36"/>
          <p:cNvSpPr/>
          <p:nvPr/>
        </p:nvSpPr>
        <p:spPr>
          <a:xfrm>
            <a:off x="1781155" y="5472465"/>
            <a:ext cx="6643781"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１　現在の訪問診療や往診、在宅医療における地域連携の現状と課題について</a:t>
            </a:r>
          </a:p>
        </p:txBody>
      </p:sp>
      <p:sp>
        <p:nvSpPr>
          <p:cNvPr id="27" name="角丸四角形 26"/>
          <p:cNvSpPr/>
          <p:nvPr/>
        </p:nvSpPr>
        <p:spPr>
          <a:xfrm>
            <a:off x="5600841" y="1333650"/>
            <a:ext cx="3490646" cy="1447999"/>
          </a:xfrm>
          <a:prstGeom prst="roundRect">
            <a:avLst>
              <a:gd name="adj" fmla="val 7792"/>
            </a:avLst>
          </a:prstGeom>
        </p:spPr>
        <p:style>
          <a:lnRef idx="2">
            <a:schemeClr val="accent6"/>
          </a:lnRef>
          <a:fillRef idx="1">
            <a:schemeClr val="lt1"/>
          </a:fillRef>
          <a:effectRef idx="0">
            <a:schemeClr val="accent6"/>
          </a:effectRef>
          <a:fontRef idx="minor">
            <a:schemeClr val="dk1"/>
          </a:fontRef>
        </p:style>
        <p:txBody>
          <a:bodyPr rtlCol="0" anchor="ctr"/>
          <a:lstStyle/>
          <a:p>
            <a:pPr marL="180975" indent="-180975" defTabSz="179388">
              <a:buFont typeface="Wingdings" panose="05000000000000000000" pitchFamily="2" charset="2"/>
              <a:buChar char="Ø"/>
              <a:defRPr/>
            </a:pPr>
            <a:r>
              <a:rPr lang="ja-JP" altLang="en-US" sz="1200" dirty="0">
                <a:solidFill>
                  <a:prstClr val="black"/>
                </a:solidFill>
                <a:latin typeface="Meiryo UI" panose="020B0604030504040204" pitchFamily="50" charset="-128"/>
                <a:ea typeface="Meiryo UI" panose="020B0604030504040204" pitchFamily="50" charset="-128"/>
              </a:rPr>
              <a:t>第８次大阪府医療計画策定に向け、</a:t>
            </a:r>
            <a:endParaRPr lang="en-US" altLang="ja-JP" sz="1200" dirty="0">
              <a:solidFill>
                <a:prstClr val="black"/>
              </a:solidFill>
              <a:latin typeface="Meiryo UI" panose="020B0604030504040204" pitchFamily="50" charset="-128"/>
              <a:ea typeface="Meiryo UI" panose="020B0604030504040204" pitchFamily="50" charset="-128"/>
            </a:endParaRPr>
          </a:p>
          <a:p>
            <a:pPr defTabSz="179388">
              <a:defRPr/>
            </a:pPr>
            <a:r>
              <a:rPr lang="ja-JP" altLang="en-US" sz="1200" dirty="0">
                <a:solidFill>
                  <a:prstClr val="black"/>
                </a:solidFill>
                <a:latin typeface="Meiryo UI" panose="020B0604030504040204" pitchFamily="50" charset="-128"/>
                <a:ea typeface="Meiryo UI" panose="020B0604030504040204" pitchFamily="50" charset="-128"/>
              </a:rPr>
              <a:t>　　「めざす方向」に対する実態把握の方法について</a:t>
            </a:r>
            <a:endParaRPr lang="en-US" altLang="ja-JP" sz="1200" dirty="0">
              <a:solidFill>
                <a:prstClr val="black"/>
              </a:solidFill>
              <a:latin typeface="Meiryo UI" panose="020B0604030504040204" pitchFamily="50" charset="-128"/>
              <a:ea typeface="Meiryo UI" panose="020B0604030504040204" pitchFamily="50" charset="-128"/>
            </a:endParaRPr>
          </a:p>
          <a:p>
            <a:pPr defTabSz="179388">
              <a:defRPr/>
            </a:pPr>
            <a:r>
              <a:rPr lang="ja-JP" altLang="en-US" sz="1200" dirty="0">
                <a:solidFill>
                  <a:prstClr val="black"/>
                </a:solidFill>
                <a:latin typeface="Meiryo UI" panose="020B0604030504040204" pitchFamily="50" charset="-128"/>
                <a:ea typeface="Meiryo UI" panose="020B0604030504040204" pitchFamily="50" charset="-128"/>
              </a:rPr>
              <a:t>　 検討していく必要がある。</a:t>
            </a:r>
            <a:endParaRPr lang="en-US" altLang="ja-JP" sz="1200" dirty="0">
              <a:solidFill>
                <a:prstClr val="black"/>
              </a:solidFill>
              <a:latin typeface="Meiryo UI" panose="020B0604030504040204" pitchFamily="50" charset="-128"/>
              <a:ea typeface="Meiryo UI" panose="020B0604030504040204" pitchFamily="50" charset="-128"/>
            </a:endParaRPr>
          </a:p>
          <a:p>
            <a:pPr marL="180975" indent="-180975" defTabSz="179388">
              <a:buFont typeface="Wingdings" panose="05000000000000000000" pitchFamily="2" charset="2"/>
              <a:buChar char="Ø"/>
              <a:defRPr/>
            </a:pPr>
            <a:r>
              <a:rPr lang="ja-JP" altLang="en-US" sz="1200" dirty="0">
                <a:solidFill>
                  <a:prstClr val="black"/>
                </a:solidFill>
                <a:latin typeface="Meiryo UI" panose="020B0604030504040204" pitchFamily="50" charset="-128"/>
                <a:ea typeface="Meiryo UI" panose="020B0604030504040204" pitchFamily="50" charset="-128"/>
              </a:rPr>
              <a:t>新型コロナウイルス感染症の経験を踏まえた在宅</a:t>
            </a:r>
            <a:endParaRPr lang="en-US" altLang="ja-JP" sz="1200" dirty="0">
              <a:solidFill>
                <a:prstClr val="black"/>
              </a:solidFill>
              <a:latin typeface="Meiryo UI" panose="020B0604030504040204" pitchFamily="50" charset="-128"/>
              <a:ea typeface="Meiryo UI" panose="020B0604030504040204" pitchFamily="50" charset="-128"/>
            </a:endParaRPr>
          </a:p>
          <a:p>
            <a:pPr defTabSz="179388">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医療の現在の体制や課題を把握し、次期計画の</a:t>
            </a:r>
            <a:endParaRPr lang="en-US" altLang="ja-JP" sz="1200" dirty="0">
              <a:solidFill>
                <a:prstClr val="black"/>
              </a:solidFill>
              <a:latin typeface="Meiryo UI" panose="020B0604030504040204" pitchFamily="50" charset="-128"/>
              <a:ea typeface="Meiryo UI" panose="020B0604030504040204" pitchFamily="50" charset="-128"/>
            </a:endParaRPr>
          </a:p>
          <a:p>
            <a:pPr defTabSz="179388">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検討を進める必要がある。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8" name="タイトル 1"/>
          <p:cNvSpPr txBox="1">
            <a:spLocks/>
          </p:cNvSpPr>
          <p:nvPr/>
        </p:nvSpPr>
        <p:spPr>
          <a:xfrm>
            <a:off x="-1" y="61254"/>
            <a:ext cx="6876677" cy="475562"/>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 １．第８次大阪府医療計画策定に向けた今年度の取組</a:t>
            </a:r>
          </a:p>
        </p:txBody>
      </p:sp>
    </p:spTree>
    <p:extLst>
      <p:ext uri="{BB962C8B-B14F-4D97-AF65-F5344CB8AC3E}">
        <p14:creationId xmlns:p14="http://schemas.microsoft.com/office/powerpoint/2010/main" val="3487714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ph type="title"/>
          </p:nvPr>
        </p:nvSpPr>
        <p:spPr>
          <a:xfrm>
            <a:off x="78094" y="685534"/>
            <a:ext cx="4735953" cy="475562"/>
          </a:xfrm>
        </p:spPr>
        <p:txBody>
          <a:bodyPr>
            <a:noAutofit/>
          </a:bodyPr>
          <a:lstStyle/>
          <a:p>
            <a:pPr>
              <a:tabLst>
                <a:tab pos="1610916" algn="l"/>
              </a:tabLst>
            </a:pPr>
            <a:r>
              <a:rPr lang="ja-JP" altLang="en-US" sz="1400" dirty="0">
                <a:latin typeface="Meiryo UI" panose="020B0604030504040204" pitchFamily="50" charset="-128"/>
                <a:ea typeface="Meiryo UI" panose="020B0604030504040204" pitchFamily="50" charset="-128"/>
              </a:rPr>
              <a:t>第７次大阪府医療計画：在宅医療・各指標の目標値の状況</a:t>
            </a:r>
            <a:endParaRPr lang="en-US" altLang="ja-JP" sz="1400" dirty="0">
              <a:latin typeface="Meiryo UI" panose="020B0604030504040204" pitchFamily="50" charset="-128"/>
              <a:ea typeface="Meiryo UI" panose="020B0604030504040204" pitchFamily="50" charset="-128"/>
            </a:endParaRP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156288661"/>
              </p:ext>
            </p:extLst>
          </p:nvPr>
        </p:nvGraphicFramePr>
        <p:xfrm>
          <a:off x="78094" y="1318014"/>
          <a:ext cx="8899271" cy="5152542"/>
        </p:xfrm>
        <a:graphic>
          <a:graphicData uri="http://schemas.openxmlformats.org/drawingml/2006/table">
            <a:tbl>
              <a:tblPr/>
              <a:tblGrid>
                <a:gridCol w="495763">
                  <a:extLst>
                    <a:ext uri="{9D8B030D-6E8A-4147-A177-3AD203B41FA5}">
                      <a16:colId xmlns:a16="http://schemas.microsoft.com/office/drawing/2014/main" val="3300868039"/>
                    </a:ext>
                  </a:extLst>
                </a:gridCol>
                <a:gridCol w="1787330">
                  <a:extLst>
                    <a:ext uri="{9D8B030D-6E8A-4147-A177-3AD203B41FA5}">
                      <a16:colId xmlns:a16="http://schemas.microsoft.com/office/drawing/2014/main" val="2742588664"/>
                    </a:ext>
                  </a:extLst>
                </a:gridCol>
                <a:gridCol w="921133">
                  <a:extLst>
                    <a:ext uri="{9D8B030D-6E8A-4147-A177-3AD203B41FA5}">
                      <a16:colId xmlns:a16="http://schemas.microsoft.com/office/drawing/2014/main" val="166228658"/>
                    </a:ext>
                  </a:extLst>
                </a:gridCol>
                <a:gridCol w="935500">
                  <a:extLst>
                    <a:ext uri="{9D8B030D-6E8A-4147-A177-3AD203B41FA5}">
                      <a16:colId xmlns:a16="http://schemas.microsoft.com/office/drawing/2014/main" val="1754150300"/>
                    </a:ext>
                  </a:extLst>
                </a:gridCol>
                <a:gridCol w="730679">
                  <a:extLst>
                    <a:ext uri="{9D8B030D-6E8A-4147-A177-3AD203B41FA5}">
                      <a16:colId xmlns:a16="http://schemas.microsoft.com/office/drawing/2014/main" val="2571862210"/>
                    </a:ext>
                  </a:extLst>
                </a:gridCol>
                <a:gridCol w="1010276">
                  <a:extLst>
                    <a:ext uri="{9D8B030D-6E8A-4147-A177-3AD203B41FA5}">
                      <a16:colId xmlns:a16="http://schemas.microsoft.com/office/drawing/2014/main" val="3060612854"/>
                    </a:ext>
                  </a:extLst>
                </a:gridCol>
                <a:gridCol w="282282">
                  <a:extLst>
                    <a:ext uri="{9D8B030D-6E8A-4147-A177-3AD203B41FA5}">
                      <a16:colId xmlns:a16="http://schemas.microsoft.com/office/drawing/2014/main" val="3589835258"/>
                    </a:ext>
                  </a:extLst>
                </a:gridCol>
                <a:gridCol w="446721">
                  <a:extLst>
                    <a:ext uri="{9D8B030D-6E8A-4147-A177-3AD203B41FA5}">
                      <a16:colId xmlns:a16="http://schemas.microsoft.com/office/drawing/2014/main" val="2983102021"/>
                    </a:ext>
                  </a:extLst>
                </a:gridCol>
                <a:gridCol w="802777">
                  <a:extLst>
                    <a:ext uri="{9D8B030D-6E8A-4147-A177-3AD203B41FA5}">
                      <a16:colId xmlns:a16="http://schemas.microsoft.com/office/drawing/2014/main" val="3079945877"/>
                    </a:ext>
                  </a:extLst>
                </a:gridCol>
                <a:gridCol w="802777">
                  <a:extLst>
                    <a:ext uri="{9D8B030D-6E8A-4147-A177-3AD203B41FA5}">
                      <a16:colId xmlns:a16="http://schemas.microsoft.com/office/drawing/2014/main" val="2626549199"/>
                    </a:ext>
                  </a:extLst>
                </a:gridCol>
                <a:gridCol w="684033">
                  <a:extLst>
                    <a:ext uri="{9D8B030D-6E8A-4147-A177-3AD203B41FA5}">
                      <a16:colId xmlns:a16="http://schemas.microsoft.com/office/drawing/2014/main" val="1178883497"/>
                    </a:ext>
                  </a:extLst>
                </a:gridCol>
              </a:tblGrid>
              <a:tr h="242841">
                <a:tc rowSpan="2">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分類</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Ｂ：目標</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Ｃ：目的</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rowSpan="2">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指　標</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gridSpan="2">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計画策定時</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hMerge="1">
                  <a:txBody>
                    <a:bodyPr/>
                    <a:lstStyle/>
                    <a:p>
                      <a:endParaRPr kumimoji="1" lang="ja-JP" altLang="en-US"/>
                    </a:p>
                  </a:txBody>
                  <a:tcPr/>
                </a:tc>
                <a:tc gridSpan="3">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2021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年度（中間評価年）の評価</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目標値</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に対する</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到達度</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66"/>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2022</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年度時点　</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目標値</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hMerge="1">
                  <a:txBody>
                    <a:bodyPr/>
                    <a:lstStyle/>
                    <a:p>
                      <a:endParaRPr kumimoji="1" lang="ja-JP" altLang="en-US"/>
                    </a:p>
                  </a:txBody>
                  <a:tcPr/>
                </a:tc>
                <a:extLst>
                  <a:ext uri="{0D108BD9-81ED-4DB2-BD59-A6C34878D82A}">
                    <a16:rowId xmlns:a16="http://schemas.microsoft.com/office/drawing/2014/main" val="2181053631"/>
                  </a:ext>
                </a:extLst>
              </a:tr>
              <a:tr h="36441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値</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出典</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値</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（調査年）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66"/>
                    </a:solidFill>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出典</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66"/>
                    </a:solidFill>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傾向</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66"/>
                    </a:solidFill>
                  </a:tcPr>
                </a:tc>
                <a:tc vMerge="1">
                  <a:txBody>
                    <a:bodyPr/>
                    <a:lstStyle/>
                    <a:p>
                      <a:endParaRPr kumimoji="1" lang="ja-JP" altLang="en-US"/>
                    </a:p>
                  </a:txBody>
                  <a:tcPr/>
                </a:tc>
                <a:tc>
                  <a:txBody>
                    <a:bodyPr/>
                    <a:lstStyle/>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値</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（調査年）</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zh-TW" sz="800" b="0" i="0" u="none" strike="noStrike" dirty="0">
                          <a:solidFill>
                            <a:srgbClr val="000000"/>
                          </a:solidFill>
                          <a:effectLst/>
                          <a:latin typeface="Meiryo UI" panose="020B0604030504040204" pitchFamily="50" charset="-128"/>
                          <a:ea typeface="Meiryo UI" panose="020B0604030504040204" pitchFamily="50" charset="-128"/>
                        </a:rPr>
                        <a:t>2020</a:t>
                      </a: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年度</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（中間年）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a:txBody>
                    <a:bodyPr/>
                    <a:lstStyle/>
                    <a:p>
                      <a:pPr algn="ctr" fontAlgn="ctr"/>
                      <a:r>
                        <a:rPr lang="en-US" altLang="zh-TW" sz="800" b="0" i="0" u="none" strike="noStrike" dirty="0">
                          <a:solidFill>
                            <a:srgbClr val="000000"/>
                          </a:solidFill>
                          <a:effectLst/>
                          <a:latin typeface="Meiryo UI" panose="020B0604030504040204" pitchFamily="50" charset="-128"/>
                          <a:ea typeface="Meiryo UI" panose="020B0604030504040204" pitchFamily="50" charset="-128"/>
                        </a:rPr>
                        <a:t>2023</a:t>
                      </a: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年度</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（最終年）</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extLst>
                  <a:ext uri="{0D108BD9-81ED-4DB2-BD59-A6C34878D82A}">
                    <a16:rowId xmlns:a16="http://schemas.microsoft.com/office/drawing/2014/main" val="143686668"/>
                  </a:ext>
                </a:extLst>
              </a:tr>
              <a:tr h="381047">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訪問診療を実施している</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病院・診療所数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2,156</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2014</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2,143</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2,261</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か所</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2020</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3,350</a:t>
                      </a:r>
                      <a:r>
                        <a:rPr lang="ja-JP" altLang="en-US" sz="800" b="0" i="0" u="none" strike="noStrike">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3,820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461801"/>
                  </a:ext>
                </a:extLst>
              </a:tr>
              <a:tr h="420282">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在宅歯科医療サービスを実施している</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歯科診療所数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1,134</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2014</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1,278</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1,848</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か所</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2020</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1,540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1,750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5742925"/>
                  </a:ext>
                </a:extLst>
              </a:tr>
              <a:tr h="379590">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在宅患者調剤加算の届出薬局数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1,366</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近畿厚生局</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「施設基準届出」</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2,020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2021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近畿厚生局</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「施設基準届出」</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2,185</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か所</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2022</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1,610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1,830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0522518"/>
                  </a:ext>
                </a:extLst>
              </a:tr>
              <a:tr h="499333">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訪問看護師数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3,640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人</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2015</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「介護サービス施設・</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事業所調査」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7,162</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人</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「介護サービス施設・</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事業所調査」</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9,504</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人</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2021</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6,360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人</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7,250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人</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6390978"/>
                  </a:ext>
                </a:extLst>
              </a:tr>
              <a:tr h="460077">
                <a:tc>
                  <a:txBody>
                    <a:bodyPr/>
                    <a:lstStyle/>
                    <a:p>
                      <a:pPr algn="ctr" fontAlgn="ctr"/>
                      <a:r>
                        <a:rPr lang="en-US" sz="800" b="0" i="0" u="none" strike="noStrike" dirty="0">
                          <a:solidFill>
                            <a:srgbClr val="000000"/>
                          </a:solidFill>
                          <a:effectLst/>
                          <a:latin typeface="Meiryo UI" panose="020B0604030504040204" pitchFamily="50" charset="-128"/>
                          <a:ea typeface="Meiryo UI" panose="020B0604030504040204" pitchFamily="50"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人口規模に応じた在宅療養後方支援病院が整備されている圏域数</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(0.4</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圏域</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万人</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圏域</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近畿厚生局</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「施設基準届出」</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圏域</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2021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近畿厚生局</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「施設基準届出」</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6</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圏域</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2022</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圏域</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圏域</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6806025"/>
                  </a:ext>
                </a:extLst>
              </a:tr>
              <a:tr h="381047">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在宅看取りを実施している</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病院・診療所数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335</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2014</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405</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470</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か所</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2020</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　</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460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520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0529214"/>
                  </a:ext>
                </a:extLst>
              </a:tr>
              <a:tr h="381047">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退院支援加算を算定している</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病院・診療所数</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248</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近畿厚生局</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「施設基準届出」</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269</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2021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近畿厚生局</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「施設基準届出」</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273</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か所</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2022</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290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330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4704235"/>
                  </a:ext>
                </a:extLst>
              </a:tr>
              <a:tr h="441113">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介護支援連携指導料を算定している</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病院・診療所数　</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254</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2015</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「データブック</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Disk1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289</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「データブック</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Disk1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285</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か所</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2020</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330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370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か所</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0492587"/>
                  </a:ext>
                </a:extLst>
              </a:tr>
              <a:tr h="381047">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C</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zh-TW" altLang="en-US" sz="800" b="0" i="0" u="none" strike="noStrike">
                          <a:solidFill>
                            <a:srgbClr val="000000"/>
                          </a:solidFill>
                          <a:effectLst/>
                          <a:latin typeface="Meiryo UI" panose="020B0604030504040204" pitchFamily="50" charset="-128"/>
                          <a:ea typeface="Meiryo UI" panose="020B0604030504040204" pitchFamily="50" charset="-128"/>
                        </a:rPr>
                        <a:t>訪問診療件数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107,714</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2014</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9</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月）</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119,787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144,448</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件</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2020</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167,380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190,820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105660"/>
                  </a:ext>
                </a:extLst>
              </a:tr>
              <a:tr h="379590">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C</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在宅看取り件数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6,660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2014</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10,068</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zh-TW" altLang="en-US"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「医療施設調査」</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12,492</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件</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2020</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　</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9,000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10,260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4408820"/>
                  </a:ext>
                </a:extLst>
              </a:tr>
              <a:tr h="441113">
                <a:tc>
                  <a:txBody>
                    <a:bodyPr/>
                    <a:lstStyle/>
                    <a:p>
                      <a:pPr algn="ctr" fontAlgn="ctr"/>
                      <a:r>
                        <a:rPr lang="en-US" sz="800" b="0" i="0" u="none" strike="noStrike">
                          <a:solidFill>
                            <a:srgbClr val="000000"/>
                          </a:solidFill>
                          <a:effectLst/>
                          <a:latin typeface="Meiryo UI" panose="020B0604030504040204" pitchFamily="50" charset="-128"/>
                          <a:ea typeface="Meiryo UI" panose="020B0604030504040204" pitchFamily="50" charset="-128"/>
                        </a:rPr>
                        <a:t>C</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介護支援連携指導料算定件数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25,321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2015</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「データブック</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Disk1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41,516</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厚生労働省</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「データブック</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Disk1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29,368</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件</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2020</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年）　</a:t>
                      </a: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32,660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37,230</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件</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4189788"/>
                  </a:ext>
                </a:extLst>
              </a:tr>
            </a:tbl>
          </a:graphicData>
        </a:graphic>
      </p:graphicFrame>
      <p:cxnSp>
        <p:nvCxnSpPr>
          <p:cNvPr id="13" name="直線コネクタ 12"/>
          <p:cNvCxnSpPr/>
          <p:nvPr/>
        </p:nvCxnSpPr>
        <p:spPr>
          <a:xfrm>
            <a:off x="0" y="533858"/>
            <a:ext cx="918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 name="タイトル 1"/>
          <p:cNvSpPr txBox="1">
            <a:spLocks/>
          </p:cNvSpPr>
          <p:nvPr/>
        </p:nvSpPr>
        <p:spPr>
          <a:xfrm>
            <a:off x="804236" y="114264"/>
            <a:ext cx="6021397" cy="475562"/>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参考１</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大阪府の在宅医療の現状（１）</a:t>
            </a:r>
          </a:p>
        </p:txBody>
      </p:sp>
      <p:sp>
        <p:nvSpPr>
          <p:cNvPr id="7" name="正方形/長方形 6"/>
          <p:cNvSpPr/>
          <p:nvPr/>
        </p:nvSpPr>
        <p:spPr>
          <a:xfrm>
            <a:off x="5848942" y="716139"/>
            <a:ext cx="2743729" cy="475562"/>
          </a:xfrm>
          <a:prstGeom prst="rect">
            <a:avLst/>
          </a:prstGeom>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目標値に対する到達度</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pPr algn="l"/>
            <a:r>
              <a:rPr lang="ja-JP" altLang="en-US" sz="900" dirty="0">
                <a:solidFill>
                  <a:schemeClr val="tx1"/>
                </a:solidFill>
                <a:latin typeface="Meiryo UI" panose="020B0604030504040204" pitchFamily="50" charset="-128"/>
                <a:ea typeface="Meiryo UI" panose="020B0604030504040204" pitchFamily="50" charset="-128"/>
              </a:rPr>
              <a:t>◎：最終年目標値達成　○：中間年目標値達成　</a:t>
            </a:r>
            <a:endParaRPr lang="en-US" altLang="ja-JP" sz="900" dirty="0">
              <a:solidFill>
                <a:schemeClr val="tx1"/>
              </a:solidFill>
              <a:latin typeface="Meiryo UI" panose="020B0604030504040204" pitchFamily="50" charset="-128"/>
              <a:ea typeface="Meiryo UI" panose="020B0604030504040204" pitchFamily="50" charset="-128"/>
            </a:endParaRPr>
          </a:p>
          <a:p>
            <a:pPr algn="l"/>
            <a:r>
              <a:rPr lang="ja-JP" altLang="en-US" sz="900" dirty="0">
                <a:solidFill>
                  <a:schemeClr val="tx1"/>
                </a:solidFill>
                <a:latin typeface="Meiryo UI" panose="020B0604030504040204" pitchFamily="50" charset="-128"/>
                <a:ea typeface="Meiryo UI" panose="020B0604030504040204" pitchFamily="50" charset="-128"/>
              </a:rPr>
              <a:t>△：未達成</a:t>
            </a:r>
          </a:p>
        </p:txBody>
      </p:sp>
    </p:spTree>
    <p:extLst>
      <p:ext uri="{BB962C8B-B14F-4D97-AF65-F5344CB8AC3E}">
        <p14:creationId xmlns:p14="http://schemas.microsoft.com/office/powerpoint/2010/main" val="995426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2345" y="651174"/>
            <a:ext cx="5702576" cy="307777"/>
          </a:xfrm>
          <a:prstGeom prst="rect">
            <a:avLst/>
          </a:prstGeom>
        </p:spPr>
        <p:txBody>
          <a:bodyPr wrap="square">
            <a:spAutoFit/>
          </a:bodyPr>
          <a:lstStyle/>
          <a:p>
            <a:pPr defTabSz="289322"/>
            <a:r>
              <a:rPr lang="ja-JP" altLang="en-US" sz="1400" dirty="0">
                <a:solidFill>
                  <a:prstClr val="black"/>
                </a:solidFill>
                <a:latin typeface="Meiryo UI" panose="020B0604030504040204" pitchFamily="50" charset="-128"/>
                <a:ea typeface="Meiryo UI" panose="020B0604030504040204" pitchFamily="50" charset="-128"/>
              </a:rPr>
              <a:t>在宅医療施設数の都道府県比較</a:t>
            </a:r>
          </a:p>
        </p:txBody>
      </p:sp>
      <p:graphicFrame>
        <p:nvGraphicFramePr>
          <p:cNvPr id="4" name="表 3"/>
          <p:cNvGraphicFramePr>
            <a:graphicFrameLocks noGrp="1"/>
          </p:cNvGraphicFramePr>
          <p:nvPr>
            <p:extLst>
              <p:ext uri="{D42A27DB-BD31-4B8C-83A1-F6EECF244321}">
                <p14:modId xmlns:p14="http://schemas.microsoft.com/office/powerpoint/2010/main" val="3490129990"/>
              </p:ext>
            </p:extLst>
          </p:nvPr>
        </p:nvGraphicFramePr>
        <p:xfrm>
          <a:off x="89502" y="1081313"/>
          <a:ext cx="4433862" cy="5066543"/>
        </p:xfrm>
        <a:graphic>
          <a:graphicData uri="http://schemas.openxmlformats.org/drawingml/2006/table">
            <a:tbl>
              <a:tblPr firstRow="1" bandRow="1">
                <a:tableStyleId>{5940675A-B579-460E-94D1-54222C63F5DA}</a:tableStyleId>
              </a:tblPr>
              <a:tblGrid>
                <a:gridCol w="972108">
                  <a:extLst>
                    <a:ext uri="{9D8B030D-6E8A-4147-A177-3AD203B41FA5}">
                      <a16:colId xmlns:a16="http://schemas.microsoft.com/office/drawing/2014/main" val="3849915345"/>
                    </a:ext>
                  </a:extLst>
                </a:gridCol>
                <a:gridCol w="1242138">
                  <a:extLst>
                    <a:ext uri="{9D8B030D-6E8A-4147-A177-3AD203B41FA5}">
                      <a16:colId xmlns:a16="http://schemas.microsoft.com/office/drawing/2014/main" val="3606239991"/>
                    </a:ext>
                  </a:extLst>
                </a:gridCol>
                <a:gridCol w="739872">
                  <a:extLst>
                    <a:ext uri="{9D8B030D-6E8A-4147-A177-3AD203B41FA5}">
                      <a16:colId xmlns:a16="http://schemas.microsoft.com/office/drawing/2014/main" val="2001370499"/>
                    </a:ext>
                  </a:extLst>
                </a:gridCol>
                <a:gridCol w="739872">
                  <a:extLst>
                    <a:ext uri="{9D8B030D-6E8A-4147-A177-3AD203B41FA5}">
                      <a16:colId xmlns:a16="http://schemas.microsoft.com/office/drawing/2014/main" val="829812586"/>
                    </a:ext>
                  </a:extLst>
                </a:gridCol>
                <a:gridCol w="739872">
                  <a:extLst>
                    <a:ext uri="{9D8B030D-6E8A-4147-A177-3AD203B41FA5}">
                      <a16:colId xmlns:a16="http://schemas.microsoft.com/office/drawing/2014/main" val="1141365049"/>
                    </a:ext>
                  </a:extLst>
                </a:gridCol>
              </a:tblGrid>
              <a:tr h="164307">
                <a:tc>
                  <a:txBody>
                    <a:bodyPr/>
                    <a:lstStyle/>
                    <a:p>
                      <a:endParaRPr kumimoji="1" lang="ja-JP" altLang="en-US" sz="900" dirty="0">
                        <a:latin typeface="Meiryo UI" panose="020B0604030504040204" pitchFamily="50" charset="-128"/>
                        <a:ea typeface="Meiryo UI" panose="020B0604030504040204" pitchFamily="50" charset="-128"/>
                      </a:endParaRPr>
                    </a:p>
                  </a:txBody>
                  <a:tcPr marL="38576" marR="38576" marT="19289" marB="1928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en-US" altLang="ja-JP" sz="900" dirty="0">
                        <a:latin typeface="Meiryo UI" panose="020B0604030504040204" pitchFamily="50" charset="-128"/>
                        <a:ea typeface="Meiryo UI" panose="020B0604030504040204" pitchFamily="50" charset="-128"/>
                      </a:endParaRPr>
                    </a:p>
                  </a:txBody>
                  <a:tcPr marL="38576" marR="38576" marT="19289" marB="1928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38576" marR="38576" marT="19289" marB="19289"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38576" marR="38576" marT="19289" marB="19289"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38576" marR="38576" marT="19289" marB="19289"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7488514"/>
                  </a:ext>
                </a:extLst>
              </a:tr>
              <a:tr h="281835">
                <a:tc rowSpan="3">
                  <a:txBody>
                    <a:bodyPr/>
                    <a:lstStyle/>
                    <a:p>
                      <a:r>
                        <a:rPr kumimoji="1" lang="ja-JP" altLang="en-US" sz="900" dirty="0">
                          <a:latin typeface="Meiryo UI" panose="020B0604030504040204" pitchFamily="50" charset="-128"/>
                          <a:ea typeface="Meiryo UI" panose="020B0604030504040204" pitchFamily="50" charset="-128"/>
                        </a:rPr>
                        <a:t>在宅療養支援</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診療所</a:t>
                      </a:r>
                      <a:r>
                        <a:rPr kumimoji="1" lang="en-US" altLang="ja-JP" sz="900" dirty="0">
                          <a:latin typeface="Meiryo UI" panose="020B0604030504040204" pitchFamily="50" charset="-128"/>
                          <a:ea typeface="Meiryo UI" panose="020B0604030504040204" pitchFamily="50" charset="-128"/>
                        </a:rPr>
                        <a:t/>
                      </a:r>
                      <a:br>
                        <a:rPr kumimoji="1" lang="en-US" altLang="ja-JP" sz="900" dirty="0">
                          <a:latin typeface="Meiryo UI" panose="020B0604030504040204" pitchFamily="50" charset="-128"/>
                          <a:ea typeface="Meiryo UI" panose="020B0604030504040204" pitchFamily="50" charset="-128"/>
                        </a:rPr>
                      </a:b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施設数</a:t>
                      </a:r>
                      <a:endParaRPr kumimoji="1" lang="en-US" altLang="ja-JP" sz="90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1,744</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1,516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兵庫県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900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7681253"/>
                  </a:ext>
                </a:extLst>
              </a:tr>
              <a:tr h="281835">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11.6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長崎県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21.4</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徳島県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20.4</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20.3</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397339669"/>
                  </a:ext>
                </a:extLst>
              </a:tr>
              <a:tr h="505282">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歳以上人口１万人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4.1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7.4</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広島県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6.9</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長崎県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6.6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9921286"/>
                  </a:ext>
                </a:extLst>
              </a:tr>
              <a:tr h="281835">
                <a:tc rowSpan="3">
                  <a:txBody>
                    <a:bodyPr/>
                    <a:lstStyle/>
                    <a:p>
                      <a:r>
                        <a:rPr kumimoji="1" lang="ja-JP" altLang="en-US" sz="900" dirty="0">
                          <a:latin typeface="Meiryo UI" panose="020B0604030504040204" pitchFamily="50" charset="-128"/>
                          <a:ea typeface="Meiryo UI" panose="020B0604030504040204" pitchFamily="50" charset="-128"/>
                        </a:rPr>
                        <a:t>在宅療養支援</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病院</a:t>
                      </a:r>
                      <a:endParaRPr kumimoji="1" lang="en-US" altLang="ja-JP" sz="9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施設数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131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125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福岡県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89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0386094"/>
                  </a:ext>
                </a:extLst>
              </a:tr>
              <a:tr h="390420">
                <a:tc vMerge="1">
                  <a:txBody>
                    <a:bodyPr/>
                    <a:lstStyle/>
                    <a:p>
                      <a:endParaRPr kumimoji="1" lang="en-US" altLang="ja-JP" sz="14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1.5</a:t>
                      </a: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1.2</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徳島県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5.4</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鹿児島県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3.4</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熊本県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大分県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2.7</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0717677"/>
                  </a:ext>
                </a:extLst>
              </a:tr>
              <a:tr h="390420">
                <a:tc vMerge="1">
                  <a:txBody>
                    <a:bodyPr/>
                    <a:lstStyle/>
                    <a:p>
                      <a:endParaRPr kumimoji="1" lang="en-US" altLang="ja-JP" sz="14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歳以上人口１万人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あたり</a:t>
                      </a:r>
                      <a:endParaRPr kumimoji="1" lang="en-US" altLang="ja-JP" sz="9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0.5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　全国平均</a:t>
                      </a:r>
                      <a:r>
                        <a:rPr kumimoji="1" lang="ja-JP" altLang="en-US" sz="900" baseline="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0.4</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徳島県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1.6</a:t>
                      </a:r>
                    </a:p>
                    <a:p>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鹿児島県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1.1</a:t>
                      </a:r>
                    </a:p>
                    <a:p>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熊本県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0.9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9467728"/>
                  </a:ext>
                </a:extLst>
              </a:tr>
              <a:tr h="281835">
                <a:tc rowSpan="3">
                  <a:txBody>
                    <a:bodyPr/>
                    <a:lstStyle/>
                    <a:p>
                      <a:r>
                        <a:rPr kumimoji="1" lang="ja-JP" altLang="en-US" sz="900" dirty="0">
                          <a:latin typeface="Meiryo UI" panose="020B0604030504040204" pitchFamily="50" charset="-128"/>
                          <a:ea typeface="Meiryo UI" panose="020B0604030504040204" pitchFamily="50" charset="-128"/>
                        </a:rPr>
                        <a:t>在宅歯科診療を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実施している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歯科診療所</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居宅</a:t>
                      </a:r>
                      <a:r>
                        <a:rPr kumimoji="1" lang="en-US" altLang="ja-JP" sz="9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施設数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1,241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1,070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神奈川県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827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00934"/>
                  </a:ext>
                </a:extLst>
              </a:tr>
              <a:tr h="378443">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a:t>
                      </a:r>
                      <a:r>
                        <a:rPr kumimoji="1" lang="ja-JP" altLang="en-US" sz="900" baseline="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8.8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dirty="0">
                          <a:latin typeface="Meiryo UI" panose="020B0604030504040204" pitchFamily="50" charset="-128"/>
                          <a:ea typeface="Meiryo UI" panose="020B0604030504040204" pitchFamily="50" charset="-128"/>
                        </a:rPr>
                        <a:t>徳島県</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13.9</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dirty="0">
                          <a:latin typeface="Meiryo UI" panose="020B0604030504040204" pitchFamily="50" charset="-128"/>
                          <a:ea typeface="Meiryo UI" panose="020B0604030504040204" pitchFamily="50" charset="-128"/>
                        </a:rPr>
                        <a:t>長崎県</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13.5</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dirty="0">
                          <a:latin typeface="Meiryo UI" panose="020B0604030504040204" pitchFamily="50" charset="-128"/>
                          <a:ea typeface="Meiryo UI" panose="020B0604030504040204" pitchFamily="50" charset="-128"/>
                        </a:rPr>
                        <a:t>大阪府</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12.4</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685697442"/>
                  </a:ext>
                </a:extLst>
              </a:tr>
              <a:tr h="35153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歳以上人口１万人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あたり　</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3.1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dirty="0">
                          <a:latin typeface="Meiryo UI" panose="020B0604030504040204" pitchFamily="50" charset="-128"/>
                          <a:ea typeface="Meiryo UI" panose="020B0604030504040204" pitchFamily="50" charset="-128"/>
                        </a:rPr>
                        <a:t>大阪府</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4.6</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b="0" dirty="0">
                          <a:latin typeface="Meiryo UI" panose="020B0604030504040204" pitchFamily="50" charset="-128"/>
                          <a:ea typeface="Meiryo UI" panose="020B0604030504040204" pitchFamily="50" charset="-128"/>
                        </a:rPr>
                        <a:t>長崎県</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徳島県</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4.2</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dirty="0">
                          <a:latin typeface="Meiryo UI" panose="020B0604030504040204" pitchFamily="50" charset="-128"/>
                          <a:ea typeface="Meiryo UI" panose="020B0604030504040204" pitchFamily="50" charset="-128"/>
                        </a:rPr>
                        <a:t>東京都</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兵庫県</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4.0</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32216493"/>
                  </a:ext>
                </a:extLst>
              </a:tr>
              <a:tr h="281835">
                <a:tc rowSpan="3">
                  <a:txBody>
                    <a:bodyPr/>
                    <a:lstStyle/>
                    <a:p>
                      <a:r>
                        <a:rPr kumimoji="1" lang="ja-JP" altLang="en-US" sz="900" dirty="0">
                          <a:latin typeface="Meiryo UI" panose="020B0604030504040204" pitchFamily="50" charset="-128"/>
                          <a:ea typeface="Meiryo UI" panose="020B0604030504040204" pitchFamily="50" charset="-128"/>
                        </a:rPr>
                        <a:t>在宅歯科診療を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実施している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歯科診療所</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施設</a:t>
                      </a:r>
                      <a:r>
                        <a:rPr kumimoji="1" lang="en-US" altLang="ja-JP" sz="9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施設数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1,023</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943</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900" dirty="0">
                          <a:latin typeface="Meiryo UI" panose="020B0604030504040204" pitchFamily="50" charset="-128"/>
                          <a:ea typeface="Meiryo UI" panose="020B0604030504040204" pitchFamily="50" charset="-128"/>
                        </a:rPr>
                        <a:t>福岡県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726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87368903"/>
                  </a:ext>
                </a:extLst>
              </a:tr>
              <a:tr h="39042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11.9</a:t>
                      </a:r>
                    </a:p>
                    <a:p>
                      <a:r>
                        <a:rPr kumimoji="1" lang="ja-JP" altLang="en-US" sz="900" dirty="0">
                          <a:latin typeface="Meiryo UI" panose="020B0604030504040204" pitchFamily="50" charset="-128"/>
                          <a:ea typeface="Meiryo UI" panose="020B0604030504040204" pitchFamily="50" charset="-128"/>
                        </a:rPr>
                        <a:t>　全国平均</a:t>
                      </a:r>
                      <a:r>
                        <a:rPr kumimoji="1" lang="ja-JP" altLang="en-US" sz="900" baseline="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9</a:t>
                      </a:r>
                      <a:r>
                        <a:rPr kumimoji="1" lang="en-US" altLang="ja-JP" sz="900" dirty="0">
                          <a:latin typeface="Meiryo UI" panose="020B0604030504040204" pitchFamily="50" charset="-128"/>
                          <a:ea typeface="Meiryo UI" panose="020B0604030504040204" pitchFamily="50" charset="-128"/>
                        </a:rPr>
                        <a:t>.9</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徳島県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19.8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長崎県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19.5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佐賀県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18.4</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1765766"/>
                  </a:ext>
                </a:extLst>
              </a:tr>
              <a:tr h="422973">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歳以上人口１万人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あたり　</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4.4</a:t>
                      </a:r>
                    </a:p>
                    <a:p>
                      <a:r>
                        <a:rPr kumimoji="1" lang="en-US" altLang="ja-JP" sz="90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 </a:t>
                      </a:r>
                      <a:r>
                        <a:rPr kumimoji="1" lang="ja-JP" altLang="en-US" sz="900" baseline="0" dirty="0">
                          <a:latin typeface="Meiryo UI" panose="020B0604030504040204" pitchFamily="50" charset="-128"/>
                          <a:ea typeface="Meiryo UI" panose="020B0604030504040204" pitchFamily="50" charset="-128"/>
                        </a:rPr>
                        <a:t>全国平均 </a:t>
                      </a:r>
                      <a:r>
                        <a:rPr kumimoji="1" lang="en-US" altLang="ja-JP" sz="900" baseline="0" dirty="0">
                          <a:latin typeface="Meiryo UI" panose="020B0604030504040204" pitchFamily="50" charset="-128"/>
                          <a:ea typeface="Meiryo UI" panose="020B0604030504040204" pitchFamily="50" charset="-128"/>
                        </a:rPr>
                        <a:t>3.5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佐賀県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6.1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徳島県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長崎県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6.0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福岡県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5.2</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588011"/>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6870039"/>
              </p:ext>
            </p:extLst>
          </p:nvPr>
        </p:nvGraphicFramePr>
        <p:xfrm>
          <a:off x="4657791" y="1092436"/>
          <a:ext cx="4373583" cy="3926957"/>
        </p:xfrm>
        <a:graphic>
          <a:graphicData uri="http://schemas.openxmlformats.org/drawingml/2006/table">
            <a:tbl>
              <a:tblPr firstRow="1" bandRow="1">
                <a:tableStyleId>{5940675A-B579-460E-94D1-54222C63F5DA}</a:tableStyleId>
              </a:tblPr>
              <a:tblGrid>
                <a:gridCol w="1003421">
                  <a:extLst>
                    <a:ext uri="{9D8B030D-6E8A-4147-A177-3AD203B41FA5}">
                      <a16:colId xmlns:a16="http://schemas.microsoft.com/office/drawing/2014/main" val="3849915345"/>
                    </a:ext>
                  </a:extLst>
                </a:gridCol>
                <a:gridCol w="1202062">
                  <a:extLst>
                    <a:ext uri="{9D8B030D-6E8A-4147-A177-3AD203B41FA5}">
                      <a16:colId xmlns:a16="http://schemas.microsoft.com/office/drawing/2014/main" val="3606239991"/>
                    </a:ext>
                  </a:extLst>
                </a:gridCol>
                <a:gridCol w="722700">
                  <a:extLst>
                    <a:ext uri="{9D8B030D-6E8A-4147-A177-3AD203B41FA5}">
                      <a16:colId xmlns:a16="http://schemas.microsoft.com/office/drawing/2014/main" val="2001370499"/>
                    </a:ext>
                  </a:extLst>
                </a:gridCol>
                <a:gridCol w="722700">
                  <a:extLst>
                    <a:ext uri="{9D8B030D-6E8A-4147-A177-3AD203B41FA5}">
                      <a16:colId xmlns:a16="http://schemas.microsoft.com/office/drawing/2014/main" val="829812586"/>
                    </a:ext>
                  </a:extLst>
                </a:gridCol>
                <a:gridCol w="722700">
                  <a:extLst>
                    <a:ext uri="{9D8B030D-6E8A-4147-A177-3AD203B41FA5}">
                      <a16:colId xmlns:a16="http://schemas.microsoft.com/office/drawing/2014/main" val="1141365049"/>
                    </a:ext>
                  </a:extLst>
                </a:gridCol>
              </a:tblGrid>
              <a:tr h="156105">
                <a:tc>
                  <a:txBody>
                    <a:bodyPr/>
                    <a:lstStyle/>
                    <a:p>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7488514"/>
                  </a:ext>
                </a:extLst>
              </a:tr>
              <a:tr h="281835">
                <a:tc rowSpan="3">
                  <a:txBody>
                    <a:bodyPr/>
                    <a:lstStyle/>
                    <a:p>
                      <a:r>
                        <a:rPr kumimoji="1" lang="ja-JP" altLang="en-US" sz="900" dirty="0">
                          <a:latin typeface="Meiryo UI" panose="020B0604030504040204" pitchFamily="50" charset="-128"/>
                          <a:ea typeface="Meiryo UI" panose="020B0604030504040204" pitchFamily="50" charset="-128"/>
                        </a:rPr>
                        <a:t>訪問診療を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実施している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病院・診療所数</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p>
                    <a:p>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施設数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2,261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1,966</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兵庫県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1,411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36137832"/>
                  </a:ext>
                </a:extLst>
              </a:tr>
              <a:tr h="39042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en-US" altLang="ja-JP" sz="900" baseline="0" dirty="0">
                          <a:latin typeface="Meiryo UI" panose="020B0604030504040204" pitchFamily="50" charset="-128"/>
                          <a:ea typeface="Meiryo UI" panose="020B0604030504040204" pitchFamily="50" charset="-128"/>
                        </a:rPr>
                        <a:t> ※</a:t>
                      </a:r>
                      <a:r>
                        <a:rPr kumimoji="1" lang="ja-JP" altLang="en-US" sz="900" baseline="0" dirty="0">
                          <a:latin typeface="Meiryo UI" panose="020B0604030504040204" pitchFamily="50" charset="-128"/>
                          <a:ea typeface="Meiryo UI" panose="020B0604030504040204" pitchFamily="50" charset="-128"/>
                        </a:rPr>
                        <a:t>大阪は</a:t>
                      </a:r>
                      <a:r>
                        <a:rPr kumimoji="1" lang="en-US" altLang="ja-JP" sz="900" baseline="0" dirty="0">
                          <a:latin typeface="Meiryo UI" panose="020B0604030504040204" pitchFamily="50" charset="-128"/>
                          <a:ea typeface="Meiryo UI" panose="020B0604030504040204" pitchFamily="50" charset="-128"/>
                        </a:rPr>
                        <a:t>26.3</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a:t>
                      </a:r>
                      <a:r>
                        <a:rPr kumimoji="1" lang="ja-JP" altLang="en-US" sz="900" baseline="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18.6</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和歌山県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38.9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島根県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36.4</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徳島県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32.3</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56528052"/>
                  </a:ext>
                </a:extLst>
              </a:tr>
              <a:tr h="392236">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歳以上人口１万人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あたり</a:t>
                      </a:r>
                      <a:endParaRPr kumimoji="1" lang="en-US" altLang="ja-JP" sz="900" dirty="0">
                        <a:latin typeface="Meiryo UI" panose="020B0604030504040204" pitchFamily="50" charset="-128"/>
                        <a:ea typeface="Meiryo UI" panose="020B0604030504040204" pitchFamily="50" charset="-128"/>
                      </a:endParaRPr>
                    </a:p>
                    <a:p>
                      <a:r>
                        <a:rPr kumimoji="1" lang="en-US" altLang="ja-JP" sz="900" baseline="0" dirty="0">
                          <a:latin typeface="Meiryo UI" panose="020B0604030504040204" pitchFamily="50" charset="-128"/>
                          <a:ea typeface="Meiryo UI" panose="020B0604030504040204" pitchFamily="50" charset="-128"/>
                        </a:rPr>
                        <a:t> ※</a:t>
                      </a:r>
                      <a:r>
                        <a:rPr kumimoji="1" lang="ja-JP" altLang="en-US" sz="900" baseline="0" dirty="0">
                          <a:latin typeface="Meiryo UI" panose="020B0604030504040204" pitchFamily="50" charset="-128"/>
                          <a:ea typeface="Meiryo UI" panose="020B0604030504040204" pitchFamily="50" charset="-128"/>
                        </a:rPr>
                        <a:t>大阪は</a:t>
                      </a:r>
                      <a:r>
                        <a:rPr kumimoji="1" lang="en-US" altLang="ja-JP" sz="900" baseline="0" dirty="0">
                          <a:latin typeface="Meiryo UI" panose="020B0604030504040204" pitchFamily="50" charset="-128"/>
                          <a:ea typeface="Meiryo UI" panose="020B0604030504040204" pitchFamily="50" charset="-128"/>
                        </a:rPr>
                        <a:t>9.7</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a:t>
                      </a:r>
                      <a:r>
                        <a:rPr kumimoji="1" lang="ja-JP" altLang="en-US" sz="900" baseline="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6.6</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和歌山県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11.9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島根県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10.7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徳島県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9.8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4795586"/>
                  </a:ext>
                </a:extLst>
              </a:tr>
              <a:tr h="281835">
                <a:tc rowSpan="3">
                  <a:txBody>
                    <a:bodyPr/>
                    <a:lstStyle/>
                    <a:p>
                      <a:r>
                        <a:rPr kumimoji="1" lang="ja-JP" altLang="en-US" sz="900" dirty="0">
                          <a:latin typeface="Meiryo UI" panose="020B0604030504040204" pitchFamily="50" charset="-128"/>
                          <a:ea typeface="Meiryo UI" panose="020B0604030504040204" pitchFamily="50" charset="-128"/>
                        </a:rPr>
                        <a:t>在宅看取りを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実施している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病院・診療所数</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a:t>
                      </a:r>
                      <a:r>
                        <a:rPr kumimoji="1" lang="en-US" altLang="ja-JP" sz="900" u="none" dirty="0">
                          <a:latin typeface="Meiryo UI" panose="020B0604030504040204" pitchFamily="50" charset="-128"/>
                          <a:ea typeface="Meiryo UI" panose="020B0604030504040204" pitchFamily="50" charset="-128"/>
                        </a:rPr>
                        <a:t>0</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施設数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563</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470</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神奈川県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414</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7681253"/>
                  </a:ext>
                </a:extLst>
              </a:tr>
              <a:tr h="39042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5.5</a:t>
                      </a:r>
                    </a:p>
                    <a:p>
                      <a:r>
                        <a:rPr kumimoji="1" lang="ja-JP" altLang="en-US" sz="900" dirty="0">
                          <a:latin typeface="Meiryo UI" panose="020B0604030504040204" pitchFamily="50" charset="-128"/>
                          <a:ea typeface="Meiryo UI" panose="020B0604030504040204" pitchFamily="50" charset="-128"/>
                        </a:rPr>
                        <a:t>　全国平均</a:t>
                      </a:r>
                      <a:r>
                        <a:rPr kumimoji="1" lang="en-US" altLang="ja-JP" sz="900" dirty="0">
                          <a:latin typeface="Meiryo UI" panose="020B0604030504040204" pitchFamily="50" charset="-128"/>
                          <a:ea typeface="Meiryo UI" panose="020B0604030504040204" pitchFamily="50" charset="-128"/>
                        </a:rPr>
                        <a:t>4.9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島根県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9.4</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和歌山県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8.6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長野県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8.2</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339669"/>
                  </a:ext>
                </a:extLst>
              </a:tr>
              <a:tr h="39042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歳以上人口１万人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2.0</a:t>
                      </a: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1.7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島根県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長野県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６</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岐阜県　　  　　</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9921286"/>
                  </a:ext>
                </a:extLst>
              </a:tr>
              <a:tr h="281835">
                <a:tc rowSpan="3">
                  <a:txBody>
                    <a:bodyPr/>
                    <a:lstStyle/>
                    <a:p>
                      <a:r>
                        <a:rPr kumimoji="1" lang="ja-JP" altLang="en-US" sz="900" dirty="0">
                          <a:latin typeface="Meiryo UI" panose="020B0604030504040204" pitchFamily="50" charset="-128"/>
                          <a:ea typeface="Meiryo UI" panose="020B0604030504040204" pitchFamily="50" charset="-128"/>
                        </a:rPr>
                        <a:t>訪問薬剤指導を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実施する薬局</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施設数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1,587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1,038</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愛知県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884</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0386094"/>
                  </a:ext>
                </a:extLst>
              </a:tr>
              <a:tr h="361733">
                <a:tc vMerge="1">
                  <a:txBody>
                    <a:bodyPr/>
                    <a:lstStyle/>
                    <a:p>
                      <a:endParaRPr kumimoji="1" lang="en-US" altLang="ja-JP" sz="14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a:t>
                      </a:r>
                      <a:r>
                        <a:rPr kumimoji="1" lang="ja-JP" altLang="en-US" sz="900" baseline="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9.2</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長野県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12.5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12.1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999FF"/>
                    </a:solidFill>
                  </a:tcPr>
                </a:tc>
                <a:tc>
                  <a:txBody>
                    <a:bodyPr/>
                    <a:lstStyle/>
                    <a:p>
                      <a:r>
                        <a:rPr kumimoji="1" lang="ja-JP" altLang="en-US" sz="900" dirty="0">
                          <a:latin typeface="Meiryo UI" panose="020B0604030504040204" pitchFamily="50" charset="-128"/>
                          <a:ea typeface="Meiryo UI" panose="020B0604030504040204" pitchFamily="50" charset="-128"/>
                        </a:rPr>
                        <a:t>愛知県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12.1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0717677"/>
                  </a:ext>
                </a:extLst>
              </a:tr>
              <a:tr h="324036">
                <a:tc vMerge="1">
                  <a:txBody>
                    <a:bodyPr/>
                    <a:lstStyle/>
                    <a:p>
                      <a:endParaRPr kumimoji="1" lang="en-US" altLang="ja-JP" sz="14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歳以上人口１万人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あたり</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 </a:t>
                      </a:r>
                      <a:r>
                        <a:rPr kumimoji="1" lang="ja-JP" altLang="en-US" sz="900" baseline="0" dirty="0">
                          <a:latin typeface="Meiryo UI" panose="020B0604030504040204" pitchFamily="50" charset="-128"/>
                          <a:ea typeface="Meiryo UI" panose="020B0604030504040204" pitchFamily="50" charset="-128"/>
                        </a:rPr>
                        <a:t>全国平均 </a:t>
                      </a:r>
                      <a:r>
                        <a:rPr kumimoji="1" lang="en-US" altLang="ja-JP" sz="900" baseline="0" dirty="0">
                          <a:latin typeface="Meiryo UI" panose="020B0604030504040204" pitchFamily="50" charset="-128"/>
                          <a:ea typeface="Meiryo UI" panose="020B0604030504040204" pitchFamily="50" charset="-128"/>
                        </a:rPr>
                        <a:t>3.3</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5.1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愛知県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4.4</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129467728"/>
                  </a:ext>
                </a:extLst>
              </a:tr>
            </a:tbl>
          </a:graphicData>
        </a:graphic>
      </p:graphicFrame>
      <p:sp>
        <p:nvSpPr>
          <p:cNvPr id="6" name="テキスト ボックス 5"/>
          <p:cNvSpPr txBox="1"/>
          <p:nvPr/>
        </p:nvSpPr>
        <p:spPr>
          <a:xfrm>
            <a:off x="5393093" y="5834407"/>
            <a:ext cx="3519347" cy="553998"/>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出典：厚生労働省「在宅医療にかかる地域別データ集」</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訪問薬剤指導を実施する薬局のみ</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「厚生労働省令和</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年度データブック」</a:t>
            </a:r>
          </a:p>
        </p:txBody>
      </p:sp>
      <p:sp>
        <p:nvSpPr>
          <p:cNvPr id="8" name="タイトル 1"/>
          <p:cNvSpPr txBox="1">
            <a:spLocks/>
          </p:cNvSpPr>
          <p:nvPr/>
        </p:nvSpPr>
        <p:spPr>
          <a:xfrm>
            <a:off x="823185" y="42127"/>
            <a:ext cx="6021397" cy="475562"/>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参考１</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大阪府の在宅医療の現状（２）</a:t>
            </a:r>
          </a:p>
        </p:txBody>
      </p:sp>
      <p:cxnSp>
        <p:nvCxnSpPr>
          <p:cNvPr id="9" name="直線コネクタ 8"/>
          <p:cNvCxnSpPr/>
          <p:nvPr/>
        </p:nvCxnSpPr>
        <p:spPr>
          <a:xfrm>
            <a:off x="0" y="500086"/>
            <a:ext cx="918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642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3508" y="640235"/>
            <a:ext cx="6453336" cy="307777"/>
          </a:xfrm>
          <a:prstGeom prst="rect">
            <a:avLst/>
          </a:prstGeom>
        </p:spPr>
        <p:txBody>
          <a:bodyPr wrap="square">
            <a:spAutoFit/>
          </a:bodyPr>
          <a:lstStyle/>
          <a:p>
            <a:pPr defTabSz="289322"/>
            <a:r>
              <a:rPr lang="ja-JP" altLang="en-US" sz="1400" dirty="0">
                <a:solidFill>
                  <a:prstClr val="black"/>
                </a:solidFill>
                <a:latin typeface="Meiryo UI" panose="020B0604030504040204" pitchFamily="50" charset="-128"/>
                <a:ea typeface="Meiryo UI" panose="020B0604030504040204" pitchFamily="50" charset="-128"/>
              </a:rPr>
              <a:t>訪問看護、介護事業所数等の都道府県比較</a:t>
            </a:r>
          </a:p>
        </p:txBody>
      </p:sp>
      <p:graphicFrame>
        <p:nvGraphicFramePr>
          <p:cNvPr id="4" name="表 3"/>
          <p:cNvGraphicFramePr>
            <a:graphicFrameLocks noGrp="1"/>
          </p:cNvGraphicFramePr>
          <p:nvPr>
            <p:extLst>
              <p:ext uri="{D42A27DB-BD31-4B8C-83A1-F6EECF244321}">
                <p14:modId xmlns:p14="http://schemas.microsoft.com/office/powerpoint/2010/main" val="377954936"/>
              </p:ext>
            </p:extLst>
          </p:nvPr>
        </p:nvGraphicFramePr>
        <p:xfrm>
          <a:off x="73114" y="1069444"/>
          <a:ext cx="4320483" cy="3430365"/>
        </p:xfrm>
        <a:graphic>
          <a:graphicData uri="http://schemas.openxmlformats.org/drawingml/2006/table">
            <a:tbl>
              <a:tblPr firstRow="1" bandRow="1">
                <a:tableStyleId>{5940675A-B579-460E-94D1-54222C63F5DA}</a:tableStyleId>
              </a:tblPr>
              <a:tblGrid>
                <a:gridCol w="975757">
                  <a:extLst>
                    <a:ext uri="{9D8B030D-6E8A-4147-A177-3AD203B41FA5}">
                      <a16:colId xmlns:a16="http://schemas.microsoft.com/office/drawing/2014/main" val="3849915345"/>
                    </a:ext>
                  </a:extLst>
                </a:gridCol>
                <a:gridCol w="1000715">
                  <a:extLst>
                    <a:ext uri="{9D8B030D-6E8A-4147-A177-3AD203B41FA5}">
                      <a16:colId xmlns:a16="http://schemas.microsoft.com/office/drawing/2014/main" val="3606239991"/>
                    </a:ext>
                  </a:extLst>
                </a:gridCol>
                <a:gridCol w="781337">
                  <a:extLst>
                    <a:ext uri="{9D8B030D-6E8A-4147-A177-3AD203B41FA5}">
                      <a16:colId xmlns:a16="http://schemas.microsoft.com/office/drawing/2014/main" val="2001370499"/>
                    </a:ext>
                  </a:extLst>
                </a:gridCol>
                <a:gridCol w="781337">
                  <a:extLst>
                    <a:ext uri="{9D8B030D-6E8A-4147-A177-3AD203B41FA5}">
                      <a16:colId xmlns:a16="http://schemas.microsoft.com/office/drawing/2014/main" val="829812586"/>
                    </a:ext>
                  </a:extLst>
                </a:gridCol>
                <a:gridCol w="781337">
                  <a:extLst>
                    <a:ext uri="{9D8B030D-6E8A-4147-A177-3AD203B41FA5}">
                      <a16:colId xmlns:a16="http://schemas.microsoft.com/office/drawing/2014/main" val="1141365049"/>
                    </a:ext>
                  </a:extLst>
                </a:gridCol>
              </a:tblGrid>
              <a:tr h="164307">
                <a:tc>
                  <a:txBody>
                    <a:bodyPr/>
                    <a:lstStyle/>
                    <a:p>
                      <a:endParaRPr kumimoji="1" lang="ja-JP" altLang="en-US" sz="900" dirty="0">
                        <a:latin typeface="Meiryo UI" panose="020B0604030504040204" pitchFamily="50" charset="-128"/>
                        <a:ea typeface="Meiryo UI" panose="020B0604030504040204" pitchFamily="50" charset="-128"/>
                      </a:endParaRPr>
                    </a:p>
                  </a:txBody>
                  <a:tcPr marL="38576" marR="38576" marT="19289" marB="1928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en-US" altLang="ja-JP" sz="900" dirty="0">
                        <a:latin typeface="Meiryo UI" panose="020B0604030504040204" pitchFamily="50" charset="-128"/>
                        <a:ea typeface="Meiryo UI" panose="020B0604030504040204" pitchFamily="50" charset="-128"/>
                      </a:endParaRPr>
                    </a:p>
                  </a:txBody>
                  <a:tcPr marL="38576" marR="38576" marT="19289" marB="1928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38576" marR="38576" marT="19289" marB="19289"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38576" marR="38576" marT="19289" marB="19289"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38576" marR="38576" marT="19289" marB="19289"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7488514"/>
                  </a:ext>
                </a:extLst>
              </a:tr>
              <a:tr h="333917">
                <a:tc rowSpan="3">
                  <a:txBody>
                    <a:bodyPr/>
                    <a:lstStyle/>
                    <a:p>
                      <a:r>
                        <a:rPr kumimoji="1" lang="ja-JP" altLang="en-US" sz="900" dirty="0">
                          <a:latin typeface="Meiryo UI" panose="020B0604030504040204" pitchFamily="50" charset="-128"/>
                          <a:ea typeface="Meiryo UI" panose="020B0604030504040204" pitchFamily="50" charset="-128"/>
                        </a:rPr>
                        <a:t>訪問看護</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ステーション数</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a:t>
                      </a:r>
                      <a:r>
                        <a:rPr kumimoji="1" lang="en-US" altLang="ja-JP" sz="900" u="none" dirty="0">
                          <a:latin typeface="Meiryo UI" panose="020B0604030504040204" pitchFamily="50" charset="-128"/>
                          <a:ea typeface="Meiryo UI" panose="020B0604030504040204" pitchFamily="50" charset="-128"/>
                        </a:rPr>
                        <a:t>0</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事業所数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1,357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1,258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愛知県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791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7681253"/>
                  </a:ext>
                </a:extLst>
              </a:tr>
              <a:tr h="324036">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10.0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和歌山県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16.6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15.8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熊本県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13.6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339669"/>
                  </a:ext>
                </a:extLst>
              </a:tr>
              <a:tr h="39042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人口１万人あたり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3.5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5.8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和歌山県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5.1</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京都府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9921286"/>
                  </a:ext>
                </a:extLst>
              </a:tr>
              <a:tr h="321025">
                <a:tc rowSpan="3">
                  <a:txBody>
                    <a:bodyPr/>
                    <a:lstStyle/>
                    <a:p>
                      <a:r>
                        <a:rPr kumimoji="1" lang="ja-JP" altLang="en-US" sz="900" dirty="0">
                          <a:latin typeface="Meiryo UI" panose="020B0604030504040204" pitchFamily="50" charset="-128"/>
                          <a:ea typeface="Meiryo UI" panose="020B0604030504040204" pitchFamily="50" charset="-128"/>
                        </a:rPr>
                        <a:t>訪問看護</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ステーション</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看護職員数</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看護職員数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7,971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７</a:t>
                      </a:r>
                      <a:r>
                        <a:rPr kumimoji="1" lang="en-US" altLang="ja-JP" sz="900" dirty="0">
                          <a:latin typeface="Meiryo UI" panose="020B0604030504040204" pitchFamily="50" charset="-128"/>
                          <a:ea typeface="Meiryo UI" panose="020B0604030504040204" pitchFamily="50" charset="-128"/>
                        </a:rPr>
                        <a:t>,164</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愛知県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4,395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0386094"/>
                  </a:ext>
                </a:extLst>
              </a:tr>
              <a:tr h="314669">
                <a:tc vMerge="1">
                  <a:txBody>
                    <a:bodyPr/>
                    <a:lstStyle/>
                    <a:p>
                      <a:endParaRPr kumimoji="1" lang="en-US" altLang="ja-JP" sz="14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53.0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a:latin typeface="Meiryo UI" panose="020B0604030504040204" pitchFamily="50" charset="-128"/>
                          <a:ea typeface="Meiryo UI" panose="020B0604030504040204" pitchFamily="50" charset="-128"/>
                        </a:rPr>
                        <a:t>92.7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和歌山県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75.5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京都府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67.9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0717677"/>
                  </a:ext>
                </a:extLst>
              </a:tr>
              <a:tr h="390420">
                <a:tc vMerge="1">
                  <a:txBody>
                    <a:bodyPr/>
                    <a:lstStyle/>
                    <a:p>
                      <a:endParaRPr kumimoji="1" lang="en-US" altLang="ja-JP" sz="14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人口１万人あたり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18.7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34.0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福岡県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24.1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兵庫県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9467728"/>
                  </a:ext>
                </a:extLst>
              </a:tr>
              <a:tr h="321025">
                <a:tc rowSpan="3">
                  <a:txBody>
                    <a:bodyPr/>
                    <a:lstStyle/>
                    <a:p>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24</a:t>
                      </a:r>
                      <a:r>
                        <a:rPr kumimoji="1" lang="ja-JP" altLang="en-US" sz="900" dirty="0">
                          <a:latin typeface="Meiryo UI" panose="020B0604030504040204" pitchFamily="50" charset="-128"/>
                          <a:ea typeface="Meiryo UI" panose="020B0604030504040204" pitchFamily="50" charset="-128"/>
                        </a:rPr>
                        <a:t>時間対応の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訪問看護</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ステーション</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看護職員数</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p>
                    <a:p>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看護職員数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7,215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6,382</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愛知県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4,167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00934"/>
                  </a:ext>
                </a:extLst>
              </a:tr>
              <a:tr h="314387">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a:t>
                      </a:r>
                      <a:r>
                        <a:rPr kumimoji="1" lang="ja-JP" altLang="en-US" sz="900" baseline="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48.9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dirty="0">
                          <a:latin typeface="Meiryo UI" panose="020B0604030504040204" pitchFamily="50" charset="-128"/>
                          <a:ea typeface="Meiryo UI" panose="020B0604030504040204" pitchFamily="50" charset="-128"/>
                        </a:rPr>
                        <a:t>大阪府</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83.9</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b="0" dirty="0">
                          <a:latin typeface="Meiryo UI" panose="020B0604030504040204" pitchFamily="50" charset="-128"/>
                          <a:ea typeface="Meiryo UI" panose="020B0604030504040204" pitchFamily="50" charset="-128"/>
                        </a:rPr>
                        <a:t>和歌山県</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68.0</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dirty="0">
                          <a:latin typeface="Meiryo UI" panose="020B0604030504040204" pitchFamily="50" charset="-128"/>
                          <a:ea typeface="Meiryo UI" panose="020B0604030504040204" pitchFamily="50" charset="-128"/>
                        </a:rPr>
                        <a:t>島根県</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64.1</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5697442"/>
                  </a:ext>
                </a:extLst>
              </a:tr>
              <a:tr h="39042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人口１万人あたり　</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17.</a:t>
                      </a:r>
                      <a:r>
                        <a:rPr kumimoji="1" lang="ja-JP" altLang="en-US" sz="900" dirty="0">
                          <a:latin typeface="Meiryo UI" panose="020B0604030504040204" pitchFamily="50" charset="-128"/>
                          <a:ea typeface="Meiryo UI" panose="020B0604030504040204" pitchFamily="50" charset="-128"/>
                        </a:rPr>
                        <a:t>２</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dirty="0">
                          <a:latin typeface="Meiryo UI" panose="020B0604030504040204" pitchFamily="50" charset="-128"/>
                          <a:ea typeface="Meiryo UI" panose="020B0604030504040204" pitchFamily="50" charset="-128"/>
                        </a:rPr>
                        <a:t>大阪府</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30.8</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900" b="0" dirty="0">
                          <a:latin typeface="Meiryo UI" panose="020B0604030504040204" pitchFamily="50" charset="-128"/>
                          <a:ea typeface="Meiryo UI" panose="020B0604030504040204" pitchFamily="50" charset="-128"/>
                        </a:rPr>
                        <a:t>福岡県</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22.6</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dirty="0">
                          <a:latin typeface="Meiryo UI" panose="020B0604030504040204" pitchFamily="50" charset="-128"/>
                          <a:ea typeface="Meiryo UI" panose="020B0604030504040204" pitchFamily="50" charset="-128"/>
                        </a:rPr>
                        <a:t>愛知県</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22.4</a:t>
                      </a:r>
                      <a:endParaRPr kumimoji="1" lang="ja-JP" altLang="en-US" sz="900" b="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32216493"/>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651649019"/>
              </p:ext>
            </p:extLst>
          </p:nvPr>
        </p:nvGraphicFramePr>
        <p:xfrm>
          <a:off x="4572000" y="1067417"/>
          <a:ext cx="4480886" cy="4487139"/>
        </p:xfrm>
        <a:graphic>
          <a:graphicData uri="http://schemas.openxmlformats.org/drawingml/2006/table">
            <a:tbl>
              <a:tblPr firstRow="1" bandRow="1">
                <a:tableStyleId>{5940675A-B579-460E-94D1-54222C63F5DA}</a:tableStyleId>
              </a:tblPr>
              <a:tblGrid>
                <a:gridCol w="1008114">
                  <a:extLst>
                    <a:ext uri="{9D8B030D-6E8A-4147-A177-3AD203B41FA5}">
                      <a16:colId xmlns:a16="http://schemas.microsoft.com/office/drawing/2014/main" val="3849915345"/>
                    </a:ext>
                  </a:extLst>
                </a:gridCol>
                <a:gridCol w="1034594">
                  <a:extLst>
                    <a:ext uri="{9D8B030D-6E8A-4147-A177-3AD203B41FA5}">
                      <a16:colId xmlns:a16="http://schemas.microsoft.com/office/drawing/2014/main" val="3606239991"/>
                    </a:ext>
                  </a:extLst>
                </a:gridCol>
                <a:gridCol w="843530">
                  <a:extLst>
                    <a:ext uri="{9D8B030D-6E8A-4147-A177-3AD203B41FA5}">
                      <a16:colId xmlns:a16="http://schemas.microsoft.com/office/drawing/2014/main" val="2001370499"/>
                    </a:ext>
                  </a:extLst>
                </a:gridCol>
                <a:gridCol w="843530">
                  <a:extLst>
                    <a:ext uri="{9D8B030D-6E8A-4147-A177-3AD203B41FA5}">
                      <a16:colId xmlns:a16="http://schemas.microsoft.com/office/drawing/2014/main" val="829812586"/>
                    </a:ext>
                  </a:extLst>
                </a:gridCol>
                <a:gridCol w="751118">
                  <a:extLst>
                    <a:ext uri="{9D8B030D-6E8A-4147-A177-3AD203B41FA5}">
                      <a16:colId xmlns:a16="http://schemas.microsoft.com/office/drawing/2014/main" val="1141365049"/>
                    </a:ext>
                  </a:extLst>
                </a:gridCol>
              </a:tblGrid>
              <a:tr h="156105">
                <a:tc>
                  <a:txBody>
                    <a:bodyPr/>
                    <a:lstStyle/>
                    <a:p>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位</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7488514"/>
                  </a:ext>
                </a:extLst>
              </a:tr>
              <a:tr h="396135">
                <a:tc rowSpan="3">
                  <a:txBody>
                    <a:bodyPr/>
                    <a:lstStyle/>
                    <a:p>
                      <a:r>
                        <a:rPr kumimoji="1" lang="zh-TW" altLang="en-US" sz="900" dirty="0">
                          <a:latin typeface="Meiryo UI" panose="020B0604030504040204" pitchFamily="50" charset="-128"/>
                          <a:ea typeface="Meiryo UI" panose="020B0604030504040204" pitchFamily="50" charset="-128"/>
                        </a:rPr>
                        <a:t>介護老人福祉施設</a:t>
                      </a:r>
                      <a:endParaRPr kumimoji="1" lang="en-US" altLang="zh-TW"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特別養護老人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ホーム</a:t>
                      </a:r>
                      <a:r>
                        <a:rPr kumimoji="1" lang="en-US" altLang="ja-JP" sz="900" dirty="0">
                          <a:latin typeface="Meiryo UI" panose="020B0604030504040204" pitchFamily="50" charset="-128"/>
                          <a:ea typeface="Meiryo UI" panose="020B0604030504040204" pitchFamily="50" charset="-128"/>
                        </a:rPr>
                        <a:t>)</a:t>
                      </a:r>
                      <a:r>
                        <a:rPr kumimoji="1" lang="zh-TW" altLang="en-US" sz="900" dirty="0">
                          <a:latin typeface="Meiryo UI" panose="020B0604030504040204" pitchFamily="50" charset="-128"/>
                          <a:ea typeface="Meiryo UI" panose="020B0604030504040204" pitchFamily="50" charset="-128"/>
                        </a:rPr>
                        <a:t>定員</a:t>
                      </a:r>
                      <a:r>
                        <a:rPr kumimoji="1" lang="ja-JP" altLang="en-US" sz="900" dirty="0">
                          <a:latin typeface="Meiryo UI" panose="020B0604030504040204" pitchFamily="50" charset="-128"/>
                          <a:ea typeface="Meiryo UI" panose="020B0604030504040204" pitchFamily="50" charset="-128"/>
                        </a:rPr>
                        <a:t>数</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定員数</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33,495</a:t>
                      </a: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a:t>
                      </a:r>
                      <a:r>
                        <a:rPr kumimoji="1" lang="ja-JP" altLang="en-US" sz="900" dirty="0">
                          <a:latin typeface="Meiryo UI" panose="020B0604030504040204" pitchFamily="50" charset="-128"/>
                          <a:ea typeface="Meiryo UI" panose="020B0604030504040204" pitchFamily="50" charset="-128"/>
                        </a:rPr>
                        <a:t>位）</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49,714</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神奈川県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37,114</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埼玉県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35,681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36137832"/>
                  </a:ext>
                </a:extLst>
              </a:tr>
              <a:tr h="39042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389.6</a:t>
                      </a:r>
                    </a:p>
                    <a:p>
                      <a:r>
                        <a:rPr kumimoji="1" lang="ja-JP" altLang="en-US" sz="900" dirty="0">
                          <a:latin typeface="Meiryo UI" panose="020B0604030504040204" pitchFamily="50" charset="-128"/>
                          <a:ea typeface="Meiryo UI" panose="020B0604030504040204" pitchFamily="50" charset="-128"/>
                        </a:rPr>
                        <a:t>　全国平均</a:t>
                      </a:r>
                      <a:r>
                        <a:rPr kumimoji="1" lang="ja-JP" altLang="en-US" sz="900" baseline="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463.9</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秋田県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739.0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山形県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732.6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島根県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720.8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56528052"/>
                  </a:ext>
                </a:extLst>
              </a:tr>
              <a:tr h="510435">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人口１万人あたり</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 ※</a:t>
                      </a:r>
                      <a:r>
                        <a:rPr kumimoji="1" lang="ja-JP" altLang="en-US" sz="900" baseline="0" dirty="0">
                          <a:latin typeface="Meiryo UI" panose="020B0604030504040204" pitchFamily="50" charset="-128"/>
                          <a:ea typeface="Meiryo UI" panose="020B0604030504040204" pitchFamily="50" charset="-128"/>
                        </a:rPr>
                        <a:t>大阪は</a:t>
                      </a:r>
                      <a:r>
                        <a:rPr kumimoji="1" lang="en-US" altLang="ja-JP" sz="900" baseline="0" dirty="0">
                          <a:latin typeface="Meiryo UI" panose="020B0604030504040204" pitchFamily="50" charset="-128"/>
                          <a:ea typeface="Meiryo UI" panose="020B0604030504040204" pitchFamily="50" charset="-128"/>
                        </a:rPr>
                        <a:t>143.1</a:t>
                      </a:r>
                      <a:r>
                        <a:rPr kumimoji="1" lang="ja-JP" altLang="en-US" sz="900" baseline="0" dirty="0">
                          <a:latin typeface="Meiryo UI" panose="020B0604030504040204" pitchFamily="50" charset="-128"/>
                          <a:ea typeface="Meiryo UI" panose="020B0604030504040204" pitchFamily="50" charset="-128"/>
                        </a:rPr>
                        <a:t>　</a:t>
                      </a:r>
                      <a:endParaRPr kumimoji="1" lang="en-US" altLang="ja-JP" sz="900" baseline="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全国平均 </a:t>
                      </a:r>
                      <a:r>
                        <a:rPr kumimoji="1" lang="en-US" altLang="ja-JP" sz="900" baseline="0" dirty="0">
                          <a:latin typeface="Meiryo UI" panose="020B0604030504040204" pitchFamily="50" charset="-128"/>
                          <a:ea typeface="Meiryo UI" panose="020B0604030504040204" pitchFamily="50" charset="-128"/>
                        </a:rPr>
                        <a:t>163.3</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山形県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220.0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新潟県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217.1</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島根県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211.0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4795586"/>
                  </a:ext>
                </a:extLst>
              </a:tr>
              <a:tr h="281835">
                <a:tc rowSpan="3">
                  <a:txBody>
                    <a:bodyPr/>
                    <a:lstStyle/>
                    <a:p>
                      <a:r>
                        <a:rPr kumimoji="1" lang="zh-TW" altLang="en-US" sz="900" dirty="0">
                          <a:latin typeface="Meiryo UI" panose="020B0604030504040204" pitchFamily="50" charset="-128"/>
                          <a:ea typeface="Meiryo UI" panose="020B0604030504040204" pitchFamily="50" charset="-128"/>
                        </a:rPr>
                        <a:t>小規模多機能型</a:t>
                      </a:r>
                      <a:endParaRPr kumimoji="1" lang="en-US" altLang="zh-TW" sz="900" dirty="0">
                        <a:latin typeface="Meiryo UI" panose="020B0604030504040204" pitchFamily="50" charset="-128"/>
                        <a:ea typeface="Meiryo UI" panose="020B0604030504040204" pitchFamily="50" charset="-128"/>
                      </a:endParaRPr>
                    </a:p>
                    <a:p>
                      <a:r>
                        <a:rPr kumimoji="1" lang="zh-TW" altLang="en-US" sz="900" dirty="0">
                          <a:latin typeface="Meiryo UI" panose="020B0604030504040204" pitchFamily="50" charset="-128"/>
                          <a:ea typeface="Meiryo UI" panose="020B0604030504040204" pitchFamily="50" charset="-128"/>
                        </a:rPr>
                        <a:t>居宅介護事業所</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a:t>
                      </a:r>
                      <a:r>
                        <a:rPr kumimoji="1" lang="en-US" altLang="ja-JP" sz="900" u="none" dirty="0">
                          <a:latin typeface="Meiryo UI" panose="020B0604030504040204" pitchFamily="50" charset="-128"/>
                          <a:ea typeface="Meiryo UI" panose="020B0604030504040204" pitchFamily="50" charset="-128"/>
                        </a:rPr>
                        <a:t>0</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事業所数</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大阪は</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223</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位）</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北海道</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362</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神奈川県</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317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福岡県</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279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7681253"/>
                  </a:ext>
                </a:extLst>
              </a:tr>
              <a:tr h="39042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2.6</a:t>
                      </a: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4.5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島根県</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11.8</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山形県</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11.4</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鳥取県</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11.0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339669"/>
                  </a:ext>
                </a:extLst>
              </a:tr>
              <a:tr h="510435">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人口１万人あたり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1.0</a:t>
                      </a: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1.6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福井県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鳥取県</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3.5</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島根県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山形県</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3.4</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岡山県</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3.2</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9921286"/>
                  </a:ext>
                </a:extLst>
              </a:tr>
              <a:tr h="281835">
                <a:tc rowSpan="3">
                  <a:txBody>
                    <a:bodyPr/>
                    <a:lstStyle/>
                    <a:p>
                      <a:r>
                        <a:rPr kumimoji="1" lang="zh-TW" altLang="en-US" sz="900" dirty="0">
                          <a:latin typeface="Meiryo UI" panose="020B0604030504040204" pitchFamily="50" charset="-128"/>
                          <a:ea typeface="Meiryo UI" panose="020B0604030504040204" pitchFamily="50" charset="-128"/>
                        </a:rPr>
                        <a:t>看護小規模</a:t>
                      </a:r>
                      <a:endParaRPr kumimoji="1" lang="en-US" altLang="zh-TW" sz="900" dirty="0">
                        <a:latin typeface="Meiryo UI" panose="020B0604030504040204" pitchFamily="50" charset="-128"/>
                        <a:ea typeface="Meiryo UI" panose="020B0604030504040204" pitchFamily="50" charset="-128"/>
                      </a:endParaRPr>
                    </a:p>
                    <a:p>
                      <a:r>
                        <a:rPr kumimoji="1" lang="zh-TW" altLang="en-US" sz="900" dirty="0">
                          <a:latin typeface="Meiryo UI" panose="020B0604030504040204" pitchFamily="50" charset="-128"/>
                          <a:ea typeface="Meiryo UI" panose="020B0604030504040204" pitchFamily="50" charset="-128"/>
                        </a:rPr>
                        <a:t>多機能型</a:t>
                      </a:r>
                      <a:endParaRPr kumimoji="1" lang="en-US" altLang="zh-TW" sz="900" dirty="0">
                        <a:latin typeface="Meiryo UI" panose="020B0604030504040204" pitchFamily="50" charset="-128"/>
                        <a:ea typeface="Meiryo UI" panose="020B0604030504040204" pitchFamily="50" charset="-128"/>
                      </a:endParaRPr>
                    </a:p>
                    <a:p>
                      <a:r>
                        <a:rPr kumimoji="1" lang="zh-TW" altLang="en-US" sz="900" dirty="0">
                          <a:latin typeface="Meiryo UI" panose="020B0604030504040204" pitchFamily="50" charset="-128"/>
                          <a:ea typeface="Meiryo UI" panose="020B0604030504040204" pitchFamily="50" charset="-128"/>
                        </a:rPr>
                        <a:t>居宅介護事業所</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endParaRPr kumimoji="1" lang="en-US" altLang="ja-JP"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事業所数</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神奈川県</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57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北海道</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53</a:t>
                      </a:r>
                      <a:r>
                        <a:rPr kumimoji="1" lang="ja-JP" altLang="en-US" sz="900" dirty="0">
                          <a:latin typeface="Meiryo UI" panose="020B0604030504040204" pitchFamily="50" charset="-128"/>
                          <a:ea typeface="Meiryo UI" panose="020B0604030504040204" pitchFamily="50" charset="-128"/>
                        </a:rPr>
                        <a:t>　</a:t>
                      </a: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東京都</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49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180386094"/>
                  </a:ext>
                </a:extLst>
              </a:tr>
              <a:tr h="390420">
                <a:tc vMerge="1">
                  <a:txBody>
                    <a:bodyPr/>
                    <a:lstStyle/>
                    <a:p>
                      <a:endParaRPr kumimoji="1" lang="en-US" altLang="ja-JP" sz="14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人口</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大阪は</a:t>
                      </a:r>
                      <a:r>
                        <a:rPr kumimoji="1" lang="en-US" altLang="ja-JP" sz="900" dirty="0">
                          <a:latin typeface="Meiryo UI" panose="020B0604030504040204" pitchFamily="50" charset="-128"/>
                          <a:ea typeface="Meiryo UI" panose="020B0604030504040204" pitchFamily="50" charset="-128"/>
                        </a:rPr>
                        <a:t>0.6</a:t>
                      </a: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0.6</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福井県</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2.2</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北海道</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1.0</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島根県</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宮城県等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0.9</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0717677"/>
                  </a:ext>
                </a:extLst>
              </a:tr>
              <a:tr h="510435">
                <a:tc vMerge="1">
                  <a:txBody>
                    <a:bodyPr/>
                    <a:lstStyle/>
                    <a:p>
                      <a:endParaRPr kumimoji="1" lang="en-US" altLang="ja-JP" sz="14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人口１万人あたり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全国平均 </a:t>
                      </a:r>
                      <a:r>
                        <a:rPr kumimoji="1" lang="en-US" altLang="ja-JP" sz="900" dirty="0">
                          <a:latin typeface="Meiryo UI" panose="020B0604030504040204" pitchFamily="50" charset="-128"/>
                          <a:ea typeface="Meiryo UI" panose="020B0604030504040204" pitchFamily="50" charset="-128"/>
                        </a:rPr>
                        <a:t>0.2</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dirty="0">
                          <a:latin typeface="Meiryo UI" panose="020B0604030504040204" pitchFamily="50" charset="-128"/>
                          <a:ea typeface="Meiryo UI" panose="020B0604030504040204" pitchFamily="50" charset="-128"/>
                        </a:rPr>
                        <a:t>福井県</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0.7</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北海道</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宮城県　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0.3</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dirty="0">
                          <a:latin typeface="Meiryo UI" panose="020B0604030504040204" pitchFamily="50" charset="-128"/>
                          <a:ea typeface="Meiryo UI" panose="020B0604030504040204" pitchFamily="50" charset="-128"/>
                        </a:rPr>
                        <a:t>大阪府</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東京都　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0.2</a:t>
                      </a:r>
                      <a:endParaRPr kumimoji="1" lang="ja-JP" altLang="en-US" sz="900" dirty="0">
                        <a:latin typeface="Meiryo UI" panose="020B0604030504040204" pitchFamily="50" charset="-128"/>
                        <a:ea typeface="Meiryo UI" panose="020B0604030504040204" pitchFamily="50" charset="-128"/>
                      </a:endParaRPr>
                    </a:p>
                  </a:txBody>
                  <a:tcPr marL="15188" marR="15188" marT="15188" marB="1518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129467728"/>
                  </a:ext>
                </a:extLst>
              </a:tr>
            </a:tbl>
          </a:graphicData>
        </a:graphic>
      </p:graphicFrame>
      <p:sp>
        <p:nvSpPr>
          <p:cNvPr id="6" name="テキスト ボックス 5"/>
          <p:cNvSpPr txBox="1"/>
          <p:nvPr/>
        </p:nvSpPr>
        <p:spPr>
          <a:xfrm>
            <a:off x="5760419" y="5848567"/>
            <a:ext cx="3498834" cy="230832"/>
          </a:xfrm>
          <a:prstGeom prst="rect">
            <a:avLst/>
          </a:prstGeom>
          <a:noFill/>
        </p:spPr>
        <p:txBody>
          <a:bodyPr wrap="square" rtlCol="0">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出典</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厚生労働省「在宅医療にかかる地域別データ集」　　　</a:t>
            </a:r>
          </a:p>
        </p:txBody>
      </p:sp>
      <p:sp>
        <p:nvSpPr>
          <p:cNvPr id="8" name="タイトル 1"/>
          <p:cNvSpPr txBox="1">
            <a:spLocks/>
          </p:cNvSpPr>
          <p:nvPr/>
        </p:nvSpPr>
        <p:spPr>
          <a:xfrm>
            <a:off x="791046" y="79767"/>
            <a:ext cx="6021397" cy="475562"/>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参考１</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大阪府の在宅医療の現状（３）</a:t>
            </a:r>
          </a:p>
        </p:txBody>
      </p:sp>
      <p:cxnSp>
        <p:nvCxnSpPr>
          <p:cNvPr id="9" name="直線コネクタ 8"/>
          <p:cNvCxnSpPr/>
          <p:nvPr/>
        </p:nvCxnSpPr>
        <p:spPr>
          <a:xfrm>
            <a:off x="-18000" y="520829"/>
            <a:ext cx="918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144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318146171"/>
              </p:ext>
            </p:extLst>
          </p:nvPr>
        </p:nvGraphicFramePr>
        <p:xfrm>
          <a:off x="475006" y="864888"/>
          <a:ext cx="8437434" cy="3630637"/>
        </p:xfrm>
        <a:graphic>
          <a:graphicData uri="http://schemas.openxmlformats.org/drawingml/2006/table">
            <a:tbl>
              <a:tblPr bandRow="1">
                <a:tableStyleId>{ED083AE6-46FA-4A59-8FB0-9F97EB10719F}</a:tableStyleId>
              </a:tblPr>
              <a:tblGrid>
                <a:gridCol w="2190961">
                  <a:extLst>
                    <a:ext uri="{9D8B030D-6E8A-4147-A177-3AD203B41FA5}">
                      <a16:colId xmlns:a16="http://schemas.microsoft.com/office/drawing/2014/main" val="4105015840"/>
                    </a:ext>
                  </a:extLst>
                </a:gridCol>
                <a:gridCol w="6246473">
                  <a:extLst>
                    <a:ext uri="{9D8B030D-6E8A-4147-A177-3AD203B41FA5}">
                      <a16:colId xmlns:a16="http://schemas.microsoft.com/office/drawing/2014/main" val="2408346635"/>
                    </a:ext>
                  </a:extLst>
                </a:gridCol>
              </a:tblGrid>
              <a:tr h="255255">
                <a:tc>
                  <a:txBody>
                    <a:bodyPr/>
                    <a:lstStyle/>
                    <a:p>
                      <a:pPr algn="ctr"/>
                      <a:r>
                        <a:rPr kumimoji="1" lang="ja-JP" altLang="en-US" sz="1200" dirty="0">
                          <a:latin typeface="Meiryo UI" panose="020B0604030504040204" pitchFamily="50" charset="-128"/>
                          <a:ea typeface="Meiryo UI" panose="020B0604030504040204" pitchFamily="50" charset="-128"/>
                        </a:rPr>
                        <a:t>調査対象</a:t>
                      </a:r>
                    </a:p>
                  </a:txBody>
                  <a:tcPr/>
                </a:tc>
                <a:tc>
                  <a:txBody>
                    <a:bodyPr/>
                    <a:lstStyle/>
                    <a:p>
                      <a:pPr algn="ctr"/>
                      <a:r>
                        <a:rPr kumimoji="1" lang="ja-JP" altLang="en-US" sz="1200" dirty="0">
                          <a:latin typeface="Meiryo UI" panose="020B0604030504040204" pitchFamily="50" charset="-128"/>
                          <a:ea typeface="Meiryo UI" panose="020B0604030504040204" pitchFamily="50" charset="-128"/>
                        </a:rPr>
                        <a:t>概　　要</a:t>
                      </a:r>
                    </a:p>
                  </a:txBody>
                  <a:tcPr/>
                </a:tc>
                <a:extLst>
                  <a:ext uri="{0D108BD9-81ED-4DB2-BD59-A6C34878D82A}">
                    <a16:rowId xmlns:a16="http://schemas.microsoft.com/office/drawing/2014/main" val="1624150659"/>
                  </a:ext>
                </a:extLst>
              </a:tr>
              <a:tr h="527589">
                <a:tc>
                  <a:txBody>
                    <a:bodyPr/>
                    <a:lstStyle/>
                    <a:p>
                      <a:r>
                        <a:rPr kumimoji="1" lang="ja-JP" altLang="en-US" sz="1200" dirty="0">
                          <a:latin typeface="Meiryo UI" panose="020B0604030504040204" pitchFamily="50" charset="-128"/>
                          <a:ea typeface="Meiryo UI" panose="020B0604030504040204" pitchFamily="50" charset="-128"/>
                        </a:rPr>
                        <a:t>１）医科診療所</a:t>
                      </a:r>
                    </a:p>
                  </a:txBody>
                  <a:tcPr/>
                </a:tc>
                <a:tc>
                  <a:txBody>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対象</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訪問診療を実施する府内の診療所　</a:t>
                      </a:r>
                      <a:r>
                        <a:rPr kumimoji="1" lang="en-US" altLang="ja-JP" sz="1100" dirty="0">
                          <a:latin typeface="Meiryo UI" panose="020B0604030504040204" pitchFamily="50" charset="-128"/>
                          <a:ea typeface="Meiryo UI" panose="020B0604030504040204" pitchFamily="50" charset="-128"/>
                        </a:rPr>
                        <a:t>2,001</a:t>
                      </a:r>
                      <a:r>
                        <a:rPr kumimoji="1" lang="ja-JP" altLang="en-US" sz="1100" dirty="0">
                          <a:latin typeface="Meiryo UI" panose="020B0604030504040204" pitchFamily="50" charset="-128"/>
                          <a:ea typeface="Meiryo UI" panose="020B0604030504040204" pitchFamily="50" charset="-128"/>
                        </a:rPr>
                        <a:t>機関</a:t>
                      </a:r>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調査期間</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７月１日～８月</a:t>
                      </a:r>
                      <a:r>
                        <a:rPr kumimoji="1" lang="en-US" altLang="ja-JP" sz="1100" dirty="0">
                          <a:latin typeface="Meiryo UI" panose="020B0604030504040204" pitchFamily="50" charset="-128"/>
                          <a:ea typeface="Meiryo UI" panose="020B0604030504040204" pitchFamily="50" charset="-128"/>
                        </a:rPr>
                        <a:t>19</a:t>
                      </a:r>
                      <a:r>
                        <a:rPr kumimoji="1" lang="ja-JP" altLang="en-US" sz="1100" dirty="0">
                          <a:latin typeface="Meiryo UI" panose="020B0604030504040204" pitchFamily="50" charset="-128"/>
                          <a:ea typeface="Meiryo UI" panose="020B0604030504040204" pitchFamily="50" charset="-128"/>
                        </a:rPr>
                        <a:t>日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回答数</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854</a:t>
                      </a:r>
                      <a:r>
                        <a:rPr kumimoji="1" lang="ja-JP" altLang="en-US" sz="1100" dirty="0">
                          <a:latin typeface="Meiryo UI" panose="020B0604030504040204" pitchFamily="50" charset="-128"/>
                          <a:ea typeface="Meiryo UI" panose="020B0604030504040204" pitchFamily="50" charset="-128"/>
                        </a:rPr>
                        <a:t>（回収率　</a:t>
                      </a:r>
                      <a:r>
                        <a:rPr kumimoji="1" lang="en-US" altLang="ja-JP" sz="1100" dirty="0">
                          <a:latin typeface="Meiryo UI" panose="020B0604030504040204" pitchFamily="50" charset="-128"/>
                          <a:ea typeface="Meiryo UI" panose="020B0604030504040204" pitchFamily="50" charset="-128"/>
                        </a:rPr>
                        <a:t>42.7</a:t>
                      </a:r>
                      <a:r>
                        <a:rPr kumimoji="1" lang="ja-JP" altLang="en-US" sz="11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1899327149"/>
                  </a:ext>
                </a:extLst>
              </a:tr>
              <a:tr h="484094">
                <a:tc>
                  <a:txBody>
                    <a:bodyPr/>
                    <a:lstStyle/>
                    <a:p>
                      <a:r>
                        <a:rPr kumimoji="1" lang="ja-JP" altLang="en-US" sz="1200" dirty="0">
                          <a:latin typeface="Meiryo UI" panose="020B0604030504040204" pitchFamily="50" charset="-128"/>
                          <a:ea typeface="Meiryo UI" panose="020B0604030504040204" pitchFamily="50" charset="-128"/>
                        </a:rPr>
                        <a:t>２）地区医師会</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対象</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府内郡市区医師会　</a:t>
                      </a:r>
                      <a:r>
                        <a:rPr kumimoji="1" lang="en-US" altLang="ja-JP" sz="1100" dirty="0">
                          <a:latin typeface="Meiryo UI" panose="020B0604030504040204" pitchFamily="50" charset="-128"/>
                          <a:ea typeface="Meiryo UI" panose="020B0604030504040204" pitchFamily="50" charset="-128"/>
                        </a:rPr>
                        <a:t>57</a:t>
                      </a:r>
                      <a:r>
                        <a:rPr kumimoji="1" lang="ja-JP" altLang="en-US" sz="1100" dirty="0">
                          <a:latin typeface="Meiryo UI" panose="020B0604030504040204" pitchFamily="50" charset="-128"/>
                          <a:ea typeface="Meiryo UI" panose="020B0604030504040204" pitchFamily="50" charset="-128"/>
                        </a:rPr>
                        <a:t>か所</a:t>
                      </a:r>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調査期間</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７月１日～７月</a:t>
                      </a:r>
                      <a:r>
                        <a:rPr kumimoji="1" lang="en-US" altLang="ja-JP" sz="1100" dirty="0">
                          <a:latin typeface="Meiryo UI" panose="020B0604030504040204" pitchFamily="50" charset="-128"/>
                          <a:ea typeface="Meiryo UI" panose="020B0604030504040204" pitchFamily="50" charset="-128"/>
                        </a:rPr>
                        <a:t>31</a:t>
                      </a:r>
                      <a:r>
                        <a:rPr kumimoji="1" lang="ja-JP" altLang="en-US" sz="1100" dirty="0">
                          <a:latin typeface="Meiryo UI" panose="020B0604030504040204" pitchFamily="50" charset="-128"/>
                          <a:ea typeface="Meiryo UI" panose="020B0604030504040204" pitchFamily="50" charset="-128"/>
                        </a:rPr>
                        <a:t>日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回答数</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57</a:t>
                      </a:r>
                      <a:r>
                        <a:rPr kumimoji="1" lang="ja-JP" altLang="en-US" sz="1100" dirty="0">
                          <a:latin typeface="Meiryo UI" panose="020B0604030504040204" pitchFamily="50" charset="-128"/>
                          <a:ea typeface="Meiryo UI" panose="020B0604030504040204" pitchFamily="50" charset="-128"/>
                        </a:rPr>
                        <a:t>（回収率　</a:t>
                      </a:r>
                      <a:r>
                        <a:rPr kumimoji="1" lang="en-US" altLang="ja-JP" sz="1100" dirty="0">
                          <a:latin typeface="Meiryo UI" panose="020B0604030504040204" pitchFamily="50" charset="-128"/>
                          <a:ea typeface="Meiryo UI" panose="020B0604030504040204" pitchFamily="50" charset="-128"/>
                        </a:rPr>
                        <a:t>100</a:t>
                      </a:r>
                      <a:r>
                        <a:rPr kumimoji="1" lang="ja-JP" altLang="en-US" sz="11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34834083"/>
                  </a:ext>
                </a:extLst>
              </a:tr>
              <a:tr h="464288">
                <a:tc>
                  <a:txBody>
                    <a:bodyPr/>
                    <a:lstStyle/>
                    <a:p>
                      <a:r>
                        <a:rPr kumimoji="1" lang="ja-JP" altLang="en-US" sz="1200" dirty="0">
                          <a:latin typeface="Meiryo UI" panose="020B0604030504040204" pitchFamily="50" charset="-128"/>
                          <a:ea typeface="Meiryo UI" panose="020B0604030504040204" pitchFamily="50" charset="-128"/>
                        </a:rPr>
                        <a:t>３）訪問看護ステーション</a:t>
                      </a:r>
                    </a:p>
                  </a:txBody>
                  <a:tcPr/>
                </a:tc>
                <a:tc>
                  <a:txBody>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対象</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府内訪問看護ステーション　</a:t>
                      </a:r>
                      <a:r>
                        <a:rPr kumimoji="1" lang="en-US" altLang="ja-JP" sz="1100" dirty="0">
                          <a:latin typeface="Meiryo UI" panose="020B0604030504040204" pitchFamily="50" charset="-128"/>
                          <a:ea typeface="Meiryo UI" panose="020B0604030504040204" pitchFamily="50" charset="-128"/>
                        </a:rPr>
                        <a:t>1,717</a:t>
                      </a:r>
                      <a:r>
                        <a:rPr kumimoji="1" lang="ja-JP" altLang="en-US" sz="1100" dirty="0">
                          <a:latin typeface="Meiryo UI" panose="020B0604030504040204" pitchFamily="50" charset="-128"/>
                          <a:ea typeface="Meiryo UI" panose="020B0604030504040204" pitchFamily="50" charset="-128"/>
                        </a:rPr>
                        <a:t>事業所</a:t>
                      </a:r>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調査期間</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８月１日～８月</a:t>
                      </a:r>
                      <a:r>
                        <a:rPr kumimoji="1" lang="en-US" altLang="ja-JP" sz="1100" dirty="0">
                          <a:latin typeface="Meiryo UI" panose="020B0604030504040204" pitchFamily="50" charset="-128"/>
                          <a:ea typeface="Meiryo UI" panose="020B0604030504040204" pitchFamily="50" charset="-128"/>
                        </a:rPr>
                        <a:t>26</a:t>
                      </a:r>
                      <a:r>
                        <a:rPr kumimoji="1" lang="ja-JP" altLang="en-US" sz="1100" dirty="0">
                          <a:latin typeface="Meiryo UI" panose="020B0604030504040204" pitchFamily="50" charset="-128"/>
                          <a:ea typeface="Meiryo UI" panose="020B0604030504040204" pitchFamily="50" charset="-128"/>
                        </a:rPr>
                        <a:t>日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回答数</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753</a:t>
                      </a:r>
                      <a:r>
                        <a:rPr kumimoji="1" lang="ja-JP" altLang="en-US" sz="1100" dirty="0">
                          <a:latin typeface="Meiryo UI" panose="020B0604030504040204" pitchFamily="50" charset="-128"/>
                          <a:ea typeface="Meiryo UI" panose="020B0604030504040204" pitchFamily="50" charset="-128"/>
                        </a:rPr>
                        <a:t>（回収率　</a:t>
                      </a:r>
                      <a:r>
                        <a:rPr kumimoji="1" lang="en-US" altLang="ja-JP" sz="1100" dirty="0">
                          <a:latin typeface="Meiryo UI" panose="020B0604030504040204" pitchFamily="50" charset="-128"/>
                          <a:ea typeface="Meiryo UI" panose="020B0604030504040204" pitchFamily="50" charset="-128"/>
                        </a:rPr>
                        <a:t>43.9</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65180312"/>
                  </a:ext>
                </a:extLst>
              </a:tr>
              <a:tr h="758600">
                <a:tc>
                  <a:txBody>
                    <a:bodyPr/>
                    <a:lstStyle/>
                    <a:p>
                      <a:r>
                        <a:rPr kumimoji="1" lang="ja-JP" altLang="en-US" sz="1200" dirty="0">
                          <a:latin typeface="Meiryo UI" panose="020B0604030504040204" pitchFamily="50" charset="-128"/>
                          <a:ea typeface="Meiryo UI" panose="020B0604030504040204" pitchFamily="50" charset="-128"/>
                        </a:rPr>
                        <a:t>４）病院</a:t>
                      </a:r>
                    </a:p>
                  </a:txBody>
                  <a:tcPr/>
                </a:tc>
                <a:tc>
                  <a:txBody>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対象</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府内の在宅療養支援病院、在宅療養後方支援病院、入退院支援加算を取っている病院、</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高齢者施設の協力医療機関</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以上のいずれかに該当する機関</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385</a:t>
                      </a:r>
                      <a:r>
                        <a:rPr kumimoji="1" lang="ja-JP" altLang="en-US" sz="1100" dirty="0">
                          <a:solidFill>
                            <a:schemeClr val="tx1"/>
                          </a:solidFill>
                          <a:latin typeface="Meiryo UI" panose="020B0604030504040204" pitchFamily="50" charset="-128"/>
                          <a:ea typeface="Meiryo UI" panose="020B0604030504040204" pitchFamily="50" charset="-128"/>
                        </a:rPr>
                        <a:t>機関</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調査期間</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８月</a:t>
                      </a:r>
                      <a:r>
                        <a:rPr kumimoji="1" lang="en-US" altLang="ja-JP" sz="1100" dirty="0">
                          <a:solidFill>
                            <a:schemeClr val="tx1"/>
                          </a:solidFill>
                          <a:latin typeface="Meiryo UI" panose="020B0604030504040204" pitchFamily="50" charset="-128"/>
                          <a:ea typeface="Meiryo UI" panose="020B0604030504040204" pitchFamily="50" charset="-128"/>
                        </a:rPr>
                        <a:t>17</a:t>
                      </a:r>
                      <a:r>
                        <a:rPr kumimoji="1" lang="ja-JP" altLang="en-US" sz="1100" dirty="0">
                          <a:solidFill>
                            <a:schemeClr val="tx1"/>
                          </a:solidFill>
                          <a:latin typeface="Meiryo UI" panose="020B0604030504040204" pitchFamily="50" charset="-128"/>
                          <a:ea typeface="Meiryo UI" panose="020B0604030504040204" pitchFamily="50" charset="-128"/>
                        </a:rPr>
                        <a:t>日～９月</a:t>
                      </a:r>
                      <a:r>
                        <a:rPr kumimoji="1" lang="en-US" altLang="ja-JP" sz="1100" dirty="0">
                          <a:solidFill>
                            <a:schemeClr val="tx1"/>
                          </a:solidFill>
                          <a:latin typeface="Meiryo UI" panose="020B0604030504040204" pitchFamily="50" charset="-128"/>
                          <a:ea typeface="Meiryo UI" panose="020B0604030504040204" pitchFamily="50" charset="-128"/>
                        </a:rPr>
                        <a:t>30</a:t>
                      </a:r>
                      <a:r>
                        <a:rPr kumimoji="1" lang="ja-JP" altLang="en-US" sz="1100" dirty="0">
                          <a:solidFill>
                            <a:schemeClr val="tx1"/>
                          </a:solidFill>
                          <a:latin typeface="Meiryo UI" panose="020B0604030504040204" pitchFamily="50" charset="-128"/>
                          <a:ea typeface="Meiryo UI" panose="020B0604030504040204" pitchFamily="50" charset="-128"/>
                        </a:rPr>
                        <a:t>日         </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回答数</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221</a:t>
                      </a:r>
                      <a:r>
                        <a:rPr kumimoji="1" lang="ja-JP" altLang="en-US" sz="1100" dirty="0">
                          <a:solidFill>
                            <a:schemeClr val="tx1"/>
                          </a:solidFill>
                          <a:latin typeface="Meiryo UI" panose="020B0604030504040204" pitchFamily="50" charset="-128"/>
                          <a:ea typeface="Meiryo UI" panose="020B0604030504040204" pitchFamily="50" charset="-128"/>
                        </a:rPr>
                        <a:t>（回収率　</a:t>
                      </a:r>
                      <a:r>
                        <a:rPr kumimoji="1" lang="en-US" altLang="ja-JP" sz="1100" dirty="0">
                          <a:solidFill>
                            <a:schemeClr val="tx1"/>
                          </a:solidFill>
                          <a:latin typeface="Meiryo UI" panose="020B0604030504040204" pitchFamily="50" charset="-128"/>
                          <a:ea typeface="Meiryo UI" panose="020B0604030504040204" pitchFamily="50" charset="-128"/>
                        </a:rPr>
                        <a:t>57.4</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91564265"/>
                  </a:ext>
                </a:extLst>
              </a:tr>
              <a:tr h="604626">
                <a:tc>
                  <a:txBody>
                    <a:bodyPr/>
                    <a:lstStyle/>
                    <a:p>
                      <a:r>
                        <a:rPr kumimoji="1" lang="ja-JP" altLang="en-US" sz="1200" dirty="0">
                          <a:latin typeface="Meiryo UI" panose="020B0604030504040204" pitchFamily="50" charset="-128"/>
                          <a:ea typeface="Meiryo UI" panose="020B0604030504040204" pitchFamily="50" charset="-128"/>
                        </a:rPr>
                        <a:t>５）在宅医療・介護連携</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コーディネーター</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対象</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府内の在宅医療・介護連携コーディネーター</a:t>
                      </a:r>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大阪市の</a:t>
                      </a:r>
                      <a:r>
                        <a:rPr kumimoji="1" lang="en-US" altLang="ja-JP" sz="1100" dirty="0">
                          <a:latin typeface="Meiryo UI" panose="020B0604030504040204" pitchFamily="50" charset="-128"/>
                          <a:ea typeface="Meiryo UI" panose="020B0604030504040204" pitchFamily="50" charset="-128"/>
                        </a:rPr>
                        <a:t>24</a:t>
                      </a:r>
                      <a:r>
                        <a:rPr kumimoji="1" lang="ja-JP" altLang="en-US" sz="1100" dirty="0">
                          <a:latin typeface="Meiryo UI" panose="020B0604030504040204" pitchFamily="50" charset="-128"/>
                          <a:ea typeface="Meiryo UI" panose="020B0604030504040204" pitchFamily="50" charset="-128"/>
                        </a:rPr>
                        <a:t>区及び大阪市除く</a:t>
                      </a:r>
                      <a:r>
                        <a:rPr kumimoji="1" lang="en-US" altLang="ja-JP" sz="1100" dirty="0">
                          <a:latin typeface="Meiryo UI" panose="020B0604030504040204" pitchFamily="50" charset="-128"/>
                          <a:ea typeface="Meiryo UI" panose="020B0604030504040204" pitchFamily="50" charset="-128"/>
                        </a:rPr>
                        <a:t>43</a:t>
                      </a:r>
                      <a:r>
                        <a:rPr kumimoji="1" lang="ja-JP" altLang="en-US" sz="1100" dirty="0">
                          <a:latin typeface="Meiryo UI" panose="020B0604030504040204" pitchFamily="50" charset="-128"/>
                          <a:ea typeface="Meiryo UI" panose="020B0604030504040204" pitchFamily="50" charset="-128"/>
                        </a:rPr>
                        <a:t>自治体</a:t>
                      </a:r>
                      <a:r>
                        <a:rPr kumimoji="1" lang="en-US" altLang="ja-JP" sz="1100" dirty="0">
                          <a:latin typeface="Meiryo UI" panose="020B0604030504040204" pitchFamily="50" charset="-128"/>
                          <a:ea typeface="Meiryo UI" panose="020B0604030504040204" pitchFamily="50" charset="-128"/>
                        </a:rPr>
                        <a:t>)</a:t>
                      </a: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調査期間</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９月</a:t>
                      </a:r>
                      <a:r>
                        <a:rPr kumimoji="1" lang="en-US" altLang="ja-JP" sz="1100" dirty="0">
                          <a:latin typeface="Meiryo UI" panose="020B0604030504040204" pitchFamily="50" charset="-128"/>
                          <a:ea typeface="Meiryo UI" panose="020B0604030504040204" pitchFamily="50" charset="-128"/>
                        </a:rPr>
                        <a:t>16</a:t>
                      </a:r>
                      <a:r>
                        <a:rPr kumimoji="1" lang="ja-JP" altLang="en-US" sz="1100" dirty="0">
                          <a:latin typeface="Meiryo UI" panose="020B0604030504040204" pitchFamily="50" charset="-128"/>
                          <a:ea typeface="Meiryo UI" panose="020B0604030504040204" pitchFamily="50" charset="-128"/>
                        </a:rPr>
                        <a:t>日～</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r>
                        <a:rPr kumimoji="1" lang="en-US" altLang="ja-JP" sz="1100" dirty="0">
                          <a:latin typeface="Meiryo UI" panose="020B0604030504040204" pitchFamily="50" charset="-128"/>
                          <a:ea typeface="Meiryo UI" panose="020B0604030504040204" pitchFamily="50" charset="-128"/>
                        </a:rPr>
                        <a:t>14</a:t>
                      </a:r>
                      <a:r>
                        <a:rPr kumimoji="1" lang="ja-JP" altLang="en-US" sz="1100" dirty="0">
                          <a:latin typeface="Meiryo UI" panose="020B0604030504040204" pitchFamily="50" charset="-128"/>
                          <a:ea typeface="Meiryo UI" panose="020B0604030504040204" pitchFamily="50" charset="-128"/>
                        </a:rPr>
                        <a:t>日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回答数</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複数配置の市区町村があるため、母数不明</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39992788"/>
                  </a:ext>
                </a:extLst>
              </a:tr>
              <a:tr h="478266">
                <a:tc>
                  <a:txBody>
                    <a:bodyPr/>
                    <a:lstStyle/>
                    <a:p>
                      <a:r>
                        <a:rPr kumimoji="1" lang="ja-JP" altLang="en-US" sz="1200" dirty="0">
                          <a:latin typeface="Meiryo UI" panose="020B0604030504040204" pitchFamily="50" charset="-128"/>
                          <a:ea typeface="Meiryo UI" panose="020B0604030504040204" pitchFamily="50" charset="-128"/>
                        </a:rPr>
                        <a:t>６）市町村在宅医療・</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介護連携推進事業担当課</a:t>
                      </a:r>
                    </a:p>
                  </a:txBody>
                  <a:tcPr/>
                </a:tc>
                <a:tc>
                  <a:txBody>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対象</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府内市区町村　在宅医療・介連携推進事業担当部署</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大阪市</a:t>
                      </a:r>
                      <a:r>
                        <a:rPr kumimoji="1" lang="en-US" altLang="ja-JP" sz="1100" dirty="0">
                          <a:latin typeface="Meiryo UI" panose="020B0604030504040204" pitchFamily="50" charset="-128"/>
                          <a:ea typeface="Meiryo UI" panose="020B0604030504040204" pitchFamily="50" charset="-128"/>
                        </a:rPr>
                        <a:t>24</a:t>
                      </a:r>
                      <a:r>
                        <a:rPr kumimoji="1" lang="ja-JP" altLang="en-US" sz="1100" dirty="0">
                          <a:latin typeface="Meiryo UI" panose="020B0604030504040204" pitchFamily="50" charset="-128"/>
                          <a:ea typeface="Meiryo UI" panose="020B0604030504040204" pitchFamily="50" charset="-128"/>
                        </a:rPr>
                        <a:t>区及び市町村</a:t>
                      </a:r>
                      <a:r>
                        <a:rPr kumimoji="1" lang="en-US" altLang="ja-JP" sz="1100" dirty="0">
                          <a:latin typeface="Meiryo UI" panose="020B0604030504040204" pitchFamily="50" charset="-128"/>
                          <a:ea typeface="Meiryo UI" panose="020B0604030504040204" pitchFamily="50" charset="-128"/>
                        </a:rPr>
                        <a:t>43</a:t>
                      </a:r>
                      <a:r>
                        <a:rPr kumimoji="1" lang="ja-JP" altLang="en-US" sz="1100" dirty="0">
                          <a:latin typeface="Meiryo UI" panose="020B0604030504040204" pitchFamily="50" charset="-128"/>
                          <a:ea typeface="Meiryo UI" panose="020B0604030504040204" pitchFamily="50" charset="-128"/>
                        </a:rPr>
                        <a:t>自治体</a:t>
                      </a:r>
                      <a:r>
                        <a:rPr kumimoji="1" lang="en-US" altLang="ja-JP" sz="1100" dirty="0">
                          <a:latin typeface="Meiryo UI" panose="020B0604030504040204" pitchFamily="50" charset="-128"/>
                          <a:ea typeface="Meiryo UI" panose="020B0604030504040204" pitchFamily="50" charset="-128"/>
                        </a:rPr>
                        <a:t>)</a:t>
                      </a: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調査期間</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９月</a:t>
                      </a:r>
                      <a:r>
                        <a:rPr kumimoji="1" lang="en-US" altLang="ja-JP" sz="1100" dirty="0">
                          <a:latin typeface="Meiryo UI" panose="020B0604030504040204" pitchFamily="50" charset="-128"/>
                          <a:ea typeface="Meiryo UI" panose="020B0604030504040204" pitchFamily="50" charset="-128"/>
                        </a:rPr>
                        <a:t>16</a:t>
                      </a:r>
                      <a:r>
                        <a:rPr kumimoji="1" lang="ja-JP" altLang="en-US" sz="1100" dirty="0">
                          <a:latin typeface="Meiryo UI" panose="020B0604030504040204" pitchFamily="50" charset="-128"/>
                          <a:ea typeface="Meiryo UI" panose="020B0604030504040204" pitchFamily="50" charset="-128"/>
                        </a:rPr>
                        <a:t>日～</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r>
                        <a:rPr kumimoji="1" lang="en-US" altLang="ja-JP" sz="1100" dirty="0">
                          <a:latin typeface="Meiryo UI" panose="020B0604030504040204" pitchFamily="50" charset="-128"/>
                          <a:ea typeface="Meiryo UI" panose="020B0604030504040204" pitchFamily="50" charset="-128"/>
                        </a:rPr>
                        <a:t>14</a:t>
                      </a:r>
                      <a:r>
                        <a:rPr kumimoji="1" lang="ja-JP" altLang="en-US" sz="1100" dirty="0">
                          <a:latin typeface="Meiryo UI" panose="020B0604030504040204" pitchFamily="50" charset="-128"/>
                          <a:ea typeface="Meiryo UI" panose="020B0604030504040204" pitchFamily="50" charset="-128"/>
                        </a:rPr>
                        <a:t>日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回答数</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6</a:t>
                      </a:r>
                      <a:r>
                        <a:rPr kumimoji="1" lang="ja-JP" altLang="en-US" sz="1100" dirty="0" smtClean="0">
                          <a:latin typeface="Meiryo UI" panose="020B0604030504040204" pitchFamily="50" charset="-128"/>
                          <a:ea typeface="Meiryo UI" panose="020B0604030504040204" pitchFamily="50" charset="-128"/>
                        </a:rPr>
                        <a:t>３（</a:t>
                      </a:r>
                      <a:r>
                        <a:rPr kumimoji="1" lang="ja-JP" altLang="en-US" sz="1100" dirty="0">
                          <a:latin typeface="Meiryo UI" panose="020B0604030504040204" pitchFamily="50" charset="-128"/>
                          <a:ea typeface="Meiryo UI" panose="020B0604030504040204" pitchFamily="50" charset="-128"/>
                        </a:rPr>
                        <a:t>回収率　</a:t>
                      </a:r>
                      <a:r>
                        <a:rPr kumimoji="1" lang="en-US" altLang="ja-JP" sz="1100" dirty="0" smtClean="0">
                          <a:latin typeface="Meiryo UI" panose="020B0604030504040204" pitchFamily="50" charset="-128"/>
                          <a:ea typeface="Meiryo UI" panose="020B0604030504040204" pitchFamily="50" charset="-128"/>
                        </a:rPr>
                        <a:t>9</a:t>
                      </a:r>
                      <a:r>
                        <a:rPr kumimoji="1" lang="ja-JP" altLang="en-US" sz="1100" dirty="0" smtClean="0">
                          <a:latin typeface="Meiryo UI" panose="020B0604030504040204" pitchFamily="50" charset="-128"/>
                          <a:ea typeface="Meiryo UI" panose="020B0604030504040204" pitchFamily="50" charset="-128"/>
                        </a:rPr>
                        <a:t>４</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０％</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34855823"/>
                  </a:ext>
                </a:extLst>
              </a:tr>
            </a:tbl>
          </a:graphicData>
        </a:graphic>
      </p:graphicFrame>
      <p:sp>
        <p:nvSpPr>
          <p:cNvPr id="4" name="タイトル 1"/>
          <p:cNvSpPr txBox="1">
            <a:spLocks/>
          </p:cNvSpPr>
          <p:nvPr/>
        </p:nvSpPr>
        <p:spPr>
          <a:xfrm>
            <a:off x="0" y="561648"/>
            <a:ext cx="8605166" cy="33617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）在宅医療に関する実態調査　概要</a:t>
            </a:r>
            <a:endParaRPr lang="ja-JP" altLang="en-US" sz="11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72485396"/>
              </p:ext>
            </p:extLst>
          </p:nvPr>
        </p:nvGraphicFramePr>
        <p:xfrm>
          <a:off x="437241" y="4854433"/>
          <a:ext cx="3827577" cy="1981200"/>
        </p:xfrm>
        <a:graphic>
          <a:graphicData uri="http://schemas.openxmlformats.org/drawingml/2006/table">
            <a:tbl>
              <a:tblPr firstRow="1" bandRow="1">
                <a:tableStyleId>{21E4AEA4-8DFA-4A89-87EB-49C32662AFE0}</a:tableStyleId>
              </a:tblPr>
              <a:tblGrid>
                <a:gridCol w="1350368">
                  <a:extLst>
                    <a:ext uri="{9D8B030D-6E8A-4147-A177-3AD203B41FA5}">
                      <a16:colId xmlns:a16="http://schemas.microsoft.com/office/drawing/2014/main" val="771454507"/>
                    </a:ext>
                  </a:extLst>
                </a:gridCol>
                <a:gridCol w="2477209">
                  <a:extLst>
                    <a:ext uri="{9D8B030D-6E8A-4147-A177-3AD203B41FA5}">
                      <a16:colId xmlns:a16="http://schemas.microsoft.com/office/drawing/2014/main" val="489738464"/>
                    </a:ext>
                  </a:extLst>
                </a:gridCol>
              </a:tblGrid>
              <a:tr h="211621">
                <a:tc>
                  <a:txBody>
                    <a:bodyPr/>
                    <a:lstStyle/>
                    <a:p>
                      <a:pPr marL="0" algn="ctr" defTabSz="914400" rtl="0" eaLnBrk="1" latinLnBrk="0" hangingPunct="1"/>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圏域</a:t>
                      </a:r>
                    </a:p>
                  </a:txBody>
                  <a:tcPr/>
                </a:tc>
                <a:tc>
                  <a:txBody>
                    <a:bodyPr/>
                    <a:lstStyle/>
                    <a:p>
                      <a:pPr marL="0" algn="ctr" defTabSz="914400" rtl="0" eaLnBrk="1" latinLnBrk="0" hangingPunct="1"/>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概要</a:t>
                      </a:r>
                    </a:p>
                  </a:txBody>
                  <a:tcPr/>
                </a:tc>
                <a:extLst>
                  <a:ext uri="{0D108BD9-81ED-4DB2-BD59-A6C34878D82A}">
                    <a16:rowId xmlns:a16="http://schemas.microsoft.com/office/drawing/2014/main" val="2347645190"/>
                  </a:ext>
                </a:extLst>
              </a:tr>
              <a:tr h="244514">
                <a:tc>
                  <a:txBody>
                    <a:bodyPr/>
                    <a:lstStyle/>
                    <a:p>
                      <a:pPr marL="0" algn="l" defTabSz="914400"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１）豊能</a:t>
                      </a:r>
                    </a:p>
                  </a:txBody>
                  <a:tcPr/>
                </a:tc>
                <a:tc>
                  <a:txBody>
                    <a:bodyPr/>
                    <a:lstStyle/>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開催日</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令和４年</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10 </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月</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12</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日</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委員数</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】25</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名</a:t>
                      </a:r>
                    </a:p>
                  </a:txBody>
                  <a:tcPr/>
                </a:tc>
                <a:extLst>
                  <a:ext uri="{0D108BD9-81ED-4DB2-BD59-A6C34878D82A}">
                    <a16:rowId xmlns:a16="http://schemas.microsoft.com/office/drawing/2014/main" val="2454366124"/>
                  </a:ext>
                </a:extLst>
              </a:tr>
              <a:tr h="241165">
                <a:tc>
                  <a:txBody>
                    <a:bodyPr/>
                    <a:lstStyle/>
                    <a:p>
                      <a:pPr marL="0" algn="l" defTabSz="914400"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２）三島</a:t>
                      </a:r>
                    </a:p>
                  </a:txBody>
                  <a:tcPr/>
                </a:tc>
                <a:tc>
                  <a:txBody>
                    <a:bodyPr/>
                    <a:lstStyle/>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開催日</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令和４年</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10 </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月３日</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委員数</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】27</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名</a:t>
                      </a:r>
                    </a:p>
                  </a:txBody>
                  <a:tcPr/>
                </a:tc>
                <a:extLst>
                  <a:ext uri="{0D108BD9-81ED-4DB2-BD59-A6C34878D82A}">
                    <a16:rowId xmlns:a16="http://schemas.microsoft.com/office/drawing/2014/main" val="2270151660"/>
                  </a:ext>
                </a:extLst>
              </a:tr>
              <a:tr h="241165">
                <a:tc>
                  <a:txBody>
                    <a:bodyPr/>
                    <a:lstStyle/>
                    <a:p>
                      <a:pPr marL="0" algn="l" defTabSz="914400"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３）北河内</a:t>
                      </a:r>
                    </a:p>
                  </a:txBody>
                  <a:tcPr/>
                </a:tc>
                <a:tc>
                  <a:txBody>
                    <a:bodyPr/>
                    <a:lstStyle/>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開催日</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令和４年９月</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29</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日</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委員数</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】35</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名</a:t>
                      </a:r>
                    </a:p>
                  </a:txBody>
                  <a:tcPr/>
                </a:tc>
                <a:extLst>
                  <a:ext uri="{0D108BD9-81ED-4DB2-BD59-A6C34878D82A}">
                    <a16:rowId xmlns:a16="http://schemas.microsoft.com/office/drawing/2014/main" val="1345921221"/>
                  </a:ext>
                </a:extLst>
              </a:tr>
              <a:tr h="241165">
                <a:tc>
                  <a:txBody>
                    <a:bodyPr/>
                    <a:lstStyle/>
                    <a:p>
                      <a:pPr marL="0" algn="l" defTabSz="914400"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４）中河内</a:t>
                      </a:r>
                    </a:p>
                  </a:txBody>
                  <a:tcPr/>
                </a:tc>
                <a:tc>
                  <a:txBody>
                    <a:bodyPr/>
                    <a:lstStyle/>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開催日</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令和４年</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10</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月５日</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委員数</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】28</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名</a:t>
                      </a:r>
                    </a:p>
                  </a:txBody>
                  <a:tcPr/>
                </a:tc>
                <a:extLst>
                  <a:ext uri="{0D108BD9-81ED-4DB2-BD59-A6C34878D82A}">
                    <a16:rowId xmlns:a16="http://schemas.microsoft.com/office/drawing/2014/main" val="202905349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6956357"/>
              </p:ext>
            </p:extLst>
          </p:nvPr>
        </p:nvGraphicFramePr>
        <p:xfrm>
          <a:off x="4592858" y="4854433"/>
          <a:ext cx="3827578" cy="1981200"/>
        </p:xfrm>
        <a:graphic>
          <a:graphicData uri="http://schemas.openxmlformats.org/drawingml/2006/table">
            <a:tbl>
              <a:tblPr firstRow="1" bandRow="1">
                <a:tableStyleId>{21E4AEA4-8DFA-4A89-87EB-49C32662AFE0}</a:tableStyleId>
              </a:tblPr>
              <a:tblGrid>
                <a:gridCol w="1350369">
                  <a:extLst>
                    <a:ext uri="{9D8B030D-6E8A-4147-A177-3AD203B41FA5}">
                      <a16:colId xmlns:a16="http://schemas.microsoft.com/office/drawing/2014/main" val="771454507"/>
                    </a:ext>
                  </a:extLst>
                </a:gridCol>
                <a:gridCol w="2477209">
                  <a:extLst>
                    <a:ext uri="{9D8B030D-6E8A-4147-A177-3AD203B41FA5}">
                      <a16:colId xmlns:a16="http://schemas.microsoft.com/office/drawing/2014/main" val="489738464"/>
                    </a:ext>
                  </a:extLst>
                </a:gridCol>
              </a:tblGrid>
              <a:tr h="244514">
                <a:tc>
                  <a:txBody>
                    <a:bodyPr/>
                    <a:lstStyle/>
                    <a:p>
                      <a:pPr marL="0" algn="ctr" defTabSz="914400" rtl="0" eaLnBrk="1" latinLnBrk="0" hangingPunct="1"/>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圏域</a:t>
                      </a:r>
                    </a:p>
                  </a:txBody>
                  <a:tcPr/>
                </a:tc>
                <a:tc>
                  <a:txBody>
                    <a:bodyPr/>
                    <a:lstStyle/>
                    <a:p>
                      <a:pPr marL="0" algn="ctr" defTabSz="914400" rtl="0" eaLnBrk="1" latinLnBrk="0" hangingPunct="1"/>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概要</a:t>
                      </a:r>
                    </a:p>
                  </a:txBody>
                  <a:tcPr/>
                </a:tc>
                <a:extLst>
                  <a:ext uri="{0D108BD9-81ED-4DB2-BD59-A6C34878D82A}">
                    <a16:rowId xmlns:a16="http://schemas.microsoft.com/office/drawing/2014/main" val="2347645190"/>
                  </a:ext>
                </a:extLst>
              </a:tr>
              <a:tr h="244514">
                <a:tc>
                  <a:txBody>
                    <a:bodyPr/>
                    <a:lstStyle/>
                    <a:p>
                      <a:pPr marL="0" algn="l" defTabSz="914400"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５）南河内</a:t>
                      </a:r>
                    </a:p>
                  </a:txBody>
                  <a:tcPr/>
                </a:tc>
                <a:tc>
                  <a:txBody>
                    <a:bodyPr/>
                    <a:lstStyle/>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開催日</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令和４年９月</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29</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日</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委員数</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】34</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名</a:t>
                      </a:r>
                    </a:p>
                  </a:txBody>
                  <a:tcPr/>
                </a:tc>
                <a:extLst>
                  <a:ext uri="{0D108BD9-81ED-4DB2-BD59-A6C34878D82A}">
                    <a16:rowId xmlns:a16="http://schemas.microsoft.com/office/drawing/2014/main" val="2454366124"/>
                  </a:ext>
                </a:extLst>
              </a:tr>
              <a:tr h="241165">
                <a:tc>
                  <a:txBody>
                    <a:bodyPr/>
                    <a:lstStyle/>
                    <a:p>
                      <a:pPr marL="0" algn="l" defTabSz="914400"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６）堺市</a:t>
                      </a:r>
                    </a:p>
                  </a:txBody>
                  <a:tcPr/>
                </a:tc>
                <a:tc>
                  <a:txBody>
                    <a:bodyPr/>
                    <a:lstStyle/>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開催日</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令和４年９月</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28</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日</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委員数</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】13</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名</a:t>
                      </a:r>
                    </a:p>
                  </a:txBody>
                  <a:tcPr/>
                </a:tc>
                <a:extLst>
                  <a:ext uri="{0D108BD9-81ED-4DB2-BD59-A6C34878D82A}">
                    <a16:rowId xmlns:a16="http://schemas.microsoft.com/office/drawing/2014/main" val="2270151660"/>
                  </a:ext>
                </a:extLst>
              </a:tr>
              <a:tr h="241165">
                <a:tc>
                  <a:txBody>
                    <a:bodyPr/>
                    <a:lstStyle/>
                    <a:p>
                      <a:pPr marL="0" algn="l" defTabSz="914400"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７）泉州</a:t>
                      </a:r>
                    </a:p>
                  </a:txBody>
                  <a:tcPr/>
                </a:tc>
                <a:tc>
                  <a:txBody>
                    <a:bodyPr/>
                    <a:lstStyle/>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開催日</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令和４年９月</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27</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日</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委員数</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】46</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名</a:t>
                      </a:r>
                    </a:p>
                  </a:txBody>
                  <a:tcPr/>
                </a:tc>
                <a:extLst>
                  <a:ext uri="{0D108BD9-81ED-4DB2-BD59-A6C34878D82A}">
                    <a16:rowId xmlns:a16="http://schemas.microsoft.com/office/drawing/2014/main" val="1345921221"/>
                  </a:ext>
                </a:extLst>
              </a:tr>
              <a:tr h="241165">
                <a:tc>
                  <a:txBody>
                    <a:bodyPr/>
                    <a:lstStyle/>
                    <a:p>
                      <a:pPr marL="0" algn="l" defTabSz="914400" rtl="0" eaLnBrk="1" latinLnBrk="0" hangingPunct="1"/>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８）大阪市</a:t>
                      </a:r>
                    </a:p>
                  </a:txBody>
                  <a:tcPr/>
                </a:tc>
                <a:tc>
                  <a:txBody>
                    <a:bodyPr/>
                    <a:lstStyle/>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開催日</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令和４年</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10</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月</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14</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日</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1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委員数</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】24</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名</a:t>
                      </a:r>
                    </a:p>
                  </a:txBody>
                  <a:tcPr/>
                </a:tc>
                <a:extLst>
                  <a:ext uri="{0D108BD9-81ED-4DB2-BD59-A6C34878D82A}">
                    <a16:rowId xmlns:a16="http://schemas.microsoft.com/office/drawing/2014/main" val="2029053491"/>
                  </a:ext>
                </a:extLst>
              </a:tr>
            </a:tbl>
          </a:graphicData>
        </a:graphic>
      </p:graphicFrame>
      <p:sp>
        <p:nvSpPr>
          <p:cNvPr id="7" name="タイトル 1"/>
          <p:cNvSpPr txBox="1">
            <a:spLocks/>
          </p:cNvSpPr>
          <p:nvPr/>
        </p:nvSpPr>
        <p:spPr>
          <a:xfrm>
            <a:off x="872329" y="72162"/>
            <a:ext cx="8605166" cy="349624"/>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参考２</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在宅医療に関する実態調査・在宅医療懇話会　概要</a:t>
            </a:r>
            <a:endParaRPr lang="ja-JP" altLang="en-US" sz="1200" dirty="0">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36000" y="503656"/>
            <a:ext cx="918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 name="タイトル 1"/>
          <p:cNvSpPr txBox="1">
            <a:spLocks/>
          </p:cNvSpPr>
          <p:nvPr/>
        </p:nvSpPr>
        <p:spPr>
          <a:xfrm>
            <a:off x="84502" y="4540846"/>
            <a:ext cx="8605166" cy="33617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）在宅医療懇話会　開催状況</a:t>
            </a: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19894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9000" y="396771"/>
            <a:ext cx="9153000" cy="0"/>
          </a:xfrm>
          <a:prstGeom prst="line">
            <a:avLst/>
          </a:prstGeom>
          <a:ln w="38100"/>
        </p:spPr>
        <p:style>
          <a:lnRef idx="3">
            <a:schemeClr val="accent3"/>
          </a:lnRef>
          <a:fillRef idx="0">
            <a:schemeClr val="accent3"/>
          </a:fillRef>
          <a:effectRef idx="2">
            <a:schemeClr val="accent3"/>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2769245333"/>
              </p:ext>
            </p:extLst>
          </p:nvPr>
        </p:nvGraphicFramePr>
        <p:xfrm>
          <a:off x="29086" y="854316"/>
          <a:ext cx="9076827" cy="4535474"/>
        </p:xfrm>
        <a:graphic>
          <a:graphicData uri="http://schemas.openxmlformats.org/drawingml/2006/table">
            <a:tbl>
              <a:tblPr firstRow="1" firstCol="1" bandRow="1">
                <a:tableStyleId>{BDBED569-4797-4DF1-A0F4-6AAB3CD982D8}</a:tableStyleId>
              </a:tblPr>
              <a:tblGrid>
                <a:gridCol w="209170">
                  <a:extLst>
                    <a:ext uri="{9D8B030D-6E8A-4147-A177-3AD203B41FA5}">
                      <a16:colId xmlns:a16="http://schemas.microsoft.com/office/drawing/2014/main" val="4283767183"/>
                    </a:ext>
                  </a:extLst>
                </a:gridCol>
                <a:gridCol w="1896881">
                  <a:extLst>
                    <a:ext uri="{9D8B030D-6E8A-4147-A177-3AD203B41FA5}">
                      <a16:colId xmlns:a16="http://schemas.microsoft.com/office/drawing/2014/main" val="683795918"/>
                    </a:ext>
                  </a:extLst>
                </a:gridCol>
                <a:gridCol w="2454280">
                  <a:extLst>
                    <a:ext uri="{9D8B030D-6E8A-4147-A177-3AD203B41FA5}">
                      <a16:colId xmlns:a16="http://schemas.microsoft.com/office/drawing/2014/main" val="2301593471"/>
                    </a:ext>
                  </a:extLst>
                </a:gridCol>
                <a:gridCol w="2147213">
                  <a:extLst>
                    <a:ext uri="{9D8B030D-6E8A-4147-A177-3AD203B41FA5}">
                      <a16:colId xmlns:a16="http://schemas.microsoft.com/office/drawing/2014/main" val="1842030762"/>
                    </a:ext>
                  </a:extLst>
                </a:gridCol>
                <a:gridCol w="2369283">
                  <a:extLst>
                    <a:ext uri="{9D8B030D-6E8A-4147-A177-3AD203B41FA5}">
                      <a16:colId xmlns:a16="http://schemas.microsoft.com/office/drawing/2014/main" val="359724210"/>
                    </a:ext>
                  </a:extLst>
                </a:gridCol>
              </a:tblGrid>
              <a:tr h="249168">
                <a:tc>
                  <a:txBody>
                    <a:bodyP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18000" marR="18000" marT="36000" marB="36000"/>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①入退院支援</a:t>
                      </a:r>
                    </a:p>
                  </a:txBody>
                  <a:tcPr marL="18000" marR="18000" marT="36000" marB="36000"/>
                </a:tc>
                <a:tc>
                  <a:txBody>
                    <a:bodyPr/>
                    <a:lstStyle/>
                    <a:p>
                      <a:pPr algn="ctr">
                        <a:tabLst>
                          <a:tab pos="357188" algn="l"/>
                        </a:tabLst>
                      </a:pPr>
                      <a:r>
                        <a:rPr kumimoji="1" lang="ja-JP" altLang="en-US" sz="1000" dirty="0">
                          <a:solidFill>
                            <a:schemeClr val="tx1"/>
                          </a:solidFill>
                          <a:latin typeface="Meiryo UI" panose="020B0604030504040204" pitchFamily="50" charset="-128"/>
                          <a:ea typeface="Meiryo UI" panose="020B0604030504040204" pitchFamily="50" charset="-128"/>
                        </a:rPr>
                        <a:t>②日常の療養生活</a:t>
                      </a:r>
                    </a:p>
                  </a:txBody>
                  <a:tcPr marL="18000" marR="18000" marT="36000" marB="36000"/>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③急変時の対応</a:t>
                      </a:r>
                    </a:p>
                  </a:txBody>
                  <a:tcPr marL="18000" marR="18000" marT="36000" marB="36000"/>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④看取り</a:t>
                      </a:r>
                    </a:p>
                  </a:txBody>
                  <a:tcPr marL="18000" marR="18000" marT="36000" marB="36000"/>
                </a:tc>
                <a:extLst>
                  <a:ext uri="{0D108BD9-81ED-4DB2-BD59-A6C34878D82A}">
                    <a16:rowId xmlns:a16="http://schemas.microsoft.com/office/drawing/2014/main" val="817005206"/>
                  </a:ext>
                </a:extLst>
              </a:tr>
              <a:tr h="287596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現状と課題</a:t>
                      </a:r>
                    </a:p>
                  </a:txBody>
                  <a:tcPr marL="18000" marR="18000" marT="36000" marB="36000" vert="eaVert"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入退院時における連携強化</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・新型コロナの影響もあり、退院時</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カンファレンスが減少</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baseline="0" dirty="0">
                          <a:solidFill>
                            <a:schemeClr val="tx1"/>
                          </a:solidFill>
                          <a:latin typeface="Meiryo UI" panose="020B0604030504040204" pitchFamily="50" charset="-128"/>
                          <a:ea typeface="Meiryo UI" panose="020B0604030504040204" pitchFamily="50" charset="-128"/>
                        </a:rPr>
                        <a:t>  各</a:t>
                      </a:r>
                      <a:r>
                        <a:rPr kumimoji="1" lang="ja-JP" altLang="en-US" sz="900" dirty="0">
                          <a:solidFill>
                            <a:schemeClr val="tx1"/>
                          </a:solidFill>
                          <a:latin typeface="Meiryo UI" panose="020B0604030504040204" pitchFamily="50" charset="-128"/>
                          <a:ea typeface="Meiryo UI" panose="020B0604030504040204" pitchFamily="50" charset="-128"/>
                        </a:rPr>
                        <a:t>調査における課題の上位</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全</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特に、訪看や病院では</a:t>
                      </a:r>
                      <a:r>
                        <a:rPr kumimoji="1" lang="en-US" altLang="ja-JP" sz="900" dirty="0">
                          <a:solidFill>
                            <a:schemeClr val="tx1"/>
                          </a:solidFill>
                          <a:latin typeface="Meiryo UI" panose="020B0604030504040204" pitchFamily="50" charset="-128"/>
                          <a:ea typeface="Meiryo UI" panose="020B0604030504040204" pitchFamily="50" charset="-128"/>
                        </a:rPr>
                        <a:t>60</a:t>
                      </a:r>
                      <a:r>
                        <a:rPr kumimoji="1" lang="ja-JP" altLang="en-US" sz="900" dirty="0">
                          <a:solidFill>
                            <a:schemeClr val="tx1"/>
                          </a:solidFill>
                          <a:latin typeface="Meiryo UI" panose="020B0604030504040204" pitchFamily="50" charset="-128"/>
                          <a:ea typeface="Meiryo UI" panose="020B0604030504040204" pitchFamily="50" charset="-128"/>
                        </a:rPr>
                        <a:t>％以上が</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課題と回答</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訪看・病</a:t>
                      </a:r>
                      <a:r>
                        <a:rPr kumimoji="1" lang="en-US" altLang="ja-JP" sz="900" dirty="0">
                          <a:solidFill>
                            <a:schemeClr val="tx1"/>
                          </a:solidFill>
                          <a:latin typeface="Meiryo UI" panose="020B0604030504040204" pitchFamily="50" charset="-128"/>
                          <a:ea typeface="Meiryo UI" panose="020B0604030504040204" pitchFamily="50" charset="-128"/>
                        </a:rPr>
                        <a:t>)	</a:t>
                      </a:r>
                    </a:p>
                    <a:p>
                      <a:r>
                        <a:rPr kumimoji="1" lang="ja-JP" altLang="en-US" sz="900" dirty="0">
                          <a:solidFill>
                            <a:schemeClr val="tx1"/>
                          </a:solidFill>
                          <a:latin typeface="Meiryo UI" panose="020B0604030504040204" pitchFamily="50" charset="-128"/>
                          <a:ea typeface="Meiryo UI" panose="020B0604030504040204" pitchFamily="50" charset="-128"/>
                        </a:rPr>
                        <a:t>・介護連携指導料の算定回数は、</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R1</a:t>
                      </a:r>
                      <a:r>
                        <a:rPr kumimoji="1" lang="ja-JP" altLang="en-US" sz="900" dirty="0">
                          <a:solidFill>
                            <a:schemeClr val="tx1"/>
                          </a:solidFill>
                          <a:latin typeface="Meiryo UI" panose="020B0604030504040204" pitchFamily="50" charset="-128"/>
                          <a:ea typeface="Meiryo UI" panose="020B0604030504040204" pitchFamily="50" charset="-128"/>
                        </a:rPr>
                        <a:t>年まで増加傾向であったが、</a:t>
                      </a:r>
                      <a:r>
                        <a:rPr kumimoji="1" lang="en-US" altLang="ja-JP" sz="900" dirty="0">
                          <a:solidFill>
                            <a:schemeClr val="tx1"/>
                          </a:solidFill>
                          <a:latin typeface="Meiryo UI" panose="020B0604030504040204" pitchFamily="50" charset="-128"/>
                          <a:ea typeface="Meiryo UI" panose="020B0604030504040204" pitchFamily="50" charset="-128"/>
                        </a:rPr>
                        <a:t>R2</a:t>
                      </a:r>
                      <a:r>
                        <a:rPr kumimoji="1" lang="ja-JP" altLang="en-US" sz="900" dirty="0">
                          <a:solidFill>
                            <a:schemeClr val="tx1"/>
                          </a:solidFill>
                          <a:latin typeface="Meiryo UI" panose="020B0604030504040204" pitchFamily="50" charset="-128"/>
                          <a:ea typeface="Meiryo UI" panose="020B0604030504040204" pitchFamily="50" charset="-128"/>
                        </a:rPr>
                        <a:t>年</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はほとんどの地域で減少</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(R2</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前年度比</a:t>
                      </a:r>
                      <a:r>
                        <a:rPr kumimoji="1" lang="en-US" altLang="ja-JP" sz="900" dirty="0">
                          <a:solidFill>
                            <a:schemeClr val="tx1"/>
                          </a:solidFill>
                          <a:latin typeface="Meiryo UI" panose="020B0604030504040204" pitchFamily="50" charset="-128"/>
                          <a:ea typeface="Meiryo UI" panose="020B0604030504040204" pitchFamily="50" charset="-128"/>
                        </a:rPr>
                        <a:t>70.7%</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baseline="0" dirty="0">
                          <a:solidFill>
                            <a:schemeClr val="tx1"/>
                          </a:solidFill>
                          <a:latin typeface="Meiryo UI" panose="020B0604030504040204" pitchFamily="50" charset="-128"/>
                          <a:ea typeface="Meiryo UI" panose="020B0604030504040204" pitchFamily="50" charset="-128"/>
                        </a:rPr>
                        <a:t>N</a:t>
                      </a:r>
                      <a:r>
                        <a:rPr kumimoji="1" lang="en-US" altLang="ja-JP" sz="900" dirty="0">
                          <a:solidFill>
                            <a:schemeClr val="tx1"/>
                          </a:solidFill>
                          <a:latin typeface="Meiryo UI" panose="020B0604030504040204" pitchFamily="50" charset="-128"/>
                          <a:ea typeface="Meiryo UI" panose="020B0604030504040204" pitchFamily="50" charset="-128"/>
                        </a:rPr>
                        <a:t>DB)</a:t>
                      </a:r>
                    </a:p>
                    <a:p>
                      <a:r>
                        <a:rPr kumimoji="1" lang="ja-JP" altLang="en-US" sz="900" dirty="0">
                          <a:solidFill>
                            <a:schemeClr val="tx1"/>
                          </a:solidFill>
                          <a:latin typeface="Meiryo UI" panose="020B0604030504040204" pitchFamily="50" charset="-128"/>
                          <a:ea typeface="Meiryo UI" panose="020B0604030504040204" pitchFamily="50" charset="-128"/>
                        </a:rPr>
                        <a:t>・病院担当者や医介連携コーディネー</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ター等のマンパワー不足や各個人の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スキルの差等により、退院後の療養</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環境を調整・整備する等の在宅</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コーディネート機能が不十分</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懇</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18000" marR="18000" marT="36000" marB="36000"/>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将来に向けた在宅医療提供体制の充実</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・医師の高齢化</a:t>
                      </a:r>
                      <a:r>
                        <a:rPr kumimoji="1" lang="en-US" altLang="ja-JP" sz="900" dirty="0">
                          <a:solidFill>
                            <a:schemeClr val="tx1"/>
                          </a:solidFill>
                          <a:latin typeface="Meiryo UI" panose="020B0604030504040204" pitchFamily="50" charset="-128"/>
                          <a:ea typeface="Meiryo UI" panose="020B0604030504040204" pitchFamily="50" charset="-128"/>
                        </a:rPr>
                        <a:t>(60</a:t>
                      </a:r>
                      <a:r>
                        <a:rPr kumimoji="1" lang="ja-JP" altLang="en-US" sz="900" dirty="0">
                          <a:solidFill>
                            <a:schemeClr val="tx1"/>
                          </a:solidFill>
                          <a:latin typeface="Meiryo UI" panose="020B0604030504040204" pitchFamily="50" charset="-128"/>
                          <a:ea typeface="Meiryo UI" panose="020B0604030504040204" pitchFamily="50" charset="-128"/>
                        </a:rPr>
                        <a:t>歳以上が全体の約</a:t>
                      </a:r>
                      <a:r>
                        <a:rPr kumimoji="1" lang="en-US" altLang="ja-JP" sz="900" dirty="0">
                          <a:solidFill>
                            <a:schemeClr val="tx1"/>
                          </a:solidFill>
                          <a:latin typeface="Meiryo UI" panose="020B0604030504040204" pitchFamily="50" charset="-128"/>
                          <a:ea typeface="Meiryo UI" panose="020B0604030504040204" pitchFamily="50" charset="-128"/>
                        </a:rPr>
                        <a:t>1/2)</a:t>
                      </a: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人経営の診療所が多い</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全体の約</a:t>
                      </a:r>
                      <a:r>
                        <a:rPr kumimoji="1" lang="en-US" altLang="ja-JP" sz="900" dirty="0">
                          <a:solidFill>
                            <a:schemeClr val="tx1"/>
                          </a:solidFill>
                          <a:latin typeface="Meiryo UI" panose="020B0604030504040204" pitchFamily="50" charset="-128"/>
                          <a:ea typeface="Meiryo UI" panose="020B0604030504040204" pitchFamily="50" charset="-128"/>
                        </a:rPr>
                        <a:t>3/4)</a:t>
                      </a:r>
                      <a:br>
                        <a:rPr kumimoji="1" lang="en-US" altLang="ja-JP" sz="900" dirty="0">
                          <a:solidFill>
                            <a:schemeClr val="tx1"/>
                          </a:solidFill>
                          <a:latin typeface="Meiryo UI" panose="020B0604030504040204" pitchFamily="50" charset="-128"/>
                          <a:ea typeface="Meiryo UI" panose="020B0604030504040204" pitchFamily="50" charset="-128"/>
                        </a:rPr>
                      </a:br>
                      <a:r>
                        <a:rPr kumimoji="1" lang="ja-JP" altLang="en-US" sz="900" dirty="0">
                          <a:solidFill>
                            <a:schemeClr val="tx1"/>
                          </a:solidFill>
                          <a:latin typeface="Meiryo UI" panose="020B0604030504040204" pitchFamily="50" charset="-128"/>
                          <a:ea typeface="Meiryo UI" panose="020B0604030504040204" pitchFamily="50" charset="-128"/>
                        </a:rPr>
                        <a:t>　（以上、</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診・懇</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・訪問診療医の今後の在宅医療の意向は、約</a:t>
                      </a:r>
                      <a:r>
                        <a:rPr kumimoji="1" lang="en-US" altLang="ja-JP" sz="900" dirty="0">
                          <a:solidFill>
                            <a:schemeClr val="tx1"/>
                          </a:solidFill>
                          <a:latin typeface="Meiryo UI" panose="020B0604030504040204" pitchFamily="50" charset="-128"/>
                          <a:ea typeface="Meiryo UI" panose="020B0604030504040204" pitchFamily="50" charset="-128"/>
                        </a:rPr>
                        <a:t>1/2</a:t>
                      </a:r>
                      <a:r>
                        <a:rPr kumimoji="1" lang="ja-JP" altLang="en-US" sz="900" dirty="0">
                          <a:solidFill>
                            <a:schemeClr val="tx1"/>
                          </a:solidFill>
                          <a:latin typeface="Meiryo UI" panose="020B0604030504040204" pitchFamily="50" charset="-128"/>
                          <a:ea typeface="Meiryo UI" panose="020B0604030504040204" pitchFamily="50" charset="-128"/>
                        </a:rPr>
                        <a:t>が</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現状維持、約</a:t>
                      </a:r>
                      <a:r>
                        <a:rPr kumimoji="1" lang="en-US" altLang="ja-JP" sz="900" dirty="0">
                          <a:solidFill>
                            <a:schemeClr val="tx1"/>
                          </a:solidFill>
                          <a:latin typeface="Meiryo UI" panose="020B0604030504040204" pitchFamily="50" charset="-128"/>
                          <a:ea typeface="Meiryo UI" panose="020B0604030504040204" pitchFamily="50" charset="-128"/>
                        </a:rPr>
                        <a:t>1/4</a:t>
                      </a:r>
                      <a:r>
                        <a:rPr kumimoji="1" lang="ja-JP" altLang="en-US" sz="900" dirty="0">
                          <a:solidFill>
                            <a:schemeClr val="tx1"/>
                          </a:solidFill>
                          <a:latin typeface="Meiryo UI" panose="020B0604030504040204" pitchFamily="50" charset="-128"/>
                          <a:ea typeface="Meiryo UI" panose="020B0604030504040204" pitchFamily="50" charset="-128"/>
                        </a:rPr>
                        <a:t>が患者増を希望</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診・病</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・地理的な課題による医療資源の不足や特定医師</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への集中</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・小児診療、皮膚科や耳鼻咽喉科等の専門科目、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看取り等において在宅医療の不足がみられる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・現状の訪問診療に対し、地域により充足と不足</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の両方の意見</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以上、</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懇</a:t>
                      </a:r>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日常の療養における連携強化</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・新型コロナの影響もあり、医療介護関係の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多職種によるカンファレンスが減少</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・情報連携に</a:t>
                      </a:r>
                      <a:r>
                        <a:rPr kumimoji="1" lang="en-US" altLang="ja-JP" sz="900" dirty="0">
                          <a:solidFill>
                            <a:schemeClr val="tx1"/>
                          </a:solidFill>
                          <a:latin typeface="Meiryo UI" panose="020B0604030504040204" pitchFamily="50" charset="-128"/>
                          <a:ea typeface="Meiryo UI" panose="020B0604030504040204" pitchFamily="50" charset="-128"/>
                        </a:rPr>
                        <a:t>ICT</a:t>
                      </a:r>
                      <a:r>
                        <a:rPr kumimoji="1" lang="ja-JP" altLang="en-US" sz="900" dirty="0">
                          <a:solidFill>
                            <a:schemeClr val="tx1"/>
                          </a:solidFill>
                          <a:latin typeface="Meiryo UI" panose="020B0604030504040204" pitchFamily="50" charset="-128"/>
                          <a:ea typeface="Meiryo UI" panose="020B0604030504040204" pitchFamily="50" charset="-128"/>
                        </a:rPr>
                        <a:t>の活用が十分ではなく、電話や</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FAX</a:t>
                      </a:r>
                      <a:r>
                        <a:rPr kumimoji="1" lang="ja-JP" altLang="en-US" sz="900" dirty="0">
                          <a:solidFill>
                            <a:schemeClr val="tx1"/>
                          </a:solidFill>
                          <a:latin typeface="Meiryo UI" panose="020B0604030504040204" pitchFamily="50" charset="-128"/>
                          <a:ea typeface="Meiryo UI" panose="020B0604030504040204" pitchFamily="50" charset="-128"/>
                        </a:rPr>
                        <a:t>が中心</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以上、</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全・懇</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・グループ診療・</a:t>
                      </a:r>
                      <a:r>
                        <a:rPr kumimoji="1" lang="ja-JP" altLang="en-US" sz="900" dirty="0" err="1">
                          <a:solidFill>
                            <a:schemeClr val="tx1"/>
                          </a:solidFill>
                          <a:latin typeface="Meiryo UI" panose="020B0604030504040204" pitchFamily="50" charset="-128"/>
                          <a:ea typeface="Meiryo UI" panose="020B0604030504040204" pitchFamily="50" charset="-128"/>
                        </a:rPr>
                        <a:t>診診</a:t>
                      </a:r>
                      <a:r>
                        <a:rPr kumimoji="1" lang="ja-JP" altLang="en-US" sz="900" dirty="0">
                          <a:solidFill>
                            <a:schemeClr val="tx1"/>
                          </a:solidFill>
                          <a:latin typeface="Meiryo UI" panose="020B0604030504040204" pitchFamily="50" charset="-128"/>
                          <a:ea typeface="Meiryo UI" panose="020B0604030504040204" pitchFamily="50" charset="-128"/>
                        </a:rPr>
                        <a:t>連携が難航</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地医・懇</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・訪問診療医と訪問看護のさらなる連携が必要</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懇</a:t>
                      </a:r>
                      <a:r>
                        <a:rPr kumimoji="1" lang="en-US" altLang="ja-JP" sz="900" dirty="0">
                          <a:solidFill>
                            <a:schemeClr val="tx1"/>
                          </a:solidFill>
                          <a:latin typeface="Meiryo UI" panose="020B0604030504040204" pitchFamily="50" charset="-128"/>
                          <a:ea typeface="Meiryo UI" panose="020B0604030504040204" pitchFamily="50" charset="-128"/>
                        </a:rPr>
                        <a:t>)</a:t>
                      </a:r>
                    </a:p>
                  </a:txBody>
                  <a:tcPr marL="18000" marR="18000" marT="36000" marB="36000"/>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後方支援を行う医療機関の充実</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・患者の状態や地域の支援体制の構築状況</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により、急変時の病院受入や往診体制に</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課題（病・懇）</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・診療所１人医師では</a:t>
                      </a:r>
                      <a:r>
                        <a:rPr kumimoji="1" lang="en-US" altLang="ja-JP" sz="900" dirty="0">
                          <a:solidFill>
                            <a:schemeClr val="tx1"/>
                          </a:solidFill>
                          <a:latin typeface="Meiryo UI" panose="020B0604030504040204" pitchFamily="50" charset="-128"/>
                          <a:ea typeface="Meiryo UI" panose="020B0604030504040204" pitchFamily="50" charset="-128"/>
                        </a:rPr>
                        <a:t>24</a:t>
                      </a:r>
                      <a:r>
                        <a:rPr kumimoji="1" lang="ja-JP" altLang="en-US" sz="900" dirty="0">
                          <a:solidFill>
                            <a:schemeClr val="tx1"/>
                          </a:solidFill>
                          <a:latin typeface="Meiryo UI" panose="020B0604030504040204" pitchFamily="50" charset="-128"/>
                          <a:ea typeface="Meiryo UI" panose="020B0604030504040204" pitchFamily="50" charset="-128"/>
                        </a:rPr>
                        <a:t>時間対応が困難</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（診・懇）</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急変時における連携強化</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・急変時の受入体制について、訪問診療医と</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受入病院間における事前の仕組みづくりや</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地域の医療関係機関間での認識共有が</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できていない</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懇</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・約</a:t>
                      </a:r>
                      <a:r>
                        <a:rPr kumimoji="1" lang="en-US" altLang="ja-JP" sz="900" dirty="0">
                          <a:solidFill>
                            <a:schemeClr val="tx1"/>
                          </a:solidFill>
                          <a:latin typeface="Meiryo UI" panose="020B0604030504040204" pitchFamily="50" charset="-128"/>
                          <a:ea typeface="Meiryo UI" panose="020B0604030504040204" pitchFamily="50" charset="-128"/>
                        </a:rPr>
                        <a:t>1/4</a:t>
                      </a:r>
                      <a:r>
                        <a:rPr kumimoji="1" lang="ja-JP" altLang="en-US" sz="900" dirty="0">
                          <a:solidFill>
                            <a:schemeClr val="tx1"/>
                          </a:solidFill>
                          <a:latin typeface="Meiryo UI" panose="020B0604030504040204" pitchFamily="50" charset="-128"/>
                          <a:ea typeface="Meiryo UI" panose="020B0604030504040204" pitchFamily="50" charset="-128"/>
                        </a:rPr>
                        <a:t>の訪問診療医が、患者の急変時に</a:t>
                      </a:r>
                    </a:p>
                    <a:p>
                      <a:r>
                        <a:rPr kumimoji="1" lang="ja-JP" altLang="en-US" sz="900" dirty="0">
                          <a:solidFill>
                            <a:schemeClr val="tx1"/>
                          </a:solidFill>
                          <a:latin typeface="Meiryo UI" panose="020B0604030504040204" pitchFamily="50" charset="-128"/>
                          <a:ea typeface="Meiryo UI" panose="020B0604030504040204" pitchFamily="50" charset="-128"/>
                        </a:rPr>
                        <a:t>　救急要請するよう患者家族に説明（診）</a:t>
                      </a:r>
                    </a:p>
                    <a:p>
                      <a:r>
                        <a:rPr kumimoji="1" lang="ja-JP" altLang="en-US" sz="900" dirty="0">
                          <a:solidFill>
                            <a:schemeClr val="tx1"/>
                          </a:solidFill>
                          <a:latin typeface="Meiryo UI" panose="020B0604030504040204" pitchFamily="50" charset="-128"/>
                          <a:ea typeface="Meiryo UI" panose="020B0604030504040204" pitchFamily="50" charset="-128"/>
                        </a:rPr>
                        <a:t>　本人の意思に反した救急搬送を防ぐため、</a:t>
                      </a:r>
                    </a:p>
                    <a:p>
                      <a:r>
                        <a:rPr kumimoji="1" lang="ja-JP" altLang="en-US" sz="900" dirty="0">
                          <a:solidFill>
                            <a:schemeClr val="tx1"/>
                          </a:solidFill>
                          <a:latin typeface="Meiryo UI" panose="020B0604030504040204" pitchFamily="50" charset="-128"/>
                          <a:ea typeface="Meiryo UI" panose="020B0604030504040204" pitchFamily="50" charset="-128"/>
                        </a:rPr>
                        <a:t>　患者家族や関係機関との連携が必要（懇）</a:t>
                      </a:r>
                    </a:p>
                    <a:p>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18000" marR="18000" marT="36000" marB="36000"/>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在宅看取りを行う医療提供体制の充実</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・訪問診療を実施する診療所のうち、看取りを</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していない診療所は約３割</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診</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・在宅看取りにおける関係機関の連携不足</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・在宅看取りを希望する患者家族が増加</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（以上、</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懇</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・看取り件数は、訪問診療全体の件数よりも</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伸び率が大きい</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医療施設調査</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800" dirty="0">
                          <a:solidFill>
                            <a:schemeClr val="tx1"/>
                          </a:solidFill>
                          <a:latin typeface="Meiryo UI" panose="020B0604030504040204" pitchFamily="50" charset="-128"/>
                          <a:ea typeface="Meiryo UI" panose="020B0604030504040204" pitchFamily="50" charset="-128"/>
                        </a:rPr>
                        <a:t>　</a:t>
                      </a:r>
                      <a:r>
                        <a:rPr kumimoji="1" lang="en-US" altLang="ja-JP" sz="800" dirty="0">
                          <a:solidFill>
                            <a:schemeClr val="tx1"/>
                          </a:solidFill>
                          <a:latin typeface="Meiryo UI" panose="020B0604030504040204" pitchFamily="50" charset="-128"/>
                          <a:ea typeface="Meiryo UI" panose="020B0604030504040204" pitchFamily="50" charset="-128"/>
                        </a:rPr>
                        <a:t>※H26</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R2</a:t>
                      </a:r>
                      <a:r>
                        <a:rPr kumimoji="1" lang="ja-JP" altLang="en-US" sz="800" dirty="0">
                          <a:solidFill>
                            <a:schemeClr val="tx1"/>
                          </a:solidFill>
                          <a:latin typeface="Meiryo UI" panose="020B0604030504040204" pitchFamily="50" charset="-128"/>
                          <a:ea typeface="Meiryo UI" panose="020B0604030504040204" pitchFamily="50" charset="-128"/>
                        </a:rPr>
                        <a:t>増加率</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訪問診療</a:t>
                      </a:r>
                      <a:r>
                        <a:rPr kumimoji="1" lang="en-US" altLang="ja-JP" sz="800" dirty="0">
                          <a:solidFill>
                            <a:schemeClr val="tx1"/>
                          </a:solidFill>
                          <a:latin typeface="Meiryo UI" panose="020B0604030504040204" pitchFamily="50" charset="-128"/>
                          <a:ea typeface="Meiryo UI" panose="020B0604030504040204" pitchFamily="50" charset="-128"/>
                        </a:rPr>
                        <a:t>1.34</a:t>
                      </a:r>
                      <a:r>
                        <a:rPr kumimoji="1" lang="ja-JP" altLang="en-US" sz="800" dirty="0">
                          <a:solidFill>
                            <a:schemeClr val="tx1"/>
                          </a:solidFill>
                          <a:latin typeface="Meiryo UI" panose="020B0604030504040204" pitchFamily="50" charset="-128"/>
                          <a:ea typeface="Meiryo UI" panose="020B0604030504040204" pitchFamily="50" charset="-128"/>
                        </a:rPr>
                        <a:t>倍</a:t>
                      </a:r>
                      <a:r>
                        <a:rPr kumimoji="1" lang="ja-JP" altLang="en-US" sz="800" baseline="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看取り</a:t>
                      </a:r>
                      <a:r>
                        <a:rPr kumimoji="1" lang="en-US" altLang="ja-JP" sz="800" dirty="0">
                          <a:solidFill>
                            <a:schemeClr val="tx1"/>
                          </a:solidFill>
                          <a:latin typeface="Meiryo UI" panose="020B0604030504040204" pitchFamily="50" charset="-128"/>
                          <a:ea typeface="Meiryo UI" panose="020B0604030504040204" pitchFamily="50" charset="-128"/>
                        </a:rPr>
                        <a:t>1.88</a:t>
                      </a:r>
                      <a:r>
                        <a:rPr kumimoji="1" lang="ja-JP" altLang="en-US" sz="800" dirty="0">
                          <a:solidFill>
                            <a:schemeClr val="tx1"/>
                          </a:solidFill>
                          <a:latin typeface="Meiryo UI" panose="020B0604030504040204" pitchFamily="50" charset="-128"/>
                          <a:ea typeface="Meiryo UI" panose="020B0604030504040204" pitchFamily="50" charset="-128"/>
                        </a:rPr>
                        <a:t>倍</a:t>
                      </a:r>
                      <a:endParaRPr kumimoji="1" lang="en-US" altLang="ja-JP" sz="8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人生会議</a:t>
                      </a:r>
                      <a:r>
                        <a:rPr kumimoji="1" lang="en-US" altLang="ja-JP" sz="900" b="1" u="sng" dirty="0">
                          <a:solidFill>
                            <a:schemeClr val="tx1"/>
                          </a:solidFill>
                          <a:latin typeface="Meiryo UI" panose="020B0604030504040204" pitchFamily="50" charset="-128"/>
                          <a:ea typeface="Meiryo UI" panose="020B0604030504040204" pitchFamily="50" charset="-128"/>
                        </a:rPr>
                        <a:t>(ACP)</a:t>
                      </a:r>
                      <a:r>
                        <a:rPr kumimoji="1" lang="ja-JP" altLang="en-US" sz="900" b="1" u="sng" dirty="0">
                          <a:solidFill>
                            <a:schemeClr val="tx1"/>
                          </a:solidFill>
                          <a:latin typeface="Meiryo UI" panose="020B0604030504040204" pitchFamily="50" charset="-128"/>
                          <a:ea typeface="Meiryo UI" panose="020B0604030504040204" pitchFamily="50" charset="-128"/>
                        </a:rPr>
                        <a:t>の普及の充実</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・市区町村のうち</a:t>
                      </a:r>
                      <a:r>
                        <a:rPr kumimoji="1" lang="en-US" altLang="ja-JP" sz="900" dirty="0">
                          <a:solidFill>
                            <a:schemeClr val="tx1"/>
                          </a:solidFill>
                          <a:latin typeface="Meiryo UI" panose="020B0604030504040204" pitchFamily="50" charset="-128"/>
                          <a:ea typeface="Meiryo UI" panose="020B0604030504040204" pitchFamily="50" charset="-128"/>
                        </a:rPr>
                        <a:t>60</a:t>
                      </a:r>
                      <a:r>
                        <a:rPr kumimoji="1" lang="ja-JP" altLang="en-US" sz="900" dirty="0">
                          <a:solidFill>
                            <a:schemeClr val="tx1"/>
                          </a:solidFill>
                          <a:latin typeface="Meiryo UI" panose="020B0604030504040204" pitchFamily="50" charset="-128"/>
                          <a:ea typeface="Meiryo UI" panose="020B0604030504040204" pitchFamily="50" charset="-128"/>
                        </a:rPr>
                        <a:t>％以上が普及啓発に苦慮して</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いると回答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市・コ</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・住民及び在宅医療に関わる関係者への人生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会議</a:t>
                      </a:r>
                      <a:r>
                        <a:rPr kumimoji="1" lang="en-US" altLang="ja-JP" sz="900" dirty="0">
                          <a:solidFill>
                            <a:schemeClr val="tx1"/>
                          </a:solidFill>
                          <a:latin typeface="Meiryo UI" panose="020B0604030504040204" pitchFamily="50" charset="-128"/>
                          <a:ea typeface="Meiryo UI" panose="020B0604030504040204" pitchFamily="50" charset="-128"/>
                        </a:rPr>
                        <a:t>(ACP)</a:t>
                      </a:r>
                      <a:r>
                        <a:rPr kumimoji="1" lang="ja-JP" altLang="en-US" sz="900" dirty="0">
                          <a:solidFill>
                            <a:schemeClr val="tx1"/>
                          </a:solidFill>
                          <a:latin typeface="Meiryo UI" panose="020B0604030504040204" pitchFamily="50" charset="-128"/>
                          <a:ea typeface="Meiryo UI" panose="020B0604030504040204" pitchFamily="50" charset="-128"/>
                        </a:rPr>
                        <a:t>の更なる普及啓発が必要</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市・懇</a:t>
                      </a:r>
                      <a:r>
                        <a:rPr kumimoji="1" lang="en-US" altLang="ja-JP" sz="900" dirty="0">
                          <a:solidFill>
                            <a:schemeClr val="tx1"/>
                          </a:solidFill>
                          <a:latin typeface="Meiryo UI" panose="020B0604030504040204" pitchFamily="50" charset="-128"/>
                          <a:ea typeface="Meiryo UI" panose="020B0604030504040204" pitchFamily="50" charset="-128"/>
                        </a:rPr>
                        <a:t>)</a:t>
                      </a:r>
                    </a:p>
                  </a:txBody>
                  <a:tcPr marL="18000" marR="18000" marT="36000" marB="36000"/>
                </a:tc>
                <a:extLst>
                  <a:ext uri="{0D108BD9-81ED-4DB2-BD59-A6C34878D82A}">
                    <a16:rowId xmlns:a16="http://schemas.microsoft.com/office/drawing/2014/main" val="3042633124"/>
                  </a:ext>
                </a:extLst>
              </a:tr>
              <a:tr h="813806">
                <a:tc rowSpan="3">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今後のあり方</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18000" marR="18000" marT="36000" marB="36000" vert="eaVert"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・退院時カンファレス等での</a:t>
                      </a:r>
                      <a:r>
                        <a:rPr kumimoji="1" lang="en-US" altLang="ja-JP" sz="900" dirty="0">
                          <a:solidFill>
                            <a:schemeClr val="tx1"/>
                          </a:solidFill>
                          <a:latin typeface="Meiryo UI" panose="020B0604030504040204" pitchFamily="50" charset="-128"/>
                          <a:ea typeface="Meiryo UI" panose="020B0604030504040204" pitchFamily="50" charset="-128"/>
                        </a:rPr>
                        <a:t>WEB</a:t>
                      </a:r>
                      <a:r>
                        <a:rPr kumimoji="1" lang="ja-JP" altLang="en-US" sz="900" dirty="0">
                          <a:solidFill>
                            <a:schemeClr val="tx1"/>
                          </a:solidFill>
                          <a:latin typeface="Meiryo UI" panose="020B0604030504040204" pitchFamily="50" charset="-128"/>
                          <a:ea typeface="Meiryo UI" panose="020B0604030504040204" pitchFamily="50" charset="-128"/>
                        </a:rPr>
                        <a:t>の活用</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と</a:t>
                      </a:r>
                      <a:r>
                        <a:rPr kumimoji="1" lang="en-US" altLang="ja-JP" sz="900" dirty="0">
                          <a:solidFill>
                            <a:schemeClr val="tx1"/>
                          </a:solidFill>
                          <a:latin typeface="Meiryo UI" panose="020B0604030504040204" pitchFamily="50" charset="-128"/>
                          <a:ea typeface="Meiryo UI" panose="020B0604030504040204" pitchFamily="50" charset="-128"/>
                        </a:rPr>
                        <a:t>ICT</a:t>
                      </a:r>
                      <a:r>
                        <a:rPr kumimoji="1" lang="ja-JP" altLang="en-US" sz="900" dirty="0">
                          <a:solidFill>
                            <a:schemeClr val="tx1"/>
                          </a:solidFill>
                          <a:latin typeface="Meiryo UI" panose="020B0604030504040204" pitchFamily="50" charset="-128"/>
                          <a:ea typeface="Meiryo UI" panose="020B0604030504040204" pitchFamily="50" charset="-128"/>
                        </a:rPr>
                        <a:t>を活用した情報共有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医介連携コーディネーターや</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b="1" u="sng" dirty="0">
                          <a:solidFill>
                            <a:schemeClr val="tx1"/>
                          </a:solidFill>
                          <a:latin typeface="Meiryo UI" panose="020B0604030504040204" pitchFamily="50" charset="-128"/>
                          <a:ea typeface="Meiryo UI" panose="020B0604030504040204" pitchFamily="50" charset="-128"/>
                        </a:rPr>
                        <a:t>入退院支援担当者等の対応力強化</a:t>
                      </a:r>
                      <a:endParaRPr kumimoji="1" lang="en-US" altLang="ja-JP" sz="900" b="1" u="sng" dirty="0">
                        <a:solidFill>
                          <a:schemeClr val="tx1"/>
                        </a:solidFill>
                        <a:latin typeface="Meiryo UI" panose="020B0604030504040204" pitchFamily="50" charset="-128"/>
                        <a:ea typeface="Meiryo UI" panose="020B0604030504040204" pitchFamily="50" charset="-128"/>
                      </a:endParaRPr>
                    </a:p>
                  </a:txBody>
                  <a:tcPr marL="18000" marR="18000" marT="36000" marB="36000"/>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・在宅医療に関わる</a:t>
                      </a:r>
                      <a:r>
                        <a:rPr kumimoji="1" lang="ja-JP" altLang="en-US" sz="900" b="1" u="sng" dirty="0">
                          <a:solidFill>
                            <a:schemeClr val="tx1"/>
                          </a:solidFill>
                          <a:latin typeface="Meiryo UI" panose="020B0604030504040204" pitchFamily="50" charset="-128"/>
                          <a:ea typeface="Meiryo UI" panose="020B0604030504040204" pitchFamily="50" charset="-128"/>
                        </a:rPr>
                        <a:t>人材の育成</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ja-JP" altLang="en-US" sz="900" b="0" u="none" dirty="0">
                          <a:solidFill>
                            <a:schemeClr val="tx1"/>
                          </a:solidFill>
                          <a:latin typeface="Meiryo UI" panose="020B0604030504040204" pitchFamily="50" charset="-128"/>
                          <a:ea typeface="Meiryo UI" panose="020B0604030504040204" pitchFamily="50" charset="-128"/>
                        </a:rPr>
                        <a:t>訪問診療医と訪問看護との連携、</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b="1" u="sng" dirty="0">
                          <a:solidFill>
                            <a:schemeClr val="tx1"/>
                          </a:solidFill>
                          <a:latin typeface="Meiryo UI" panose="020B0604030504040204" pitchFamily="50" charset="-128"/>
                          <a:ea typeface="Meiryo UI" panose="020B0604030504040204" pitchFamily="50" charset="-128"/>
                        </a:rPr>
                        <a:t>チーム医療体制の構築</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・訪問診療医同士の連携強化</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18000" marR="18000" marT="36000" marB="36000"/>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・往診を実施する医療機関の増加や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夜間休日のバックアップ体制、</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グループ診療等の地域の体制づくり</a:t>
                      </a:r>
                    </a:p>
                    <a:p>
                      <a:r>
                        <a:rPr kumimoji="1" lang="ja-JP" altLang="en-US" sz="900" dirty="0">
                          <a:solidFill>
                            <a:schemeClr val="tx1"/>
                          </a:solidFill>
                          <a:latin typeface="Meiryo UI" panose="020B0604030504040204" pitchFamily="50" charset="-128"/>
                          <a:ea typeface="Meiryo UI" panose="020B0604030504040204" pitchFamily="50" charset="-128"/>
                        </a:rPr>
                        <a:t>・後方支援を行う医療機関における</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b="1" u="sng" dirty="0">
                          <a:solidFill>
                            <a:schemeClr val="tx1"/>
                          </a:solidFill>
                          <a:latin typeface="Meiryo UI" panose="020B0604030504040204" pitchFamily="50" charset="-128"/>
                          <a:ea typeface="Meiryo UI" panose="020B0604030504040204" pitchFamily="50" charset="-128"/>
                        </a:rPr>
                        <a:t>急変時受入体制の構築と強化</a:t>
                      </a:r>
                    </a:p>
                  </a:txBody>
                  <a:tcPr marL="18000" marR="18000" marT="36000" marB="36000"/>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・看取りに関わる人材の育成と確保</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・看取りに対応できる関係機関の体制整備</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人生会議</a:t>
                      </a:r>
                      <a:r>
                        <a:rPr kumimoji="1" lang="en-US" altLang="ja-JP" sz="900" b="1" u="sng" dirty="0">
                          <a:solidFill>
                            <a:schemeClr val="tx1"/>
                          </a:solidFill>
                          <a:latin typeface="Meiryo UI" panose="020B0604030504040204" pitchFamily="50" charset="-128"/>
                          <a:ea typeface="Meiryo UI" panose="020B0604030504040204" pitchFamily="50" charset="-128"/>
                        </a:rPr>
                        <a:t>(ACP)</a:t>
                      </a:r>
                      <a:r>
                        <a:rPr kumimoji="1" lang="ja-JP" altLang="en-US" sz="900" b="1" u="sng" dirty="0">
                          <a:solidFill>
                            <a:schemeClr val="tx1"/>
                          </a:solidFill>
                          <a:latin typeface="Meiryo UI" panose="020B0604030504040204" pitchFamily="50" charset="-128"/>
                          <a:ea typeface="Meiryo UI" panose="020B0604030504040204" pitchFamily="50" charset="-128"/>
                        </a:rPr>
                        <a:t>のさらなる普及啓発</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r>
                        <a:rPr kumimoji="1" lang="ja-JP" altLang="en-US" sz="800" b="0" u="none" dirty="0">
                          <a:solidFill>
                            <a:schemeClr val="tx1"/>
                          </a:solidFill>
                          <a:latin typeface="Meiryo UI" panose="020B0604030504040204" pitchFamily="50" charset="-128"/>
                          <a:ea typeface="Meiryo UI" panose="020B0604030504040204" pitchFamily="50" charset="-128"/>
                        </a:rPr>
                        <a:t>　</a:t>
                      </a:r>
                      <a:r>
                        <a:rPr kumimoji="1" lang="ja-JP" altLang="en-US" sz="850" b="0" u="none" dirty="0">
                          <a:solidFill>
                            <a:schemeClr val="tx1"/>
                          </a:solidFill>
                          <a:latin typeface="Meiryo UI" panose="020B0604030504040204" pitchFamily="50" charset="-128"/>
                          <a:ea typeface="Meiryo UI" panose="020B0604030504040204" pitchFamily="50" charset="-128"/>
                        </a:rPr>
                        <a:t>（市町村や関係機関と連携した幅広い取組支援）</a:t>
                      </a:r>
                      <a:endParaRPr kumimoji="1" lang="en-US" altLang="ja-JP" sz="850" b="0" u="none" dirty="0">
                        <a:solidFill>
                          <a:schemeClr val="tx1"/>
                        </a:solidFill>
                        <a:latin typeface="Meiryo UI" panose="020B0604030504040204" pitchFamily="50" charset="-128"/>
                        <a:ea typeface="Meiryo UI" panose="020B0604030504040204" pitchFamily="50" charset="-128"/>
                      </a:endParaRPr>
                    </a:p>
                  </a:txBody>
                  <a:tcPr marL="18000" marR="18000" marT="36000" marB="36000"/>
                </a:tc>
                <a:extLst>
                  <a:ext uri="{0D108BD9-81ED-4DB2-BD59-A6C34878D82A}">
                    <a16:rowId xmlns:a16="http://schemas.microsoft.com/office/drawing/2014/main" val="140449691"/>
                  </a:ext>
                </a:extLst>
              </a:tr>
              <a:tr h="224619">
                <a:tc vMerge="1">
                  <a:txBody>
                    <a:bodyPr/>
                    <a:lstStyle/>
                    <a:p>
                      <a:endParaRPr kumimoji="1" lang="ja-JP" altLang="en-US"/>
                    </a:p>
                  </a:txBody>
                  <a:tcPr/>
                </a:tc>
                <a:tc vMerge="1">
                  <a:txBody>
                    <a:bodyPr/>
                    <a:lstStyle/>
                    <a:p>
                      <a:endParaRPr kumimoji="1" lang="ja-JP" altLang="en-US" sz="900" dirty="0">
                        <a:latin typeface="HGｺﾞｼｯｸM" panose="020B0609000000000000" pitchFamily="49" charset="-128"/>
                        <a:ea typeface="HGｺﾞｼｯｸM" panose="020B0609000000000000" pitchFamily="49" charset="-128"/>
                      </a:endParaRPr>
                    </a:p>
                  </a:txBody>
                  <a:tcPr marL="18000" marR="18000" marT="36000" marB="36000"/>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多職種による体制づくりの推進</a:t>
                      </a:r>
                      <a:r>
                        <a:rPr kumimoji="1" lang="en-US" altLang="ja-JP" sz="900" b="1" u="sng"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チーム医療、グループ診療等</a:t>
                      </a:r>
                      <a:r>
                        <a:rPr kumimoji="1" lang="en-US" altLang="ja-JP" sz="900" b="1" u="sng" dirty="0">
                          <a:solidFill>
                            <a:schemeClr val="tx1"/>
                          </a:solidFill>
                          <a:latin typeface="Meiryo UI" panose="020B0604030504040204" pitchFamily="50" charset="-128"/>
                          <a:ea typeface="Meiryo UI" panose="020B0604030504040204" pitchFamily="50" charset="-128"/>
                        </a:rPr>
                        <a:t>24</a:t>
                      </a:r>
                      <a:r>
                        <a:rPr kumimoji="1" lang="ja-JP" altLang="en-US" sz="900" b="1" u="sng" dirty="0">
                          <a:solidFill>
                            <a:schemeClr val="tx1"/>
                          </a:solidFill>
                          <a:latin typeface="Meiryo UI" panose="020B0604030504040204" pitchFamily="50" charset="-128"/>
                          <a:ea typeface="Meiryo UI" panose="020B0604030504040204" pitchFamily="50" charset="-128"/>
                        </a:rPr>
                        <a:t>時間対応可能な体制</a:t>
                      </a:r>
                      <a:r>
                        <a:rPr kumimoji="1" lang="en-US" altLang="ja-JP" sz="900" b="1" u="sng" dirty="0">
                          <a:solidFill>
                            <a:schemeClr val="tx1"/>
                          </a:solidFill>
                          <a:latin typeface="Meiryo UI" panose="020B0604030504040204" pitchFamily="50" charset="-128"/>
                          <a:ea typeface="Meiryo UI" panose="020B0604030504040204" pitchFamily="50" charset="-128"/>
                        </a:rPr>
                        <a:t>)</a:t>
                      </a:r>
                    </a:p>
                  </a:txBody>
                  <a:tcPr marL="18000" marR="18000" marT="36000" marB="36000"/>
                </a:tc>
                <a:tc hMerge="1">
                  <a:txBody>
                    <a:bodyPr/>
                    <a:lstStyle/>
                    <a:p>
                      <a:endParaRPr kumimoji="1" lang="en-US" altLang="ja-JP" sz="1200" dirty="0">
                        <a:latin typeface="HGｺﾞｼｯｸM" panose="020B0609000000000000" pitchFamily="49" charset="-128"/>
                        <a:ea typeface="HGｺﾞｼｯｸM" panose="020B0609000000000000" pitchFamily="49" charset="-128"/>
                      </a:endParaRPr>
                    </a:p>
                  </a:txBody>
                  <a:tcPr/>
                </a:tc>
                <a:tc hMerge="1">
                  <a:txBody>
                    <a:bodyPr/>
                    <a:lstStyle/>
                    <a:p>
                      <a:endParaRPr kumimoji="1" lang="en-US" altLang="ja-JP" sz="1200" dirty="0">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2178578584"/>
                  </a:ext>
                </a:extLst>
              </a:tr>
              <a:tr h="371915">
                <a:tc vMerge="1">
                  <a:txBody>
                    <a:bodyPr/>
                    <a:lstStyle/>
                    <a:p>
                      <a:pPr algn="ctr"/>
                      <a:endParaRPr kumimoji="1" lang="en-US" altLang="ja-JP" sz="1400" dirty="0">
                        <a:latin typeface="HGｺﾞｼｯｸM" panose="020B0609000000000000" pitchFamily="49" charset="-128"/>
                        <a:ea typeface="HGｺﾞｼｯｸM" panose="020B0609000000000000" pitchFamily="49" charset="-128"/>
                      </a:endParaRPr>
                    </a:p>
                  </a:txBody>
                  <a:tcPr vert="eaVert"/>
                </a:tc>
                <a:tc gridSpan="4">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1" u="sng" dirty="0">
                          <a:solidFill>
                            <a:schemeClr val="tx1"/>
                          </a:solidFill>
                          <a:latin typeface="Meiryo UI" panose="020B0604030504040204" pitchFamily="50" charset="-128"/>
                          <a:ea typeface="Meiryo UI" panose="020B0604030504040204" pitchFamily="50" charset="-128"/>
                        </a:rPr>
                        <a:t>医療従事者間や多職種間の連携が適切に行われる体制の構築</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支援関係者の顔の見える関係と多職種チームの強化</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・カンファレンスでの</a:t>
                      </a:r>
                      <a:r>
                        <a:rPr kumimoji="1" lang="en-US" altLang="ja-JP" sz="900" dirty="0">
                          <a:solidFill>
                            <a:schemeClr val="tx1"/>
                          </a:solidFill>
                          <a:latin typeface="Meiryo UI" panose="020B0604030504040204" pitchFamily="50" charset="-128"/>
                          <a:ea typeface="Meiryo UI" panose="020B0604030504040204" pitchFamily="50" charset="-128"/>
                        </a:rPr>
                        <a:t>WEB</a:t>
                      </a:r>
                      <a:r>
                        <a:rPr kumimoji="1" lang="ja-JP" altLang="en-US" sz="900" dirty="0">
                          <a:solidFill>
                            <a:schemeClr val="tx1"/>
                          </a:solidFill>
                          <a:latin typeface="Meiryo UI" panose="020B0604030504040204" pitchFamily="50" charset="-128"/>
                          <a:ea typeface="Meiryo UI" panose="020B0604030504040204" pitchFamily="50" charset="-128"/>
                        </a:rPr>
                        <a:t>の活用と</a:t>
                      </a:r>
                      <a:r>
                        <a:rPr kumimoji="1" lang="en-US" altLang="ja-JP" sz="900" dirty="0">
                          <a:solidFill>
                            <a:schemeClr val="tx1"/>
                          </a:solidFill>
                          <a:latin typeface="Meiryo UI" panose="020B0604030504040204" pitchFamily="50" charset="-128"/>
                          <a:ea typeface="Meiryo UI" panose="020B0604030504040204" pitchFamily="50" charset="-128"/>
                        </a:rPr>
                        <a:t>ICT</a:t>
                      </a:r>
                      <a:r>
                        <a:rPr kumimoji="1" lang="ja-JP" altLang="en-US" sz="900" dirty="0">
                          <a:solidFill>
                            <a:schemeClr val="tx1"/>
                          </a:solidFill>
                          <a:latin typeface="Meiryo UI" panose="020B0604030504040204" pitchFamily="50" charset="-128"/>
                          <a:ea typeface="Meiryo UI" panose="020B0604030504040204" pitchFamily="50" charset="-128"/>
                        </a:rPr>
                        <a:t>を活用した情報共有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18000" marR="18000"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73441904"/>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060019356"/>
              </p:ext>
            </p:extLst>
          </p:nvPr>
        </p:nvGraphicFramePr>
        <p:xfrm>
          <a:off x="29086" y="5496965"/>
          <a:ext cx="9086434" cy="1223953"/>
        </p:xfrm>
        <a:graphic>
          <a:graphicData uri="http://schemas.openxmlformats.org/drawingml/2006/table">
            <a:tbl>
              <a:tblPr firstCol="1" bandRow="1">
                <a:effectLst/>
                <a:tableStyleId>{BDBED569-4797-4DF1-A0F4-6AAB3CD982D8}</a:tableStyleId>
              </a:tblPr>
              <a:tblGrid>
                <a:gridCol w="208280">
                  <a:extLst>
                    <a:ext uri="{9D8B030D-6E8A-4147-A177-3AD203B41FA5}">
                      <a16:colId xmlns:a16="http://schemas.microsoft.com/office/drawing/2014/main" val="4283767183"/>
                    </a:ext>
                  </a:extLst>
                </a:gridCol>
                <a:gridCol w="8878154">
                  <a:extLst>
                    <a:ext uri="{9D8B030D-6E8A-4147-A177-3AD203B41FA5}">
                      <a16:colId xmlns:a16="http://schemas.microsoft.com/office/drawing/2014/main" val="683795918"/>
                    </a:ext>
                  </a:extLst>
                </a:gridCol>
              </a:tblGrid>
              <a:tr h="1223953">
                <a:tc>
                  <a:txBody>
                    <a:bodyPr/>
                    <a:lstStyle/>
                    <a:p>
                      <a:pPr algn="ctr"/>
                      <a:r>
                        <a:rPr kumimoji="1" lang="ja-JP" altLang="en-US" sz="1000" dirty="0">
                          <a:latin typeface="Meiryo UI" panose="020B0604030504040204" pitchFamily="50" charset="-128"/>
                          <a:ea typeface="Meiryo UI" panose="020B0604030504040204" pitchFamily="50" charset="-128"/>
                        </a:rPr>
                        <a:t>その他・全体</a:t>
                      </a:r>
                      <a:endParaRPr kumimoji="1" lang="en-US" altLang="ja-JP" sz="1000" b="1" dirty="0">
                        <a:latin typeface="Meiryo UI" panose="020B0604030504040204" pitchFamily="50" charset="-128"/>
                        <a:ea typeface="Meiryo UI" panose="020B0604030504040204" pitchFamily="50" charset="-128"/>
                      </a:endParaRPr>
                    </a:p>
                  </a:txBody>
                  <a:tcPr vert="eaVert" anchor="ctr"/>
                </a:tc>
                <a:tc>
                  <a:txBody>
                    <a:bodyPr/>
                    <a:lstStyle/>
                    <a:p>
                      <a:r>
                        <a:rPr kumimoji="1" lang="ja-JP" altLang="en-US" sz="900" dirty="0">
                          <a:latin typeface="Meiryo UI" panose="020B0604030504040204" pitchFamily="50" charset="-128"/>
                          <a:ea typeface="Meiryo UI" panose="020B0604030504040204" pitchFamily="50" charset="-128"/>
                        </a:rPr>
                        <a:t>◆</a:t>
                      </a:r>
                      <a:r>
                        <a:rPr kumimoji="1" lang="ja-JP" altLang="en-US" sz="900" b="1" u="sng" dirty="0">
                          <a:latin typeface="Meiryo UI" panose="020B0604030504040204" pitchFamily="50" charset="-128"/>
                          <a:ea typeface="Meiryo UI" panose="020B0604030504040204" pitchFamily="50" charset="-128"/>
                        </a:rPr>
                        <a:t>健康危機管理事象発生時における関係機関の情報連携の構築</a:t>
                      </a:r>
                      <a:endParaRPr kumimoji="1" lang="en-US" altLang="ja-JP" sz="900" b="1"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・各団体個別の</a:t>
                      </a:r>
                      <a:r>
                        <a:rPr kumimoji="1" lang="en-US" altLang="ja-JP" sz="900" dirty="0">
                          <a:latin typeface="Meiryo UI" panose="020B0604030504040204" pitchFamily="50" charset="-128"/>
                          <a:ea typeface="Meiryo UI" panose="020B0604030504040204" pitchFamily="50" charset="-128"/>
                        </a:rPr>
                        <a:t>BCP</a:t>
                      </a:r>
                      <a:r>
                        <a:rPr kumimoji="1" lang="ja-JP" altLang="en-US" sz="900" dirty="0">
                          <a:latin typeface="Meiryo UI" panose="020B0604030504040204" pitchFamily="50" charset="-128"/>
                          <a:ea typeface="Meiryo UI" panose="020B0604030504040204" pitchFamily="50" charset="-128"/>
                        </a:rPr>
                        <a:t>策定や情報共有システムはできている地域もあるが、地域版</a:t>
                      </a:r>
                      <a:r>
                        <a:rPr kumimoji="1" lang="en-US" altLang="ja-JP" sz="900" dirty="0">
                          <a:latin typeface="Meiryo UI" panose="020B0604030504040204" pitchFamily="50" charset="-128"/>
                          <a:ea typeface="Meiryo UI" panose="020B0604030504040204" pitchFamily="50" charset="-128"/>
                        </a:rPr>
                        <a:t>BCP</a:t>
                      </a:r>
                      <a:r>
                        <a:rPr kumimoji="1" lang="ja-JP" altLang="en-US" sz="900" dirty="0">
                          <a:latin typeface="Meiryo UI" panose="020B0604030504040204" pitchFamily="50" charset="-128"/>
                          <a:ea typeface="Meiryo UI" panose="020B0604030504040204" pitchFamily="50" charset="-128"/>
                        </a:rPr>
                        <a:t>策定や救急医療に関係する機関間の連携体制の構築が不十分（診・病・懇）</a:t>
                      </a:r>
                      <a:endParaRPr kumimoji="1" lang="en-US" altLang="ja-JP" sz="900" dirty="0">
                        <a:latin typeface="Meiryo UI" panose="020B0604030504040204" pitchFamily="50" charset="-128"/>
                        <a:ea typeface="Meiryo UI" panose="020B0604030504040204" pitchFamily="50" charset="-128"/>
                      </a:endParaRPr>
                    </a:p>
                    <a:p>
                      <a:pPr marL="0" indent="0"/>
                      <a:r>
                        <a:rPr kumimoji="1" lang="ja-JP" altLang="en-US" sz="900" dirty="0">
                          <a:latin typeface="Meiryo UI" panose="020B0604030504040204" pitchFamily="50" charset="-128"/>
                          <a:ea typeface="Meiryo UI" panose="020B0604030504040204" pitchFamily="50" charset="-128"/>
                        </a:rPr>
                        <a:t>　　・感染症発生時に介護サービスの継続が困難　（訪看・市・懇）</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（今後のあり方）・各機関の</a:t>
                      </a:r>
                      <a:r>
                        <a:rPr kumimoji="1" lang="en-US" altLang="ja-JP" sz="900" dirty="0">
                          <a:latin typeface="Meiryo UI" panose="020B0604030504040204" pitchFamily="50" charset="-128"/>
                          <a:ea typeface="Meiryo UI" panose="020B0604030504040204" pitchFamily="50" charset="-128"/>
                        </a:rPr>
                        <a:t>BCP</a:t>
                      </a:r>
                      <a:r>
                        <a:rPr kumimoji="1" lang="ja-JP" altLang="en-US" sz="900" dirty="0">
                          <a:latin typeface="Meiryo UI" panose="020B0604030504040204" pitchFamily="50" charset="-128"/>
                          <a:ea typeface="Meiryo UI" panose="020B0604030504040204" pitchFamily="50" charset="-128"/>
                        </a:rPr>
                        <a:t>策定及び地域版</a:t>
                      </a:r>
                      <a:r>
                        <a:rPr kumimoji="1" lang="en-US" altLang="ja-JP" sz="900" dirty="0">
                          <a:latin typeface="Meiryo UI" panose="020B0604030504040204" pitchFamily="50" charset="-128"/>
                          <a:ea typeface="Meiryo UI" panose="020B0604030504040204" pitchFamily="50" charset="-128"/>
                        </a:rPr>
                        <a:t>BCP</a:t>
                      </a:r>
                      <a:r>
                        <a:rPr kumimoji="1" lang="ja-JP" altLang="en-US" sz="900" dirty="0">
                          <a:latin typeface="Meiryo UI" panose="020B0604030504040204" pitchFamily="50" charset="-128"/>
                          <a:ea typeface="Meiryo UI" panose="020B0604030504040204" pitchFamily="50" charset="-128"/>
                        </a:rPr>
                        <a:t>の策定と共有　　・介護職等の感染症に対する知識の向上　</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その他</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u="none" dirty="0">
                          <a:latin typeface="Meiryo UI" panose="020B0604030504040204" pitchFamily="50" charset="-128"/>
                          <a:ea typeface="Meiryo UI" panose="020B0604030504040204" pitchFamily="50" charset="-128"/>
                        </a:rPr>
                        <a:t>　・在宅医療に関する資源の量や関係機関の数のバランス及び供給量は、二次医療圏間においても、二次医療圏内の地域間においても差がある（全・懇）</a:t>
                      </a:r>
                      <a:endParaRPr kumimoji="1" lang="en-US" altLang="ja-JP" sz="900" u="none" dirty="0">
                        <a:latin typeface="Meiryo UI" panose="020B0604030504040204" pitchFamily="50" charset="-128"/>
                        <a:ea typeface="Meiryo UI" panose="020B0604030504040204" pitchFamily="50" charset="-128"/>
                      </a:endParaRPr>
                    </a:p>
                    <a:p>
                      <a:r>
                        <a:rPr kumimoji="1" lang="ja-JP" altLang="en-US" sz="900" u="none" dirty="0">
                          <a:latin typeface="Meiryo UI" panose="020B0604030504040204" pitchFamily="50" charset="-128"/>
                          <a:ea typeface="Meiryo UI" panose="020B0604030504040204" pitchFamily="50" charset="-128"/>
                        </a:rPr>
                        <a:t>　・地域</a:t>
                      </a:r>
                      <a:r>
                        <a:rPr kumimoji="1" lang="ja-JP" altLang="en-US" sz="900" dirty="0">
                          <a:latin typeface="Meiryo UI" panose="020B0604030504040204" pitchFamily="50" charset="-128"/>
                          <a:ea typeface="Meiryo UI" panose="020B0604030504040204" pitchFamily="50" charset="-128"/>
                        </a:rPr>
                        <a:t>の連携拠点は市町村から保健所、二次医療圏と、疾患や資源の分布等内容に応じて検討することが望ましい（懇）</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49326259"/>
                  </a:ext>
                </a:extLst>
              </a:tr>
            </a:tbl>
          </a:graphicData>
        </a:graphic>
      </p:graphicFrame>
      <p:sp>
        <p:nvSpPr>
          <p:cNvPr id="2" name="テキスト ボックス 1"/>
          <p:cNvSpPr txBox="1"/>
          <p:nvPr/>
        </p:nvSpPr>
        <p:spPr>
          <a:xfrm>
            <a:off x="1478166" y="456267"/>
            <a:ext cx="8121554" cy="33855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表中の略語について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診</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：診療所調査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地医</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地区医師会調査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訪看</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：訪問看護ステーション調査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病</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：病院調査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コ</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：在宅医療・介護連携コーディネーター調査</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市</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：市町村在宅医療・介護連携推進事業担当部署調査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全</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：調査全体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懇</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：在宅医療懇話会意見</a:t>
            </a:r>
          </a:p>
        </p:txBody>
      </p:sp>
      <p:sp>
        <p:nvSpPr>
          <p:cNvPr id="8" name="タイトル 1"/>
          <p:cNvSpPr txBox="1">
            <a:spLocks/>
          </p:cNvSpPr>
          <p:nvPr/>
        </p:nvSpPr>
        <p:spPr>
          <a:xfrm>
            <a:off x="29086" y="84664"/>
            <a:ext cx="8765290" cy="29104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２．在宅医療に関する課題と今後のあり方　　</a:t>
            </a:r>
            <a:r>
              <a:rPr lang="ja-JP" altLang="en-US" sz="1000" dirty="0">
                <a:latin typeface="Meiryo UI" panose="020B0604030504040204" pitchFamily="50" charset="-128"/>
                <a:ea typeface="Meiryo UI" panose="020B0604030504040204" pitchFamily="50" charset="-128"/>
              </a:rPr>
              <a:t>「在宅医療に関する実態調査」及び「在宅医療懇話会」のとりまとめ</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府域</a:t>
            </a:r>
            <a:r>
              <a:rPr lang="en-US" altLang="ja-JP" sz="1000" dirty="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03544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9000" y="386997"/>
            <a:ext cx="9153000" cy="0"/>
          </a:xfrm>
          <a:prstGeom prst="line">
            <a:avLst/>
          </a:prstGeom>
          <a:ln w="38100"/>
        </p:spPr>
        <p:style>
          <a:lnRef idx="3">
            <a:schemeClr val="accent3"/>
          </a:lnRef>
          <a:fillRef idx="0">
            <a:schemeClr val="accent3"/>
          </a:fillRef>
          <a:effectRef idx="2">
            <a:schemeClr val="accent3"/>
          </a:effectRef>
          <a:fontRef idx="minor">
            <a:schemeClr val="tx1"/>
          </a:fontRef>
        </p:style>
      </p:cxnSp>
      <p:sp>
        <p:nvSpPr>
          <p:cNvPr id="8" name="タイトル 1"/>
          <p:cNvSpPr txBox="1">
            <a:spLocks/>
          </p:cNvSpPr>
          <p:nvPr/>
        </p:nvSpPr>
        <p:spPr>
          <a:xfrm>
            <a:off x="0" y="46268"/>
            <a:ext cx="8101467" cy="340729"/>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３．現状の課題と第８次大阪府医療計画策定に向けた方向性（案）</a:t>
            </a:r>
            <a:endParaRPr lang="en-US" altLang="ja-JP" sz="1800" dirty="0">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4EBBA6B5-ABD8-4862-8367-8BDB1DA48402}"/>
              </a:ext>
            </a:extLst>
          </p:cNvPr>
          <p:cNvGraphicFramePr>
            <a:graphicFrameLocks noGrp="1"/>
          </p:cNvGraphicFramePr>
          <p:nvPr>
            <p:extLst>
              <p:ext uri="{D42A27DB-BD31-4B8C-83A1-F6EECF244321}">
                <p14:modId xmlns:p14="http://schemas.microsoft.com/office/powerpoint/2010/main" val="734807283"/>
              </p:ext>
            </p:extLst>
          </p:nvPr>
        </p:nvGraphicFramePr>
        <p:xfrm>
          <a:off x="340192" y="4138870"/>
          <a:ext cx="1877292" cy="972314"/>
        </p:xfrm>
        <a:graphic>
          <a:graphicData uri="http://schemas.openxmlformats.org/drawingml/2006/table">
            <a:tbl>
              <a:tblPr firstRow="1" bandRow="1">
                <a:tableStyleId>{1E171933-4619-4E11-9A3F-F7608DF75F80}</a:tableStyleId>
              </a:tblPr>
              <a:tblGrid>
                <a:gridCol w="144549">
                  <a:extLst>
                    <a:ext uri="{9D8B030D-6E8A-4147-A177-3AD203B41FA5}">
                      <a16:colId xmlns:a16="http://schemas.microsoft.com/office/drawing/2014/main" val="1278925190"/>
                    </a:ext>
                  </a:extLst>
                </a:gridCol>
                <a:gridCol w="1732743">
                  <a:extLst>
                    <a:ext uri="{9D8B030D-6E8A-4147-A177-3AD203B41FA5}">
                      <a16:colId xmlns:a16="http://schemas.microsoft.com/office/drawing/2014/main" val="2320202638"/>
                    </a:ext>
                  </a:extLst>
                </a:gridCol>
              </a:tblGrid>
              <a:tr h="315415">
                <a:tc rowSpan="2">
                  <a:txBody>
                    <a:bodyPr/>
                    <a:lstStyle/>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個別施策</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目標：円滑な在宅復帰を</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支える人材・機能の確保</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extLst>
                  <a:ext uri="{0D108BD9-81ED-4DB2-BD59-A6C34878D82A}">
                    <a16:rowId xmlns:a16="http://schemas.microsoft.com/office/drawing/2014/main" val="2357090971"/>
                  </a:ext>
                </a:extLst>
              </a:tr>
              <a:tr h="296787">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・病院・有床診療所の退院支援調整</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機能の強化を図る人材の育成</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・医療職や介護職の在宅医療に</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関する理解促進</a:t>
                      </a:r>
                    </a:p>
                  </a:txBody>
                  <a:tcPr marL="18000" marR="18000" marT="16312" marB="16312" anchor="ctr"/>
                </a:tc>
                <a:extLst>
                  <a:ext uri="{0D108BD9-81ED-4DB2-BD59-A6C34878D82A}">
                    <a16:rowId xmlns:a16="http://schemas.microsoft.com/office/drawing/2014/main" val="2204730582"/>
                  </a:ext>
                </a:extLst>
              </a:tr>
            </a:tbl>
          </a:graphicData>
        </a:graphic>
      </p:graphicFrame>
      <p:graphicFrame>
        <p:nvGraphicFramePr>
          <p:cNvPr id="13" name="表 12">
            <a:extLst>
              <a:ext uri="{FF2B5EF4-FFF2-40B4-BE49-F238E27FC236}">
                <a16:creationId xmlns:a16="http://schemas.microsoft.com/office/drawing/2014/main" id="{75BBCB69-EC72-C943-9A3E-BE21AD1C76D4}"/>
              </a:ext>
            </a:extLst>
          </p:cNvPr>
          <p:cNvGraphicFramePr>
            <a:graphicFrameLocks noGrp="1"/>
          </p:cNvGraphicFramePr>
          <p:nvPr>
            <p:extLst>
              <p:ext uri="{D42A27DB-BD31-4B8C-83A1-F6EECF244321}">
                <p14:modId xmlns:p14="http://schemas.microsoft.com/office/powerpoint/2010/main" val="1128928092"/>
              </p:ext>
            </p:extLst>
          </p:nvPr>
        </p:nvGraphicFramePr>
        <p:xfrm>
          <a:off x="357929" y="5169089"/>
          <a:ext cx="1877292" cy="1042478"/>
        </p:xfrm>
        <a:graphic>
          <a:graphicData uri="http://schemas.openxmlformats.org/drawingml/2006/table">
            <a:tbl>
              <a:tblPr firstRow="1" bandRow="1">
                <a:tableStyleId>{1E171933-4619-4E11-9A3F-F7608DF75F80}</a:tableStyleId>
              </a:tblPr>
              <a:tblGrid>
                <a:gridCol w="143876">
                  <a:extLst>
                    <a:ext uri="{9D8B030D-6E8A-4147-A177-3AD203B41FA5}">
                      <a16:colId xmlns:a16="http://schemas.microsoft.com/office/drawing/2014/main" val="1481751414"/>
                    </a:ext>
                  </a:extLst>
                </a:gridCol>
                <a:gridCol w="1733416">
                  <a:extLst>
                    <a:ext uri="{9D8B030D-6E8A-4147-A177-3AD203B41FA5}">
                      <a16:colId xmlns:a16="http://schemas.microsoft.com/office/drawing/2014/main" val="2847310589"/>
                    </a:ext>
                  </a:extLst>
                </a:gridCol>
              </a:tblGrid>
              <a:tr h="607204">
                <a:tc rowSpan="2">
                  <a:txBody>
                    <a:bodyPr/>
                    <a:lstStyle/>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個別施策</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目標：在宅医療・介護連携に</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en-US" altLang="ja-JP"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取組む病院・診療所の</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en-US" altLang="ja-JP"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整備</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extLst>
                  <a:ext uri="{0D108BD9-81ED-4DB2-BD59-A6C34878D82A}">
                    <a16:rowId xmlns:a16="http://schemas.microsoft.com/office/drawing/2014/main" val="2175764047"/>
                  </a:ext>
                </a:extLst>
              </a:tr>
              <a:tr h="435274">
                <a:tc vMerge="1">
                  <a:txBody>
                    <a:bodyPr/>
                    <a:lstStyle/>
                    <a:p>
                      <a:endParaRPr kumimoji="1" lang="ja-JP" altLang="en-US"/>
                    </a:p>
                  </a:txBody>
                  <a:tcPr/>
                </a:tc>
                <a:tc>
                  <a:txBody>
                    <a:bodyPr/>
                    <a:lstStyle/>
                    <a:p>
                      <a:pPr marL="0" indent="0" algn="l" fontAlgn="ctr">
                        <a:buFont typeface="Arial" panose="020B0604020202020204" pitchFamily="34" charset="0"/>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・在宅医療・介護連携推進事業を</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Font typeface="Arial" panose="020B0604020202020204" pitchFamily="34" charset="0"/>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行う市町村の支援</a:t>
                      </a:r>
                    </a:p>
                  </a:txBody>
                  <a:tcPr marL="18000" marR="18000" marT="16312" marB="16312" anchor="ctr"/>
                </a:tc>
                <a:extLst>
                  <a:ext uri="{0D108BD9-81ED-4DB2-BD59-A6C34878D82A}">
                    <a16:rowId xmlns:a16="http://schemas.microsoft.com/office/drawing/2014/main" val="4259681269"/>
                  </a:ext>
                </a:extLst>
              </a:tr>
            </a:tbl>
          </a:graphicData>
        </a:graphic>
      </p:graphicFrame>
      <p:graphicFrame>
        <p:nvGraphicFramePr>
          <p:cNvPr id="14" name="表 13">
            <a:extLst>
              <a:ext uri="{FF2B5EF4-FFF2-40B4-BE49-F238E27FC236}">
                <a16:creationId xmlns:a16="http://schemas.microsoft.com/office/drawing/2014/main" id="{78DAA4A6-39B1-BFFC-24DF-30944FB7D2FD}"/>
              </a:ext>
            </a:extLst>
          </p:cNvPr>
          <p:cNvGraphicFramePr>
            <a:graphicFrameLocks noGrp="1"/>
          </p:cNvGraphicFramePr>
          <p:nvPr>
            <p:extLst>
              <p:ext uri="{D42A27DB-BD31-4B8C-83A1-F6EECF244321}">
                <p14:modId xmlns:p14="http://schemas.microsoft.com/office/powerpoint/2010/main" val="1423512843"/>
              </p:ext>
            </p:extLst>
          </p:nvPr>
        </p:nvGraphicFramePr>
        <p:xfrm>
          <a:off x="346105" y="750521"/>
          <a:ext cx="1889116" cy="1472427"/>
        </p:xfrm>
        <a:graphic>
          <a:graphicData uri="http://schemas.openxmlformats.org/drawingml/2006/table">
            <a:tbl>
              <a:tblPr firstRow="1" bandRow="1">
                <a:tableStyleId>{1E171933-4619-4E11-9A3F-F7608DF75F80}</a:tableStyleId>
              </a:tblPr>
              <a:tblGrid>
                <a:gridCol w="149195">
                  <a:extLst>
                    <a:ext uri="{9D8B030D-6E8A-4147-A177-3AD203B41FA5}">
                      <a16:colId xmlns:a16="http://schemas.microsoft.com/office/drawing/2014/main" val="1189558143"/>
                    </a:ext>
                  </a:extLst>
                </a:gridCol>
                <a:gridCol w="1739921">
                  <a:extLst>
                    <a:ext uri="{9D8B030D-6E8A-4147-A177-3AD203B41FA5}">
                      <a16:colId xmlns:a16="http://schemas.microsoft.com/office/drawing/2014/main" val="2446233670"/>
                    </a:ext>
                  </a:extLst>
                </a:gridCol>
              </a:tblGrid>
              <a:tr h="466389">
                <a:tc rowSpan="2">
                  <a:txBody>
                    <a:bodyPr/>
                    <a:lstStyle/>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個</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別</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施策</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txBody>
                  <a:tcPr marL="5651" marR="5651"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目標：在宅医療を支える</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サービス基盤の整備</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5651" marR="5651" marT="43125" marB="43125" anchor="ctr"/>
                </a:tc>
                <a:extLst>
                  <a:ext uri="{0D108BD9-81ED-4DB2-BD59-A6C34878D82A}">
                    <a16:rowId xmlns:a16="http://schemas.microsoft.com/office/drawing/2014/main" val="577126462"/>
                  </a:ext>
                </a:extLst>
              </a:tr>
              <a:tr h="1006038">
                <a:tc vMerge="1">
                  <a:txBody>
                    <a:bodyPr/>
                    <a:lstStyle/>
                    <a:p>
                      <a:endParaRPr kumimoji="1" lang="ja-JP" altLang="en-US"/>
                    </a:p>
                  </a:txBody>
                  <a:tcPr/>
                </a:tc>
                <a:tc>
                  <a:txBody>
                    <a:bodyPr/>
                    <a:lstStyle/>
                    <a:p>
                      <a:pPr marL="0" indent="0" algn="l" fontAlgn="ctr">
                        <a:lnSpc>
                          <a:spcPct val="120000"/>
                        </a:lnSpc>
                        <a:buFont typeface="Arial" panose="020B0604020202020204" pitchFamily="34" charset="0"/>
                        <a:buNone/>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・訪問診療の拡充</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lnSpc>
                          <a:spcPct val="120000"/>
                        </a:lnSpc>
                        <a:buFont typeface="Arial" panose="020B0604020202020204" pitchFamily="34" charset="0"/>
                        <a:buNone/>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・訪問歯科診療の拡充</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lnSpc>
                          <a:spcPct val="120000"/>
                        </a:lnSpc>
                        <a:buFont typeface="Arial" panose="020B0604020202020204" pitchFamily="34" charset="0"/>
                        <a:buNone/>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・薬局の在宅医療への参画促進</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lnSpc>
                          <a:spcPct val="120000"/>
                        </a:lnSpc>
                        <a:buFont typeface="Arial" panose="020B0604020202020204" pitchFamily="34" charset="0"/>
                        <a:buNone/>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・訪問看護の拡充</a:t>
                      </a:r>
                    </a:p>
                  </a:txBody>
                  <a:tcPr marL="5651" marR="5651" marT="5121" marB="0" anchor="ctr"/>
                </a:tc>
                <a:extLst>
                  <a:ext uri="{0D108BD9-81ED-4DB2-BD59-A6C34878D82A}">
                    <a16:rowId xmlns:a16="http://schemas.microsoft.com/office/drawing/2014/main" val="3015501831"/>
                  </a:ext>
                </a:extLst>
              </a:tr>
            </a:tbl>
          </a:graphicData>
        </a:graphic>
      </p:graphicFrame>
      <p:graphicFrame>
        <p:nvGraphicFramePr>
          <p:cNvPr id="15" name="表 14">
            <a:extLst>
              <a:ext uri="{FF2B5EF4-FFF2-40B4-BE49-F238E27FC236}">
                <a16:creationId xmlns:a16="http://schemas.microsoft.com/office/drawing/2014/main" id="{DD3C6750-3B80-06FA-6557-F164AB1EC773}"/>
              </a:ext>
            </a:extLst>
          </p:cNvPr>
          <p:cNvGraphicFramePr>
            <a:graphicFrameLocks noGrp="1"/>
          </p:cNvGraphicFramePr>
          <p:nvPr>
            <p:extLst>
              <p:ext uri="{D42A27DB-BD31-4B8C-83A1-F6EECF244321}">
                <p14:modId xmlns:p14="http://schemas.microsoft.com/office/powerpoint/2010/main" val="3628771174"/>
              </p:ext>
            </p:extLst>
          </p:nvPr>
        </p:nvGraphicFramePr>
        <p:xfrm>
          <a:off x="349857" y="2266894"/>
          <a:ext cx="1874802" cy="850394"/>
        </p:xfrm>
        <a:graphic>
          <a:graphicData uri="http://schemas.openxmlformats.org/drawingml/2006/table">
            <a:tbl>
              <a:tblPr firstRow="1" bandRow="1">
                <a:tableStyleId>{1E171933-4619-4E11-9A3F-F7608DF75F80}</a:tableStyleId>
              </a:tblPr>
              <a:tblGrid>
                <a:gridCol w="135918">
                  <a:extLst>
                    <a:ext uri="{9D8B030D-6E8A-4147-A177-3AD203B41FA5}">
                      <a16:colId xmlns:a16="http://schemas.microsoft.com/office/drawing/2014/main" val="999683164"/>
                    </a:ext>
                  </a:extLst>
                </a:gridCol>
                <a:gridCol w="1738884">
                  <a:extLst>
                    <a:ext uri="{9D8B030D-6E8A-4147-A177-3AD203B41FA5}">
                      <a16:colId xmlns:a16="http://schemas.microsoft.com/office/drawing/2014/main" val="898259368"/>
                    </a:ext>
                  </a:extLst>
                </a:gridCol>
              </a:tblGrid>
              <a:tr h="468530">
                <a:tc rowSpan="2">
                  <a:txBody>
                    <a:bodyPr/>
                    <a:lstStyle/>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個</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別施策</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目標：二次医療圏域ごとに</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baseline="0"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在宅患者の急変時の</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受入体制の確保</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extLst>
                  <a:ext uri="{0D108BD9-81ED-4DB2-BD59-A6C34878D82A}">
                    <a16:rowId xmlns:a16="http://schemas.microsoft.com/office/drawing/2014/main" val="1480608652"/>
                  </a:ext>
                </a:extLst>
              </a:tr>
              <a:tr h="264629">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・在宅医療を支える病院・診療所の</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拡充</a:t>
                      </a:r>
                    </a:p>
                  </a:txBody>
                  <a:tcPr marL="18000" marR="18000" marT="16312" marB="16312" anchor="ctr"/>
                </a:tc>
                <a:extLst>
                  <a:ext uri="{0D108BD9-81ED-4DB2-BD59-A6C34878D82A}">
                    <a16:rowId xmlns:a16="http://schemas.microsoft.com/office/drawing/2014/main" val="3363886683"/>
                  </a:ext>
                </a:extLst>
              </a:tr>
            </a:tbl>
          </a:graphicData>
        </a:graphic>
      </p:graphicFrame>
      <p:graphicFrame>
        <p:nvGraphicFramePr>
          <p:cNvPr id="16" name="表 15">
            <a:extLst>
              <a:ext uri="{FF2B5EF4-FFF2-40B4-BE49-F238E27FC236}">
                <a16:creationId xmlns:a16="http://schemas.microsoft.com/office/drawing/2014/main" id="{EC54380C-0037-359B-DC9E-B78B4C008E6C}"/>
              </a:ext>
            </a:extLst>
          </p:cNvPr>
          <p:cNvGraphicFramePr>
            <a:graphicFrameLocks noGrp="1"/>
          </p:cNvGraphicFramePr>
          <p:nvPr>
            <p:extLst>
              <p:ext uri="{D42A27DB-BD31-4B8C-83A1-F6EECF244321}">
                <p14:modId xmlns:p14="http://schemas.microsoft.com/office/powerpoint/2010/main" val="1167435770"/>
              </p:ext>
            </p:extLst>
          </p:nvPr>
        </p:nvGraphicFramePr>
        <p:xfrm>
          <a:off x="346105" y="3189532"/>
          <a:ext cx="1877292" cy="877094"/>
        </p:xfrm>
        <a:graphic>
          <a:graphicData uri="http://schemas.openxmlformats.org/drawingml/2006/table">
            <a:tbl>
              <a:tblPr firstRow="1" bandRow="1">
                <a:tableStyleId>{1E171933-4619-4E11-9A3F-F7608DF75F80}</a:tableStyleId>
              </a:tblPr>
              <a:tblGrid>
                <a:gridCol w="139670">
                  <a:extLst>
                    <a:ext uri="{9D8B030D-6E8A-4147-A177-3AD203B41FA5}">
                      <a16:colId xmlns:a16="http://schemas.microsoft.com/office/drawing/2014/main" val="3070452488"/>
                    </a:ext>
                  </a:extLst>
                </a:gridCol>
                <a:gridCol w="1737622">
                  <a:extLst>
                    <a:ext uri="{9D8B030D-6E8A-4147-A177-3AD203B41FA5}">
                      <a16:colId xmlns:a16="http://schemas.microsoft.com/office/drawing/2014/main" val="977866709"/>
                    </a:ext>
                  </a:extLst>
                </a:gridCol>
              </a:tblGrid>
              <a:tr h="457895">
                <a:tc rowSpan="2">
                  <a:txBody>
                    <a:bodyPr/>
                    <a:lstStyle/>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個</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別</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施策</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目標：在宅で安心して最期まで</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baseline="0"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暮らすことができる人材・</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en-US" altLang="ja-JP"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   機能の確保</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extLst>
                  <a:ext uri="{0D108BD9-81ED-4DB2-BD59-A6C34878D82A}">
                    <a16:rowId xmlns:a16="http://schemas.microsoft.com/office/drawing/2014/main" val="3777092778"/>
                  </a:ext>
                </a:extLst>
              </a:tr>
              <a:tr h="333644">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・医師、歯科医師、薬剤師、看護師</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等の育成</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18000" marR="18000" marT="16312" marB="16312" anchor="ctr"/>
                </a:tc>
                <a:extLst>
                  <a:ext uri="{0D108BD9-81ED-4DB2-BD59-A6C34878D82A}">
                    <a16:rowId xmlns:a16="http://schemas.microsoft.com/office/drawing/2014/main" val="3492086501"/>
                  </a:ext>
                </a:extLst>
              </a:tr>
            </a:tbl>
          </a:graphicData>
        </a:graphic>
      </p:graphicFrame>
      <p:sp>
        <p:nvSpPr>
          <p:cNvPr id="27" name="テキスト ボックス 26">
            <a:extLst>
              <a:ext uri="{FF2B5EF4-FFF2-40B4-BE49-F238E27FC236}">
                <a16:creationId xmlns:a16="http://schemas.microsoft.com/office/drawing/2014/main" id="{AC6EC007-F623-8844-CA1B-3E85FE1E8235}"/>
              </a:ext>
            </a:extLst>
          </p:cNvPr>
          <p:cNvSpPr txBox="1"/>
          <p:nvPr/>
        </p:nvSpPr>
        <p:spPr>
          <a:xfrm>
            <a:off x="322455" y="453654"/>
            <a:ext cx="1912765" cy="26161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第７次の施策体系</a:t>
            </a:r>
            <a:endParaRPr kumimoji="1" lang="en-US" altLang="ja-JP" sz="1100" b="1" dirty="0">
              <a:solidFill>
                <a:schemeClr val="tx1"/>
              </a:solidFill>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374390793"/>
              </p:ext>
            </p:extLst>
          </p:nvPr>
        </p:nvGraphicFramePr>
        <p:xfrm>
          <a:off x="68266" y="3180227"/>
          <a:ext cx="231632" cy="1930958"/>
        </p:xfrm>
        <a:graphic>
          <a:graphicData uri="http://schemas.openxmlformats.org/drawingml/2006/table">
            <a:tbl>
              <a:tblPr>
                <a:tableStyleId>{5C22544A-7EE6-4342-B048-85BDC9FD1C3A}</a:tableStyleId>
              </a:tblPr>
              <a:tblGrid>
                <a:gridCol w="231632">
                  <a:extLst>
                    <a:ext uri="{9D8B030D-6E8A-4147-A177-3AD203B41FA5}">
                      <a16:colId xmlns:a16="http://schemas.microsoft.com/office/drawing/2014/main" val="1168675607"/>
                    </a:ext>
                  </a:extLst>
                </a:gridCol>
              </a:tblGrid>
              <a:tr h="1930958">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在宅医療に関わる人材育成</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13335" marR="13335" marT="13335" marB="0" vert="eaVert" anchor="ctr">
                    <a:solidFill>
                      <a:schemeClr val="accent3">
                        <a:lumMod val="60000"/>
                        <a:lumOff val="40000"/>
                      </a:schemeClr>
                    </a:solidFill>
                  </a:tcPr>
                </a:tc>
                <a:extLst>
                  <a:ext uri="{0D108BD9-81ED-4DB2-BD59-A6C34878D82A}">
                    <a16:rowId xmlns:a16="http://schemas.microsoft.com/office/drawing/2014/main" val="332153072"/>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355949206"/>
              </p:ext>
            </p:extLst>
          </p:nvPr>
        </p:nvGraphicFramePr>
        <p:xfrm>
          <a:off x="67173" y="5157598"/>
          <a:ext cx="231632" cy="1053969"/>
        </p:xfrm>
        <a:graphic>
          <a:graphicData uri="http://schemas.openxmlformats.org/drawingml/2006/table">
            <a:tbl>
              <a:tblPr>
                <a:tableStyleId>{5C22544A-7EE6-4342-B048-85BDC9FD1C3A}</a:tableStyleId>
              </a:tblPr>
              <a:tblGrid>
                <a:gridCol w="231632">
                  <a:extLst>
                    <a:ext uri="{9D8B030D-6E8A-4147-A177-3AD203B41FA5}">
                      <a16:colId xmlns:a16="http://schemas.microsoft.com/office/drawing/2014/main" val="1168675607"/>
                    </a:ext>
                  </a:extLst>
                </a:gridCol>
              </a:tblGrid>
              <a:tr h="1053969">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医介連携</a:t>
                      </a:r>
                      <a:endParaRPr lang="en-US" altLang="ja-JP" sz="1200" u="none" strike="noStrike" dirty="0">
                        <a:effectLst/>
                        <a:latin typeface="Meiryo UI" panose="020B0604030504040204" pitchFamily="50" charset="-128"/>
                        <a:ea typeface="Meiryo UI" panose="020B0604030504040204" pitchFamily="50" charset="-128"/>
                      </a:endParaRPr>
                    </a:p>
                  </a:txBody>
                  <a:tcPr marL="13335" marR="13335" marT="13335" marB="0" vert="eaVert" anchor="ctr">
                    <a:solidFill>
                      <a:schemeClr val="accent3">
                        <a:lumMod val="60000"/>
                        <a:lumOff val="40000"/>
                      </a:schemeClr>
                    </a:solidFill>
                  </a:tcPr>
                </a:tc>
                <a:extLst>
                  <a:ext uri="{0D108BD9-81ED-4DB2-BD59-A6C34878D82A}">
                    <a16:rowId xmlns:a16="http://schemas.microsoft.com/office/drawing/2014/main" val="332153072"/>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1554181798"/>
              </p:ext>
            </p:extLst>
          </p:nvPr>
        </p:nvGraphicFramePr>
        <p:xfrm>
          <a:off x="67173" y="466815"/>
          <a:ext cx="231632" cy="2658017"/>
        </p:xfrm>
        <a:graphic>
          <a:graphicData uri="http://schemas.openxmlformats.org/drawingml/2006/table">
            <a:tbl>
              <a:tblPr>
                <a:tableStyleId>{5C22544A-7EE6-4342-B048-85BDC9FD1C3A}</a:tableStyleId>
              </a:tblPr>
              <a:tblGrid>
                <a:gridCol w="231632">
                  <a:extLst>
                    <a:ext uri="{9D8B030D-6E8A-4147-A177-3AD203B41FA5}">
                      <a16:colId xmlns:a16="http://schemas.microsoft.com/office/drawing/2014/main" val="68441047"/>
                    </a:ext>
                  </a:extLst>
                </a:gridCol>
              </a:tblGrid>
              <a:tr h="2658017">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在宅医療サービスの</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基盤</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整備</a:t>
                      </a:r>
                    </a:p>
                  </a:txBody>
                  <a:tcPr marL="13335" marR="13335" marT="13335" marB="0" vert="eaVert" anchor="ctr">
                    <a:solidFill>
                      <a:schemeClr val="accent3">
                        <a:lumMod val="60000"/>
                        <a:lumOff val="40000"/>
                      </a:schemeClr>
                    </a:solidFill>
                  </a:tcPr>
                </a:tc>
                <a:extLst>
                  <a:ext uri="{0D108BD9-81ED-4DB2-BD59-A6C34878D82A}">
                    <a16:rowId xmlns:a16="http://schemas.microsoft.com/office/drawing/2014/main" val="2007333876"/>
                  </a:ext>
                </a:extLst>
              </a:tr>
            </a:tbl>
          </a:graphicData>
        </a:graphic>
      </p:graphicFrame>
      <p:sp>
        <p:nvSpPr>
          <p:cNvPr id="22" name="正方形/長方形 21"/>
          <p:cNvSpPr/>
          <p:nvPr/>
        </p:nvSpPr>
        <p:spPr>
          <a:xfrm>
            <a:off x="2279754" y="4134103"/>
            <a:ext cx="3314016" cy="977081"/>
          </a:xfrm>
          <a:prstGeom prst="rect">
            <a:avLst/>
          </a:prstGeom>
        </p:spPr>
        <p:style>
          <a:lnRef idx="2">
            <a:schemeClr val="accent3"/>
          </a:lnRef>
          <a:fillRef idx="1">
            <a:schemeClr val="lt1"/>
          </a:fillRef>
          <a:effectRef idx="0">
            <a:schemeClr val="accent3"/>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・入退院時における多職種間での連携強化が必要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・新型コロナの影響により、退院時カンファレンスが減少し、</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円滑な在宅移行に支障が生じたことで連携の重要性を再認識</a:t>
            </a:r>
            <a:endParaRPr kumimoji="1" lang="en-US" altLang="ja-JP" sz="1000" dirty="0">
              <a:latin typeface="Meiryo UI" panose="020B0604030504040204" pitchFamily="50" charset="-128"/>
              <a:ea typeface="Meiryo UI" panose="020B0604030504040204" pitchFamily="50" charset="-128"/>
            </a:endParaRPr>
          </a:p>
        </p:txBody>
      </p:sp>
      <p:sp>
        <p:nvSpPr>
          <p:cNvPr id="23" name="正方形/長方形 22"/>
          <p:cNvSpPr/>
          <p:nvPr/>
        </p:nvSpPr>
        <p:spPr>
          <a:xfrm>
            <a:off x="5679618" y="4149348"/>
            <a:ext cx="3420748" cy="970134"/>
          </a:xfrm>
          <a:prstGeom prst="rect">
            <a:avLst/>
          </a:prstGeom>
        </p:spPr>
        <p:style>
          <a:lnRef idx="2">
            <a:schemeClr val="accent4"/>
          </a:lnRef>
          <a:fillRef idx="1">
            <a:schemeClr val="lt1"/>
          </a:fillRef>
          <a:effectRef idx="0">
            <a:schemeClr val="accent4"/>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◆退院時カンファレンス等での</a:t>
            </a:r>
            <a:r>
              <a:rPr kumimoji="1" lang="en-US" altLang="ja-JP" sz="1000" dirty="0">
                <a:latin typeface="Meiryo UI" panose="020B0604030504040204" pitchFamily="50" charset="-128"/>
                <a:ea typeface="Meiryo UI" panose="020B0604030504040204" pitchFamily="50" charset="-128"/>
              </a:rPr>
              <a:t>WEB</a:t>
            </a:r>
            <a:r>
              <a:rPr kumimoji="1" lang="ja-JP" altLang="en-US" sz="1000" dirty="0">
                <a:latin typeface="Meiryo UI" panose="020B0604030504040204" pitchFamily="50" charset="-128"/>
                <a:ea typeface="Meiryo UI" panose="020B0604030504040204" pitchFamily="50" charset="-128"/>
              </a:rPr>
              <a:t>の活用と</a:t>
            </a:r>
            <a:r>
              <a:rPr kumimoji="1" lang="en-US" altLang="ja-JP" sz="1000" dirty="0">
                <a:latin typeface="Meiryo UI" panose="020B0604030504040204" pitchFamily="50" charset="-128"/>
                <a:ea typeface="Meiryo UI" panose="020B0604030504040204" pitchFamily="50" charset="-128"/>
              </a:rPr>
              <a:t>ICT</a:t>
            </a:r>
            <a:r>
              <a:rPr kumimoji="1" lang="ja-JP" altLang="en-US" sz="1000" dirty="0">
                <a:latin typeface="Meiryo UI" panose="020B0604030504040204" pitchFamily="50" charset="-128"/>
                <a:ea typeface="Meiryo UI" panose="020B0604030504040204" pitchFamily="50" charset="-128"/>
              </a:rPr>
              <a:t>を活用した情報</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共有</a:t>
            </a:r>
            <a:r>
              <a:rPr kumimoji="1" lang="en-US" altLang="ja-JP" sz="1000" dirty="0">
                <a:latin typeface="Meiryo UI" panose="020B0604030504040204" pitchFamily="50" charset="-128"/>
                <a:ea typeface="Meiryo UI" panose="020B0604030504040204" pitchFamily="50" charset="-128"/>
              </a:rPr>
              <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◆医療介護コーディネーターや入退院支援担当者等の対応力</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強化</a:t>
            </a:r>
          </a:p>
        </p:txBody>
      </p:sp>
      <p:sp>
        <p:nvSpPr>
          <p:cNvPr id="24" name="テキスト ボックス 23">
            <a:extLst>
              <a:ext uri="{FF2B5EF4-FFF2-40B4-BE49-F238E27FC236}">
                <a16:creationId xmlns:a16="http://schemas.microsoft.com/office/drawing/2014/main" id="{F1EC8EA8-EEEE-2F14-B789-D48F1BEFC934}"/>
              </a:ext>
            </a:extLst>
          </p:cNvPr>
          <p:cNvSpPr txBox="1"/>
          <p:nvPr/>
        </p:nvSpPr>
        <p:spPr>
          <a:xfrm>
            <a:off x="2299977" y="461158"/>
            <a:ext cx="3308267" cy="241980"/>
          </a:xfrm>
          <a:prstGeom prst="rect">
            <a:avLst/>
          </a:prstGeom>
        </p:spPr>
        <p:style>
          <a:lnRef idx="3">
            <a:schemeClr val="lt1"/>
          </a:lnRef>
          <a:fillRef idx="1">
            <a:schemeClr val="accent3"/>
          </a:fillRef>
          <a:effectRef idx="1">
            <a:schemeClr val="accent3"/>
          </a:effectRef>
          <a:fontRef idx="minor">
            <a:schemeClr val="lt1"/>
          </a:fontRef>
        </p:style>
        <p:txBody>
          <a:bodyPr vert="horz" wrap="square" lIns="36000" tIns="36000" rIns="36000" bIns="36000" rtlCol="0" anchor="ctr" anchorCtr="0">
            <a:spAutoFit/>
          </a:bodyP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現状の課題</a:t>
            </a:r>
          </a:p>
        </p:txBody>
      </p:sp>
      <p:sp>
        <p:nvSpPr>
          <p:cNvPr id="25" name="テキスト ボックス 24">
            <a:extLst>
              <a:ext uri="{FF2B5EF4-FFF2-40B4-BE49-F238E27FC236}">
                <a16:creationId xmlns:a16="http://schemas.microsoft.com/office/drawing/2014/main" id="{F1EC8EA8-EEEE-2F14-B789-D48F1BEFC934}"/>
              </a:ext>
            </a:extLst>
          </p:cNvPr>
          <p:cNvSpPr txBox="1"/>
          <p:nvPr/>
        </p:nvSpPr>
        <p:spPr>
          <a:xfrm>
            <a:off x="5673001" y="443206"/>
            <a:ext cx="3426394" cy="241980"/>
          </a:xfrm>
          <a:prstGeom prst="rect">
            <a:avLst/>
          </a:prstGeom>
        </p:spPr>
        <p:style>
          <a:lnRef idx="3">
            <a:schemeClr val="lt1"/>
          </a:lnRef>
          <a:fillRef idx="1">
            <a:schemeClr val="accent4"/>
          </a:fillRef>
          <a:effectRef idx="1">
            <a:schemeClr val="accent4"/>
          </a:effectRef>
          <a:fontRef idx="minor">
            <a:schemeClr val="lt1"/>
          </a:fontRef>
        </p:style>
        <p:txBody>
          <a:bodyPr vert="horz" wrap="square" lIns="36000" tIns="36000" rIns="36000" bIns="36000" rtlCol="0" anchor="ctr" anchorCtr="0">
            <a:spAutoFit/>
          </a:bodyP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第８次の方向性</a:t>
            </a:r>
          </a:p>
        </p:txBody>
      </p:sp>
      <p:sp>
        <p:nvSpPr>
          <p:cNvPr id="26" name="正方形/長方形 25"/>
          <p:cNvSpPr/>
          <p:nvPr/>
        </p:nvSpPr>
        <p:spPr>
          <a:xfrm>
            <a:off x="2289645" y="733347"/>
            <a:ext cx="3297116" cy="1489602"/>
          </a:xfrm>
          <a:prstGeom prst="rect">
            <a:avLst/>
          </a:prstGeom>
        </p:spPr>
        <p:style>
          <a:lnRef idx="2">
            <a:schemeClr val="accent3"/>
          </a:lnRef>
          <a:fillRef idx="1">
            <a:schemeClr val="lt1"/>
          </a:fillRef>
          <a:effectRef idx="0">
            <a:schemeClr val="accent3"/>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・在宅医療の一部の指標については、目標値達成が困難となる</a:t>
            </a:r>
            <a:r>
              <a:rPr kumimoji="1" lang="en-US" altLang="ja-JP" sz="1000" dirty="0">
                <a:latin typeface="Meiryo UI" panose="020B0604030504040204" pitchFamily="50" charset="-128"/>
                <a:ea typeface="Meiryo UI" panose="020B0604030504040204" pitchFamily="50" charset="-128"/>
              </a:rPr>
              <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　ことが予想される。理由として、計画策定時に、訪問診療による</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医療需要推計の増加率を一律に用いて各指標の目標値を</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算出していたこと。また、訪問診療の診療報酬改定の影響も</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あったと考えられる</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・小児・看取り等の専門・特殊性、地理的課題等の医療ニーズ</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も踏まえ、将来に向けた在宅医療提供体制の充実が必要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・新型コロナを機に、訪問診療医と訪問看護の連携、チーム</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医療体制の構築の重要性を再認識</a:t>
            </a:r>
            <a:endParaRPr kumimoji="1" lang="en-US" altLang="ja-JP" sz="10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673001" y="714911"/>
            <a:ext cx="3420748" cy="1508037"/>
          </a:xfrm>
          <a:prstGeom prst="rect">
            <a:avLst/>
          </a:prstGeom>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1000" dirty="0">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◆サービス基盤の整備に係る各目標値については、これまでの推移</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や種別ごとに医療ニーズの分析を行い、検討する</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◆在宅医療提供体制の充実や新型コロナを機に再認識された</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医療従事者間や多職種間の</a:t>
            </a:r>
            <a:r>
              <a:rPr kumimoji="1" lang="ja-JP" altLang="en-US" sz="1000" b="1" i="1" u="sng" dirty="0">
                <a:latin typeface="Meiryo UI" panose="020B0604030504040204" pitchFamily="50" charset="-128"/>
                <a:ea typeface="Meiryo UI" panose="020B0604030504040204" pitchFamily="50" charset="-128"/>
              </a:rPr>
              <a:t>連携強化に向け、</a:t>
            </a:r>
            <a:endParaRPr kumimoji="1" lang="en-US" altLang="ja-JP" sz="1000" b="1" i="1" u="sng" dirty="0">
              <a:latin typeface="Meiryo UI" panose="020B0604030504040204" pitchFamily="50" charset="-128"/>
              <a:ea typeface="Meiryo UI" panose="020B0604030504040204" pitchFamily="50" charset="-128"/>
            </a:endParaRPr>
          </a:p>
          <a:p>
            <a:r>
              <a:rPr kumimoji="1" lang="ja-JP" altLang="en-US" sz="1000" i="1" dirty="0">
                <a:latin typeface="Meiryo UI" panose="020B0604030504040204" pitchFamily="50" charset="-128"/>
                <a:ea typeface="Meiryo UI" panose="020B0604030504040204" pitchFamily="50" charset="-128"/>
              </a:rPr>
              <a:t>　　</a:t>
            </a:r>
            <a:r>
              <a:rPr kumimoji="1" lang="ja-JP" altLang="en-US" sz="1000" b="1" i="1" u="sng" dirty="0">
                <a:latin typeface="Meiryo UI" panose="020B0604030504040204" pitchFamily="50" charset="-128"/>
                <a:ea typeface="Meiryo UI" panose="020B0604030504040204" pitchFamily="50" charset="-128"/>
              </a:rPr>
              <a:t>各地域において、</a:t>
            </a:r>
            <a:r>
              <a:rPr kumimoji="1" lang="ja-JP" altLang="en-US" sz="1000" b="1" u="sng" dirty="0">
                <a:latin typeface="Meiryo UI" panose="020B0604030504040204" pitchFamily="50" charset="-128"/>
                <a:ea typeface="Meiryo UI" panose="020B0604030504040204" pitchFamily="50" charset="-128"/>
              </a:rPr>
              <a:t>「在宅医療に必要な連携の拠点」を中心に</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b="1" u="sng" dirty="0">
                <a:latin typeface="Meiryo UI" panose="020B0604030504040204" pitchFamily="50" charset="-128"/>
                <a:ea typeface="Meiryo UI" panose="020B0604030504040204" pitchFamily="50" charset="-128"/>
              </a:rPr>
              <a:t>取組を進める</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看取りに係る体制整備含む）</a:t>
            </a:r>
            <a:endParaRPr kumimoji="1" lang="en-US" altLang="ja-JP" sz="800" dirty="0">
              <a:latin typeface="Meiryo UI" panose="020B0604030504040204" pitchFamily="50" charset="-128"/>
              <a:ea typeface="Meiryo UI" panose="020B0604030504040204" pitchFamily="50" charset="-128"/>
            </a:endParaRPr>
          </a:p>
        </p:txBody>
      </p:sp>
      <p:sp>
        <p:nvSpPr>
          <p:cNvPr id="31" name="正方形/長方形 30"/>
          <p:cNvSpPr/>
          <p:nvPr/>
        </p:nvSpPr>
        <p:spPr>
          <a:xfrm>
            <a:off x="2289644" y="2283367"/>
            <a:ext cx="3304450" cy="833921"/>
          </a:xfrm>
          <a:prstGeom prst="rect">
            <a:avLst/>
          </a:prstGeom>
          <a:ln>
            <a:solidFill>
              <a:schemeClr val="accent3"/>
            </a:solidFill>
          </a:ln>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1000" dirty="0">
                <a:latin typeface="Meiryo UI" panose="020B0604030504040204" pitchFamily="50" charset="-128"/>
                <a:ea typeface="Meiryo UI" panose="020B0604030504040204" pitchFamily="50" charset="-128"/>
              </a:rPr>
              <a:t>・急変時に後方支援を行う医療機関の充実や連携強化が必要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・新型コロナ等の有事においては、往診する医療機関が不足し、</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訪問看護等との連携により対応</a:t>
            </a:r>
            <a:endParaRPr kumimoji="1" lang="en-US" altLang="ja-JP" sz="1000" dirty="0">
              <a:latin typeface="Meiryo UI" panose="020B0604030504040204" pitchFamily="50" charset="-128"/>
              <a:ea typeface="Meiryo UI" panose="020B0604030504040204" pitchFamily="50" charset="-128"/>
            </a:endParaRPr>
          </a:p>
        </p:txBody>
      </p:sp>
      <p:sp>
        <p:nvSpPr>
          <p:cNvPr id="32" name="正方形/長方形 31"/>
          <p:cNvSpPr/>
          <p:nvPr/>
        </p:nvSpPr>
        <p:spPr>
          <a:xfrm>
            <a:off x="2279754" y="3188307"/>
            <a:ext cx="3316897" cy="878319"/>
          </a:xfrm>
          <a:prstGeom prst="rect">
            <a:avLst/>
          </a:prstGeom>
        </p:spPr>
        <p:style>
          <a:lnRef idx="2">
            <a:schemeClr val="accent3"/>
          </a:lnRef>
          <a:fillRef idx="1">
            <a:schemeClr val="lt1"/>
          </a:fillRef>
          <a:effectRef idx="0">
            <a:schemeClr val="accent3"/>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・今後の医療ニーズ（小児や看取り等の専門・特殊性、感染症</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等の有事の対応、地理的な課題）を踏まえた人材確保が必要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・在宅看取りを行う医療提供体制の充実が必要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・人生会議（</a:t>
            </a:r>
            <a:r>
              <a:rPr kumimoji="1" lang="en-US" altLang="ja-JP" sz="1000" dirty="0">
                <a:latin typeface="Meiryo UI" panose="020B0604030504040204" pitchFamily="50" charset="-128"/>
                <a:ea typeface="Meiryo UI" panose="020B0604030504040204" pitchFamily="50" charset="-128"/>
              </a:rPr>
              <a:t>ACP</a:t>
            </a:r>
            <a:r>
              <a:rPr kumimoji="1" lang="ja-JP" altLang="en-US" sz="1000" dirty="0">
                <a:latin typeface="Meiryo UI" panose="020B0604030504040204" pitchFamily="50" charset="-128"/>
                <a:ea typeface="Meiryo UI" panose="020B0604030504040204" pitchFamily="50" charset="-128"/>
              </a:rPr>
              <a:t>）の普及の充実が必要</a:t>
            </a:r>
          </a:p>
        </p:txBody>
      </p:sp>
      <p:sp>
        <p:nvSpPr>
          <p:cNvPr id="33" name="正方形/長方形 32"/>
          <p:cNvSpPr/>
          <p:nvPr/>
        </p:nvSpPr>
        <p:spPr>
          <a:xfrm>
            <a:off x="5679618" y="3195364"/>
            <a:ext cx="3414131" cy="871852"/>
          </a:xfrm>
          <a:prstGeom prst="rect">
            <a:avLst/>
          </a:prstGeom>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1000"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医療ニーズを踏まえた</a:t>
            </a:r>
            <a:r>
              <a:rPr kumimoji="1" lang="ja-JP" altLang="en-US" sz="1000" dirty="0">
                <a:latin typeface="Meiryo UI" panose="020B0604030504040204" pitchFamily="50" charset="-128"/>
                <a:ea typeface="Meiryo UI" panose="020B0604030504040204" pitchFamily="50" charset="-128"/>
              </a:rPr>
              <a:t>在宅医療にかかる</a:t>
            </a:r>
            <a:r>
              <a:rPr kumimoji="1" lang="ja-JP" altLang="en-US" sz="1000" b="1" u="sng" dirty="0">
                <a:latin typeface="Meiryo UI" panose="020B0604030504040204" pitchFamily="50" charset="-128"/>
                <a:ea typeface="Meiryo UI" panose="020B0604030504040204" pitchFamily="50" charset="-128"/>
              </a:rPr>
              <a:t>人材の育成</a:t>
            </a:r>
            <a:r>
              <a:rPr kumimoji="1" lang="ja-JP" altLang="en-US" sz="1000" dirty="0">
                <a:latin typeface="Meiryo UI" panose="020B0604030504040204" pitchFamily="50" charset="-128"/>
                <a:ea typeface="Meiryo UI" panose="020B0604030504040204" pitchFamily="50" charset="-128"/>
              </a:rPr>
              <a:t>と確保</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◆看取りに対応できる関係機関の体制整備（</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人生会議（</a:t>
            </a:r>
            <a:r>
              <a:rPr kumimoji="1" lang="en-US" altLang="ja-JP" sz="1000" b="1" u="sng" dirty="0">
                <a:latin typeface="Meiryo UI" panose="020B0604030504040204" pitchFamily="50" charset="-128"/>
                <a:ea typeface="Meiryo UI" panose="020B0604030504040204" pitchFamily="50" charset="-128"/>
              </a:rPr>
              <a:t>ACP</a:t>
            </a:r>
            <a:r>
              <a:rPr kumimoji="1" lang="ja-JP" altLang="en-US" sz="1000" b="1" u="sng" dirty="0">
                <a:latin typeface="Meiryo UI" panose="020B0604030504040204" pitchFamily="50" charset="-128"/>
                <a:ea typeface="Meiryo UI" panose="020B0604030504040204" pitchFamily="50" charset="-128"/>
              </a:rPr>
              <a:t>）のさらなる普及啓発</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（市町村や関係機関と連携した幅広い取組支援）</a:t>
            </a:r>
            <a:endParaRPr kumimoji="1" lang="en-US" altLang="ja-JP" sz="1000" dirty="0">
              <a:latin typeface="Meiryo UI" panose="020B0604030504040204" pitchFamily="50" charset="-128"/>
              <a:ea typeface="Meiryo UI" panose="020B0604030504040204" pitchFamily="50" charset="-128"/>
            </a:endParaRPr>
          </a:p>
        </p:txBody>
      </p:sp>
      <p:sp>
        <p:nvSpPr>
          <p:cNvPr id="34" name="正方形/長方形 33"/>
          <p:cNvSpPr/>
          <p:nvPr/>
        </p:nvSpPr>
        <p:spPr>
          <a:xfrm>
            <a:off x="2289644" y="5186850"/>
            <a:ext cx="3304126" cy="1024717"/>
          </a:xfrm>
          <a:prstGeom prst="rect">
            <a:avLst/>
          </a:prstGeom>
        </p:spPr>
        <p:style>
          <a:lnRef idx="2">
            <a:schemeClr val="accent3"/>
          </a:lnRef>
          <a:fillRef idx="1">
            <a:schemeClr val="lt1"/>
          </a:fillRef>
          <a:effectRef idx="0">
            <a:schemeClr val="accent3"/>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・新型コロナ禍においては、介護サービスの継続が困難となる</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場合があり、訪問看護等が生活支援を実施</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・今後の有事にも対応できるよう、日常の療養における多職種</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連携の強化が必要　</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p:txBody>
      </p:sp>
      <p:sp>
        <p:nvSpPr>
          <p:cNvPr id="35" name="正方形/長方形 34"/>
          <p:cNvSpPr/>
          <p:nvPr/>
        </p:nvSpPr>
        <p:spPr>
          <a:xfrm>
            <a:off x="5673001" y="5193514"/>
            <a:ext cx="3420748" cy="1009953"/>
          </a:xfrm>
          <a:prstGeom prst="rect">
            <a:avLst/>
          </a:prstGeom>
        </p:spPr>
        <p:style>
          <a:lnRef idx="2">
            <a:schemeClr val="accent4"/>
          </a:lnRef>
          <a:fillRef idx="1">
            <a:schemeClr val="lt1"/>
          </a:fillRef>
          <a:effectRef idx="0">
            <a:schemeClr val="accent4"/>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◆医療従事者間や多職種間の連携が適切に行われる体制の</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構築</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支援関係者の顔の見える関係と多職種チームの強化）</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「在宅医療に必要な連携の拠点」を中心に体制を構築</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・体制構築においては、介護職の感染症等の知識の向上と</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有事においても医療と介護が連携による患者支援の継続が</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可能となるよう整備</a:t>
            </a:r>
            <a:endParaRPr kumimoji="1" lang="en-US" altLang="ja-JP" sz="10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22455" y="6304451"/>
            <a:ext cx="8334375"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（次年度の取組）　</a:t>
            </a:r>
            <a:r>
              <a:rPr kumimoji="1" lang="ja-JP" altLang="en-US" sz="1200" b="1" u="sng" dirty="0">
                <a:latin typeface="Meiryo UI" panose="020B0604030504040204" pitchFamily="50" charset="-128"/>
                <a:ea typeface="Meiryo UI" panose="020B0604030504040204" pitchFamily="50" charset="-128"/>
              </a:rPr>
              <a:t>国から提示される第</a:t>
            </a:r>
            <a:r>
              <a:rPr kumimoji="1" lang="en-US" altLang="ja-JP" sz="1200" b="1" u="sng" dirty="0">
                <a:latin typeface="Meiryo UI" panose="020B0604030504040204" pitchFamily="50" charset="-128"/>
                <a:ea typeface="Meiryo UI" panose="020B0604030504040204" pitchFamily="50" charset="-128"/>
              </a:rPr>
              <a:t>8</a:t>
            </a:r>
            <a:r>
              <a:rPr kumimoji="1" lang="ja-JP" altLang="en-US" sz="1200" b="1" u="sng" dirty="0">
                <a:latin typeface="Meiryo UI" panose="020B0604030504040204" pitchFamily="50" charset="-128"/>
                <a:ea typeface="Meiryo UI" panose="020B0604030504040204" pitchFamily="50" charset="-128"/>
              </a:rPr>
              <a:t>次医療計画の策定指針を踏まえ、取組の方向性と指標及び目標値の設定を行う</a:t>
            </a:r>
          </a:p>
        </p:txBody>
      </p:sp>
      <p:sp>
        <p:nvSpPr>
          <p:cNvPr id="28" name="正方形/長方形 27"/>
          <p:cNvSpPr/>
          <p:nvPr/>
        </p:nvSpPr>
        <p:spPr>
          <a:xfrm>
            <a:off x="5679618" y="2288087"/>
            <a:ext cx="3420748" cy="841509"/>
          </a:xfrm>
          <a:prstGeom prst="rect">
            <a:avLst/>
          </a:prstGeom>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1000" dirty="0">
                <a:latin typeface="Meiryo UI" panose="020B0604030504040204" pitchFamily="50" charset="-128"/>
                <a:ea typeface="Meiryo UI" panose="020B0604030504040204" pitchFamily="50" charset="-128"/>
              </a:rPr>
              <a:t>◆往診を実施する医療機関の増加や多職種による体制づくりの</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推進（</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時間対応可能な体制）</a:t>
            </a:r>
          </a:p>
          <a:p>
            <a:r>
              <a:rPr kumimoji="1" lang="ja-JP" altLang="en-US" sz="1000"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各地域における「在宅医療において積極的役割を担う医療</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b="1" u="sng" dirty="0">
                <a:latin typeface="Meiryo UI" panose="020B0604030504040204" pitchFamily="50" charset="-128"/>
                <a:ea typeface="Meiryo UI" panose="020B0604030504040204" pitchFamily="50" charset="-128"/>
              </a:rPr>
              <a:t>機関」を中心とした</a:t>
            </a:r>
            <a:r>
              <a:rPr kumimoji="1" lang="ja-JP" altLang="en-US" sz="1000" dirty="0">
                <a:latin typeface="Meiryo UI" panose="020B0604030504040204" pitchFamily="50" charset="-128"/>
                <a:ea typeface="Meiryo UI" panose="020B0604030504040204" pitchFamily="50" charset="-128"/>
              </a:rPr>
              <a:t>、後方支援を行う医療機関での</a:t>
            </a:r>
            <a:r>
              <a:rPr kumimoji="1" lang="ja-JP" altLang="en-US" sz="1000" b="1" u="sng" dirty="0">
                <a:latin typeface="Meiryo UI" panose="020B0604030504040204" pitchFamily="50" charset="-128"/>
                <a:ea typeface="Meiryo UI" panose="020B0604030504040204" pitchFamily="50" charset="-128"/>
              </a:rPr>
              <a:t>急変時</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b="1" u="sng" dirty="0">
                <a:latin typeface="Meiryo UI" panose="020B0604030504040204" pitchFamily="50" charset="-128"/>
                <a:ea typeface="Meiryo UI" panose="020B0604030504040204" pitchFamily="50" charset="-128"/>
              </a:rPr>
              <a:t>受入体制の構築と強化</a:t>
            </a:r>
            <a:endParaRPr kumimoji="1" lang="en-US" altLang="ja-JP" sz="10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5335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033830D7-10C6-8E9A-6E7C-43BF2FFFA644}"/>
              </a:ext>
            </a:extLst>
          </p:cNvPr>
          <p:cNvGraphicFramePr>
            <a:graphicFrameLocks noGrp="1"/>
          </p:cNvGraphicFramePr>
          <p:nvPr/>
        </p:nvGraphicFramePr>
        <p:xfrm>
          <a:off x="54183" y="1029009"/>
          <a:ext cx="9035634" cy="5159037"/>
        </p:xfrm>
        <a:graphic>
          <a:graphicData uri="http://schemas.openxmlformats.org/drawingml/2006/table">
            <a:tbl>
              <a:tblPr firstRow="1" bandRow="1">
                <a:tableStyleId>{5940675A-B579-460E-94D1-54222C63F5DA}</a:tableStyleId>
              </a:tblPr>
              <a:tblGrid>
                <a:gridCol w="210337">
                  <a:extLst>
                    <a:ext uri="{9D8B030D-6E8A-4147-A177-3AD203B41FA5}">
                      <a16:colId xmlns:a16="http://schemas.microsoft.com/office/drawing/2014/main" val="4076427785"/>
                    </a:ext>
                  </a:extLst>
                </a:gridCol>
                <a:gridCol w="165965">
                  <a:extLst>
                    <a:ext uri="{9D8B030D-6E8A-4147-A177-3AD203B41FA5}">
                      <a16:colId xmlns:a16="http://schemas.microsoft.com/office/drawing/2014/main" val="3050167920"/>
                    </a:ext>
                  </a:extLst>
                </a:gridCol>
                <a:gridCol w="398505">
                  <a:extLst>
                    <a:ext uri="{9D8B030D-6E8A-4147-A177-3AD203B41FA5}">
                      <a16:colId xmlns:a16="http://schemas.microsoft.com/office/drawing/2014/main" val="2869347976"/>
                    </a:ext>
                  </a:extLst>
                </a:gridCol>
                <a:gridCol w="485931">
                  <a:extLst>
                    <a:ext uri="{9D8B030D-6E8A-4147-A177-3AD203B41FA5}">
                      <a16:colId xmlns:a16="http://schemas.microsoft.com/office/drawing/2014/main" val="3264576432"/>
                    </a:ext>
                  </a:extLst>
                </a:gridCol>
                <a:gridCol w="485931">
                  <a:extLst>
                    <a:ext uri="{9D8B030D-6E8A-4147-A177-3AD203B41FA5}">
                      <a16:colId xmlns:a16="http://schemas.microsoft.com/office/drawing/2014/main" val="3804402305"/>
                    </a:ext>
                  </a:extLst>
                </a:gridCol>
                <a:gridCol w="485931">
                  <a:extLst>
                    <a:ext uri="{9D8B030D-6E8A-4147-A177-3AD203B41FA5}">
                      <a16:colId xmlns:a16="http://schemas.microsoft.com/office/drawing/2014/main" val="755457416"/>
                    </a:ext>
                  </a:extLst>
                </a:gridCol>
                <a:gridCol w="485931">
                  <a:extLst>
                    <a:ext uri="{9D8B030D-6E8A-4147-A177-3AD203B41FA5}">
                      <a16:colId xmlns:a16="http://schemas.microsoft.com/office/drawing/2014/main" val="187240753"/>
                    </a:ext>
                  </a:extLst>
                </a:gridCol>
                <a:gridCol w="485931">
                  <a:extLst>
                    <a:ext uri="{9D8B030D-6E8A-4147-A177-3AD203B41FA5}">
                      <a16:colId xmlns:a16="http://schemas.microsoft.com/office/drawing/2014/main" val="3479243534"/>
                    </a:ext>
                  </a:extLst>
                </a:gridCol>
                <a:gridCol w="485931">
                  <a:extLst>
                    <a:ext uri="{9D8B030D-6E8A-4147-A177-3AD203B41FA5}">
                      <a16:colId xmlns:a16="http://schemas.microsoft.com/office/drawing/2014/main" val="2916638201"/>
                    </a:ext>
                  </a:extLst>
                </a:gridCol>
                <a:gridCol w="485931">
                  <a:extLst>
                    <a:ext uri="{9D8B030D-6E8A-4147-A177-3AD203B41FA5}">
                      <a16:colId xmlns:a16="http://schemas.microsoft.com/office/drawing/2014/main" val="3170165217"/>
                    </a:ext>
                  </a:extLst>
                </a:gridCol>
                <a:gridCol w="485931">
                  <a:extLst>
                    <a:ext uri="{9D8B030D-6E8A-4147-A177-3AD203B41FA5}">
                      <a16:colId xmlns:a16="http://schemas.microsoft.com/office/drawing/2014/main" val="2888238267"/>
                    </a:ext>
                  </a:extLst>
                </a:gridCol>
                <a:gridCol w="485931">
                  <a:extLst>
                    <a:ext uri="{9D8B030D-6E8A-4147-A177-3AD203B41FA5}">
                      <a16:colId xmlns:a16="http://schemas.microsoft.com/office/drawing/2014/main" val="2930461146"/>
                    </a:ext>
                  </a:extLst>
                </a:gridCol>
                <a:gridCol w="485931">
                  <a:extLst>
                    <a:ext uri="{9D8B030D-6E8A-4147-A177-3AD203B41FA5}">
                      <a16:colId xmlns:a16="http://schemas.microsoft.com/office/drawing/2014/main" val="3479884634"/>
                    </a:ext>
                  </a:extLst>
                </a:gridCol>
                <a:gridCol w="485931">
                  <a:extLst>
                    <a:ext uri="{9D8B030D-6E8A-4147-A177-3AD203B41FA5}">
                      <a16:colId xmlns:a16="http://schemas.microsoft.com/office/drawing/2014/main" val="1161458058"/>
                    </a:ext>
                  </a:extLst>
                </a:gridCol>
                <a:gridCol w="485931">
                  <a:extLst>
                    <a:ext uri="{9D8B030D-6E8A-4147-A177-3AD203B41FA5}">
                      <a16:colId xmlns:a16="http://schemas.microsoft.com/office/drawing/2014/main" val="2929865217"/>
                    </a:ext>
                  </a:extLst>
                </a:gridCol>
                <a:gridCol w="485931">
                  <a:extLst>
                    <a:ext uri="{9D8B030D-6E8A-4147-A177-3AD203B41FA5}">
                      <a16:colId xmlns:a16="http://schemas.microsoft.com/office/drawing/2014/main" val="2057727499"/>
                    </a:ext>
                  </a:extLst>
                </a:gridCol>
                <a:gridCol w="485931">
                  <a:extLst>
                    <a:ext uri="{9D8B030D-6E8A-4147-A177-3AD203B41FA5}">
                      <a16:colId xmlns:a16="http://schemas.microsoft.com/office/drawing/2014/main" val="2335818228"/>
                    </a:ext>
                  </a:extLst>
                </a:gridCol>
                <a:gridCol w="485931">
                  <a:extLst>
                    <a:ext uri="{9D8B030D-6E8A-4147-A177-3AD203B41FA5}">
                      <a16:colId xmlns:a16="http://schemas.microsoft.com/office/drawing/2014/main" val="1588381508"/>
                    </a:ext>
                  </a:extLst>
                </a:gridCol>
                <a:gridCol w="485931">
                  <a:extLst>
                    <a:ext uri="{9D8B030D-6E8A-4147-A177-3AD203B41FA5}">
                      <a16:colId xmlns:a16="http://schemas.microsoft.com/office/drawing/2014/main" val="2561661831"/>
                    </a:ext>
                  </a:extLst>
                </a:gridCol>
                <a:gridCol w="485931">
                  <a:extLst>
                    <a:ext uri="{9D8B030D-6E8A-4147-A177-3AD203B41FA5}">
                      <a16:colId xmlns:a16="http://schemas.microsoft.com/office/drawing/2014/main" val="852088197"/>
                    </a:ext>
                  </a:extLst>
                </a:gridCol>
              </a:tblGrid>
              <a:tr h="183411">
                <a:tc rowSpan="2" gridSpan="3">
                  <a:txBody>
                    <a:bodyPr/>
                    <a:lstStyle/>
                    <a:p>
                      <a:pPr algn="ctr"/>
                      <a:endParaRPr kumimoji="1" lang="ja-JP" altLang="en-US" sz="800" b="1"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rowSpan="2" hMerge="1">
                  <a:txBody>
                    <a:bodyPr/>
                    <a:lstStyle/>
                    <a:p>
                      <a:endParaRPr kumimoji="1" lang="ja-JP" altLang="en-US"/>
                    </a:p>
                  </a:txBody>
                  <a:tcPr/>
                </a:tc>
                <a:tc rowSpan="2" hMerge="1">
                  <a:txBody>
                    <a:bodyPr/>
                    <a:lstStyle/>
                    <a:p>
                      <a:endParaRPr kumimoji="1" lang="ja-JP" altLang="en-US"/>
                    </a:p>
                  </a:txBody>
                  <a:tcPr/>
                </a:tc>
                <a:tc gridSpan="5">
                  <a:txBody>
                    <a:bodyPr/>
                    <a:lstStyle/>
                    <a:p>
                      <a:pPr algn="ctr"/>
                      <a:r>
                        <a:rPr kumimoji="1" lang="en-US" altLang="ja-JP" sz="800" b="1" dirty="0">
                          <a:latin typeface="Meiryo UI" panose="020B0604030504040204" pitchFamily="50" charset="-128"/>
                          <a:ea typeface="Meiryo UI" panose="020B0604030504040204" pitchFamily="50" charset="-128"/>
                        </a:rPr>
                        <a:t>R</a:t>
                      </a:r>
                      <a:r>
                        <a:rPr kumimoji="1" lang="ja-JP" altLang="en-US" sz="800" b="1" dirty="0">
                          <a:latin typeface="Meiryo UI" panose="020B0604030504040204" pitchFamily="50" charset="-128"/>
                          <a:ea typeface="Meiryo UI" panose="020B0604030504040204" pitchFamily="50" charset="-128"/>
                        </a:rPr>
                        <a:t>４年度</a:t>
                      </a:r>
                    </a:p>
                  </a:txBody>
                  <a:tcPr marL="40500" marR="40500" marT="27000" marB="2700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gridSpan="12">
                  <a:txBody>
                    <a:bodyPr/>
                    <a:lstStyle/>
                    <a:p>
                      <a:pPr algn="ctr"/>
                      <a:r>
                        <a:rPr kumimoji="1" lang="en-US" altLang="ja-JP" sz="800" b="1" dirty="0">
                          <a:latin typeface="Meiryo UI" panose="020B0604030504040204" pitchFamily="50" charset="-128"/>
                          <a:ea typeface="Meiryo UI" panose="020B0604030504040204" pitchFamily="50" charset="-128"/>
                        </a:rPr>
                        <a:t>R</a:t>
                      </a:r>
                      <a:r>
                        <a:rPr kumimoji="1" lang="ja-JP" altLang="en-US" sz="800" b="1" dirty="0">
                          <a:latin typeface="Meiryo UI" panose="020B0604030504040204" pitchFamily="50" charset="-128"/>
                          <a:ea typeface="Meiryo UI" panose="020B0604030504040204" pitchFamily="50" charset="-128"/>
                        </a:rPr>
                        <a:t>５年度</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en-US" altLang="ja-JP"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2535868350"/>
                  </a:ext>
                </a:extLst>
              </a:tr>
              <a:tr h="183411">
                <a:tc gridSpan="3" vMerge="1">
                  <a:txBody>
                    <a:bodyPr/>
                    <a:lstStyle/>
                    <a:p>
                      <a:pPr algn="ctr"/>
                      <a:endParaRPr kumimoji="1" lang="ja-JP" altLang="en-US" sz="105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en-US" altLang="ja-JP" sz="800" b="1" dirty="0">
                          <a:latin typeface="Meiryo UI" panose="020B0604030504040204" pitchFamily="50" charset="-128"/>
                          <a:ea typeface="Meiryo UI" panose="020B0604030504040204" pitchFamily="50" charset="-128"/>
                        </a:rPr>
                        <a:t>11</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12</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１月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２月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３月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４月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５月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６月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７月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８月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９月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10</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11</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12</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１月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２月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３月</a:t>
                      </a:r>
                      <a:endParaRPr kumimoji="1" lang="en-US" altLang="ja-JP" sz="800" b="1"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3215017767"/>
                  </a:ext>
                </a:extLst>
              </a:tr>
              <a:tr h="511944">
                <a:tc gridSpan="3">
                  <a:txBody>
                    <a:bodyPr/>
                    <a:lstStyle/>
                    <a:p>
                      <a:pPr algn="ctr"/>
                      <a:r>
                        <a:rPr kumimoji="1" lang="ja-JP" altLang="en-US" sz="800" dirty="0">
                          <a:latin typeface="Meiryo UI" panose="020B0604030504040204" pitchFamily="50" charset="-128"/>
                          <a:ea typeface="Meiryo UI" panose="020B0604030504040204" pitchFamily="50" charset="-128"/>
                        </a:rPr>
                        <a:t>保健医療</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企画課</a:t>
                      </a:r>
                      <a:endParaRPr kumimoji="1" lang="en-US" altLang="ja-JP" sz="800" dirty="0">
                        <a:latin typeface="Meiryo UI" panose="020B0604030504040204" pitchFamily="50" charset="-128"/>
                        <a:ea typeface="Meiryo UI" panose="020B0604030504040204" pitchFamily="50" charset="-128"/>
                      </a:endParaRPr>
                    </a:p>
                  </a:txBody>
                  <a:tcPr marL="27000" marR="270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18645"/>
                  </a:ext>
                </a:extLst>
              </a:tr>
              <a:tr h="1231883">
                <a:tc rowSpan="5">
                  <a:txBody>
                    <a:bodyPr/>
                    <a:lstStyle/>
                    <a:p>
                      <a:pPr algn="ctr"/>
                      <a:r>
                        <a:rPr kumimoji="1" lang="ja-JP" altLang="en-US" sz="800" dirty="0">
                          <a:latin typeface="Meiryo UI" panose="020B0604030504040204" pitchFamily="50" charset="-128"/>
                          <a:ea typeface="Meiryo UI" panose="020B0604030504040204" pitchFamily="50" charset="-128"/>
                        </a:rPr>
                        <a:t>在宅医療推進</a:t>
                      </a:r>
                      <a:r>
                        <a:rPr kumimoji="1" lang="en-US" altLang="ja-JP" sz="800" dirty="0">
                          <a:latin typeface="Meiryo UI" panose="020B0604030504040204" pitchFamily="50" charset="-128"/>
                          <a:ea typeface="Meiryo UI" panose="020B0604030504040204" pitchFamily="50" charset="-128"/>
                        </a:rPr>
                        <a:t>G</a:t>
                      </a:r>
                      <a:endParaRPr kumimoji="1" lang="ja-JP" altLang="en-US" sz="800" dirty="0">
                        <a:latin typeface="Meiryo UI" panose="020B0604030504040204" pitchFamily="50" charset="-128"/>
                        <a:ea typeface="Meiryo UI" panose="020B0604030504040204" pitchFamily="50" charset="-128"/>
                      </a:endParaRPr>
                    </a:p>
                  </a:txBody>
                  <a:tcPr marL="27000" marR="270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700" dirty="0">
                          <a:latin typeface="Meiryo UI" panose="020B0604030504040204" pitchFamily="50" charset="-128"/>
                          <a:ea typeface="Meiryo UI" panose="020B0604030504040204" pitchFamily="50" charset="-128"/>
                        </a:rPr>
                        <a:t>医療</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計画</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会議</a:t>
                      </a: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1317987"/>
                  </a:ext>
                </a:extLst>
              </a:tr>
              <a:tr h="1082718">
                <a:tc vMerge="1">
                  <a:txBody>
                    <a:bodyPr/>
                    <a:lstStyle/>
                    <a:p>
                      <a:endParaRPr kumimoji="1" lang="ja-JP" altLang="en-US"/>
                    </a:p>
                  </a:txBody>
                  <a:tcPr/>
                </a:tc>
                <a:tc rowSpan="3">
                  <a:txBody>
                    <a:bodyPr/>
                    <a:lstStyle/>
                    <a:p>
                      <a:pPr algn="ctr"/>
                      <a:r>
                        <a:rPr kumimoji="1" lang="ja-JP" altLang="en-US" sz="700" dirty="0">
                          <a:latin typeface="Meiryo UI" panose="020B0604030504040204" pitchFamily="50" charset="-128"/>
                          <a:ea typeface="Meiryo UI" panose="020B0604030504040204" pitchFamily="50" charset="-128"/>
                        </a:rPr>
                        <a:t>指標・目標設定に関すること</a:t>
                      </a:r>
                    </a:p>
                  </a:txBody>
                  <a:tcPr marL="27000" marR="27000" marT="27000" marB="27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圏域</a:t>
                      </a:r>
                      <a:endParaRPr kumimoji="1" lang="en-US" altLang="ja-JP" sz="7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a:t>
                      </a:r>
                    </a:p>
                    <a:p>
                      <a:pPr algn="ctr"/>
                      <a:r>
                        <a:rPr kumimoji="1" lang="ja-JP" altLang="en-US" sz="700" dirty="0">
                          <a:latin typeface="Meiryo UI" panose="020B0604030504040204" pitchFamily="50" charset="-128"/>
                          <a:ea typeface="Meiryo UI" panose="020B0604030504040204" pitchFamily="50" charset="-128"/>
                        </a:rPr>
                        <a:t>拠点・</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積極的</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医療</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機関</a:t>
                      </a: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34336411"/>
                  </a:ext>
                </a:extLst>
              </a:tr>
              <a:tr h="341105">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調査</a:t>
                      </a:r>
                      <a:endParaRPr kumimoji="1" lang="en-US" altLang="ja-JP" sz="800" dirty="0">
                        <a:latin typeface="Meiryo UI" panose="020B0604030504040204" pitchFamily="50" charset="-128"/>
                        <a:ea typeface="Meiryo UI" panose="020B0604030504040204" pitchFamily="50" charset="-128"/>
                      </a:endParaRP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dirty="0">
                          <a:latin typeface="Meiryo UI" panose="020B0604030504040204" pitchFamily="50" charset="-128"/>
                          <a:ea typeface="Meiryo UI" panose="020B0604030504040204" pitchFamily="50" charset="-128"/>
                        </a:rPr>
                        <a:t>　　　　　　　　　　　　　　　　　　　　　　　　　　　　　　　　　　　　　　　　　　　　　　　　　　　　　　　　　　　　　　　　　　　　　　　　　　　　　　　　　　　　　　　　　　　　　　　　　　　　　　　　　　　　　　　　　　　　　　　　　　　　　　　　　　　　　　　　　　　　　　　　　　　　　　　　　　　　　　　　　　　　　　　　　　　　　　　　　　　　</a:t>
                      </a: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4619142"/>
                  </a:ext>
                </a:extLst>
              </a:tr>
              <a:tr h="397252">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データ</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分析</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8921779"/>
                  </a:ext>
                </a:extLst>
              </a:tr>
              <a:tr h="500770">
                <a:tc vMerge="1">
                  <a:txBody>
                    <a:bodyPr/>
                    <a:lstStyle/>
                    <a:p>
                      <a:pPr algn="ct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700" dirty="0">
                          <a:latin typeface="Meiryo UI" panose="020B0604030504040204" pitchFamily="50" charset="-128"/>
                          <a:ea typeface="Meiryo UI" panose="020B0604030504040204" pitchFamily="50" charset="-128"/>
                        </a:rPr>
                        <a:t>医療と介護の協議</a:t>
                      </a: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6884610"/>
                  </a:ext>
                </a:extLst>
              </a:tr>
              <a:tr h="726543">
                <a:tc gridSpan="3">
                  <a:txBody>
                    <a:bodyPr/>
                    <a:lstStyle/>
                    <a:p>
                      <a:pPr algn="ctr"/>
                      <a:r>
                        <a:rPr kumimoji="1" lang="ja-JP" altLang="en-US" sz="800" dirty="0">
                          <a:latin typeface="Meiryo UI" panose="020B0604030504040204" pitchFamily="50" charset="-128"/>
                          <a:ea typeface="Meiryo UI" panose="020B0604030504040204" pitchFamily="50" charset="-128"/>
                        </a:rPr>
                        <a:t>圏域</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（保健所）</a:t>
                      </a:r>
                    </a:p>
                  </a:txBody>
                  <a:tcPr marL="27000" marR="270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7255552"/>
                  </a:ext>
                </a:extLst>
              </a:tr>
            </a:tbl>
          </a:graphicData>
        </a:graphic>
      </p:graphicFrame>
      <p:sp>
        <p:nvSpPr>
          <p:cNvPr id="20" name="角丸四角形 56">
            <a:extLst>
              <a:ext uri="{FF2B5EF4-FFF2-40B4-BE49-F238E27FC236}">
                <a16:creationId xmlns:a16="http://schemas.microsoft.com/office/drawing/2014/main" id="{30DC0D30-BF9D-81F4-3ECC-91854C256A50}"/>
              </a:ext>
            </a:extLst>
          </p:cNvPr>
          <p:cNvSpPr/>
          <p:nvPr/>
        </p:nvSpPr>
        <p:spPr>
          <a:xfrm>
            <a:off x="1797244" y="2084000"/>
            <a:ext cx="1388005" cy="267592"/>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府域編作業</a:t>
            </a:r>
            <a:endParaRPr lang="en-US" altLang="ja-JP" sz="75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（現状評価部分）</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角丸四角形 25">
            <a:extLst>
              <a:ext uri="{FF2B5EF4-FFF2-40B4-BE49-F238E27FC236}">
                <a16:creationId xmlns:a16="http://schemas.microsoft.com/office/drawing/2014/main" id="{E5C5750C-5FDD-C51E-D904-113DFC11F23D}"/>
              </a:ext>
            </a:extLst>
          </p:cNvPr>
          <p:cNvSpPr/>
          <p:nvPr/>
        </p:nvSpPr>
        <p:spPr>
          <a:xfrm>
            <a:off x="2270380" y="5693384"/>
            <a:ext cx="402610" cy="398618"/>
          </a:xfrm>
          <a:prstGeom prst="roundRect">
            <a:avLst>
              <a:gd name="adj" fmla="val 13229"/>
            </a:avLst>
          </a:prstGeom>
          <a:solidFill>
            <a:schemeClr val="accent2">
              <a:lumMod val="40000"/>
              <a:lumOff val="60000"/>
            </a:schemeClr>
          </a:solidFill>
          <a:ln w="63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保健医療</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 協議会</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p:txBody>
      </p:sp>
      <p:sp>
        <p:nvSpPr>
          <p:cNvPr id="7" name="角丸四角形 57">
            <a:extLst>
              <a:ext uri="{FF2B5EF4-FFF2-40B4-BE49-F238E27FC236}">
                <a16:creationId xmlns:a16="http://schemas.microsoft.com/office/drawing/2014/main" id="{DE3B7CFE-37D4-BAD6-9D65-0CD674B8143E}"/>
              </a:ext>
            </a:extLst>
          </p:cNvPr>
          <p:cNvSpPr/>
          <p:nvPr/>
        </p:nvSpPr>
        <p:spPr>
          <a:xfrm>
            <a:off x="1869695" y="5693384"/>
            <a:ext cx="401700" cy="398618"/>
          </a:xfrm>
          <a:prstGeom prst="roundRect">
            <a:avLst>
              <a:gd name="adj" fmla="val 13229"/>
            </a:avLst>
          </a:prstGeom>
          <a:solidFill>
            <a:schemeClr val="accent2">
              <a:lumMod val="40000"/>
              <a:lumOff val="60000"/>
            </a:schemeClr>
          </a:solidFill>
          <a:ln w="63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医療病床</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 懇話会</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p:txBody>
      </p:sp>
      <p:sp>
        <p:nvSpPr>
          <p:cNvPr id="5" name="角丸四角形 5">
            <a:extLst>
              <a:ext uri="{FF2B5EF4-FFF2-40B4-BE49-F238E27FC236}">
                <a16:creationId xmlns:a16="http://schemas.microsoft.com/office/drawing/2014/main" id="{C98AE183-0742-E29B-4951-8CC9877D914D}"/>
              </a:ext>
            </a:extLst>
          </p:cNvPr>
          <p:cNvSpPr/>
          <p:nvPr/>
        </p:nvSpPr>
        <p:spPr>
          <a:xfrm>
            <a:off x="885573" y="1814148"/>
            <a:ext cx="2299676" cy="197288"/>
          </a:xfrm>
          <a:prstGeom prst="roundRect">
            <a:avLst>
              <a:gd name="adj" fmla="val 0"/>
            </a:avLst>
          </a:prstGeom>
          <a:solidFill>
            <a:schemeClr val="bg1"/>
          </a:solidFill>
          <a:ln w="63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r>
              <a:rPr kumimoji="1" lang="ja-JP" altLang="en-US" sz="675" dirty="0">
                <a:solidFill>
                  <a:schemeClr val="tx1"/>
                </a:solidFill>
                <a:latin typeface="ＭＳ Ｐゴシック" panose="020B0600070205080204" pitchFamily="50" charset="-128"/>
                <a:ea typeface="ＭＳ Ｐゴシック" panose="020B0600070205080204" pitchFamily="50" charset="-128"/>
              </a:rPr>
              <a:t>国動向の確認</a:t>
            </a:r>
            <a:r>
              <a:rPr kumimoji="1" lang="ja-JP" altLang="en-US" sz="600" dirty="0">
                <a:solidFill>
                  <a:schemeClr val="tx1"/>
                </a:solidFill>
                <a:latin typeface="ＭＳ Ｐゴシック" panose="020B0600070205080204" pitchFamily="50" charset="-128"/>
                <a:ea typeface="ＭＳ Ｐゴシック" panose="020B0600070205080204" pitchFamily="50" charset="-128"/>
              </a:rPr>
              <a:t>（令和５年３月 医療計画基本指針提示予定）</a:t>
            </a:r>
            <a:endParaRPr kumimoji="1" lang="ja-JP" altLang="en-US" sz="675" dirty="0">
              <a:solidFill>
                <a:schemeClr val="tx1"/>
              </a:solidFill>
              <a:latin typeface="ＭＳ Ｐゴシック" panose="020B0600070205080204" pitchFamily="50" charset="-128"/>
              <a:ea typeface="ＭＳ Ｐゴシック" panose="020B0600070205080204" pitchFamily="50" charset="-128"/>
            </a:endParaRPr>
          </a:p>
        </p:txBody>
      </p:sp>
      <p:sp>
        <p:nvSpPr>
          <p:cNvPr id="10" name="角丸四角形 59">
            <a:extLst>
              <a:ext uri="{FF2B5EF4-FFF2-40B4-BE49-F238E27FC236}">
                <a16:creationId xmlns:a16="http://schemas.microsoft.com/office/drawing/2014/main" id="{9F96FC2E-1E72-0119-DDB8-7CDA00A171C9}"/>
              </a:ext>
            </a:extLst>
          </p:cNvPr>
          <p:cNvSpPr/>
          <p:nvPr/>
        </p:nvSpPr>
        <p:spPr>
          <a:xfrm>
            <a:off x="5247116" y="1458318"/>
            <a:ext cx="361066" cy="1653858"/>
          </a:xfrm>
          <a:prstGeom prst="roundRect">
            <a:avLst>
              <a:gd name="adj" fmla="val 7559"/>
            </a:avLst>
          </a:prstGeom>
          <a:solidFill>
            <a:schemeClr val="accent2">
              <a:lumMod val="40000"/>
              <a:lumOff val="60000"/>
            </a:schemeClr>
          </a:solidFill>
          <a:ln w="6350">
            <a:solidFill>
              <a:schemeClr val="accent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r>
              <a:rPr kumimoji="1" lang="ja-JP" altLang="en-US" sz="750" b="1" dirty="0">
                <a:solidFill>
                  <a:schemeClr val="tx1"/>
                </a:solidFill>
                <a:latin typeface="ＭＳ Ｐゴシック" panose="020B0600070205080204" pitchFamily="50" charset="-128"/>
                <a:ea typeface="ＭＳ Ｐゴシック" panose="020B0600070205080204" pitchFamily="50" charset="-128"/>
              </a:rPr>
              <a:t>   医療審議会</a:t>
            </a: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　計画素案提示　</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1" name="角丸四角形 43">
            <a:extLst>
              <a:ext uri="{FF2B5EF4-FFF2-40B4-BE49-F238E27FC236}">
                <a16:creationId xmlns:a16="http://schemas.microsoft.com/office/drawing/2014/main" id="{86DC7827-49A4-1DCB-1972-55DC5E9044AB}"/>
              </a:ext>
            </a:extLst>
          </p:cNvPr>
          <p:cNvSpPr/>
          <p:nvPr/>
        </p:nvSpPr>
        <p:spPr>
          <a:xfrm>
            <a:off x="8473208" y="1482199"/>
            <a:ext cx="384344" cy="2520110"/>
          </a:xfrm>
          <a:prstGeom prst="roundRect">
            <a:avLst>
              <a:gd name="adj" fmla="val 7559"/>
            </a:avLst>
          </a:prstGeom>
          <a:solidFill>
            <a:schemeClr val="accent2">
              <a:lumMod val="40000"/>
              <a:lumOff val="60000"/>
            </a:schemeClr>
          </a:solidFill>
          <a:ln w="6350">
            <a:solidFill>
              <a:schemeClr val="accent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kumimoji="1" lang="ja-JP" altLang="en-US" sz="750" b="1" dirty="0">
                <a:solidFill>
                  <a:schemeClr val="tx1"/>
                </a:solidFill>
                <a:latin typeface="ＭＳ Ｐゴシック" panose="020B0600070205080204" pitchFamily="50" charset="-128"/>
                <a:ea typeface="ＭＳ Ｐゴシック" panose="020B0600070205080204" pitchFamily="50" charset="-128"/>
              </a:rPr>
              <a:t>医療審議会　</a:t>
            </a:r>
            <a:r>
              <a:rPr kumimoji="1" lang="ja-JP" altLang="en-US" sz="600" dirty="0">
                <a:solidFill>
                  <a:schemeClr val="tx1"/>
                </a:solidFill>
                <a:latin typeface="ＭＳ Ｐゴシック" panose="020B0600070205080204" pitchFamily="50" charset="-128"/>
                <a:ea typeface="ＭＳ Ｐゴシック" panose="020B0600070205080204" pitchFamily="50" charset="-128"/>
              </a:rPr>
              <a:t>計画改定案答申</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角丸四角形 64">
            <a:extLst>
              <a:ext uri="{FF2B5EF4-FFF2-40B4-BE49-F238E27FC236}">
                <a16:creationId xmlns:a16="http://schemas.microsoft.com/office/drawing/2014/main" id="{2D58BC62-D439-6D6F-4A19-1A875B6577C2}"/>
              </a:ext>
            </a:extLst>
          </p:cNvPr>
          <p:cNvSpPr/>
          <p:nvPr/>
        </p:nvSpPr>
        <p:spPr>
          <a:xfrm>
            <a:off x="8857552" y="1476779"/>
            <a:ext cx="193867" cy="4494282"/>
          </a:xfrm>
          <a:prstGeom prst="roundRect">
            <a:avLst>
              <a:gd name="adj" fmla="val 0"/>
            </a:avLst>
          </a:prstGeom>
          <a:solidFill>
            <a:schemeClr val="bg1"/>
          </a:solidFill>
          <a:ln w="63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医療計画 改定</a:t>
            </a:r>
          </a:p>
        </p:txBody>
      </p:sp>
      <p:sp>
        <p:nvSpPr>
          <p:cNvPr id="13" name="角丸四角形 56">
            <a:extLst>
              <a:ext uri="{FF2B5EF4-FFF2-40B4-BE49-F238E27FC236}">
                <a16:creationId xmlns:a16="http://schemas.microsoft.com/office/drawing/2014/main" id="{0A1D56FD-FACB-CBB7-35F6-553839055EC9}"/>
              </a:ext>
            </a:extLst>
          </p:cNvPr>
          <p:cNvSpPr/>
          <p:nvPr/>
        </p:nvSpPr>
        <p:spPr>
          <a:xfrm>
            <a:off x="5591121" y="5649890"/>
            <a:ext cx="1884155" cy="255522"/>
          </a:xfrm>
          <a:prstGeom prst="roundRect">
            <a:avLst>
              <a:gd name="adj" fmla="val 7559"/>
            </a:avLst>
          </a:prstGeom>
          <a:ln>
            <a:solidFill>
              <a:schemeClr val="accent4">
                <a:lumMod val="50000"/>
              </a:schemeClr>
            </a:solidFill>
            <a:prstDash val="dash"/>
          </a:ln>
        </p:spPr>
        <p:style>
          <a:lnRef idx="1">
            <a:schemeClr val="accent4"/>
          </a:lnRef>
          <a:fillRef idx="2">
            <a:schemeClr val="accent4"/>
          </a:fillRef>
          <a:effectRef idx="1">
            <a:schemeClr val="accent4"/>
          </a:effectRef>
          <a:fontRef idx="minor">
            <a:schemeClr val="dk1"/>
          </a:fontRef>
        </p:style>
        <p:txBody>
          <a:bodyPr lIns="27000" tIns="27000" rIns="27000" bIns="27000" rtlCol="0" anchor="ctr"/>
          <a:lstStyle/>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圏域編の作成</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角丸四角形 25">
            <a:extLst>
              <a:ext uri="{FF2B5EF4-FFF2-40B4-BE49-F238E27FC236}">
                <a16:creationId xmlns:a16="http://schemas.microsoft.com/office/drawing/2014/main" id="{32C048FE-45D5-D880-8407-71C23212C7FF}"/>
              </a:ext>
            </a:extLst>
          </p:cNvPr>
          <p:cNvSpPr/>
          <p:nvPr/>
        </p:nvSpPr>
        <p:spPr>
          <a:xfrm>
            <a:off x="8012853" y="5693385"/>
            <a:ext cx="402610" cy="335204"/>
          </a:xfrm>
          <a:prstGeom prst="roundRect">
            <a:avLst>
              <a:gd name="adj" fmla="val 13229"/>
            </a:avLst>
          </a:prstGeom>
          <a:solidFill>
            <a:schemeClr val="accent2">
              <a:lumMod val="40000"/>
              <a:lumOff val="60000"/>
            </a:schemeClr>
          </a:solidFill>
          <a:ln w="63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保健医療</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 協議会</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角丸四角形 57">
            <a:extLst>
              <a:ext uri="{FF2B5EF4-FFF2-40B4-BE49-F238E27FC236}">
                <a16:creationId xmlns:a16="http://schemas.microsoft.com/office/drawing/2014/main" id="{B3D2E938-CB29-21BD-9F10-7038B54A404B}"/>
              </a:ext>
            </a:extLst>
          </p:cNvPr>
          <p:cNvSpPr/>
          <p:nvPr/>
        </p:nvSpPr>
        <p:spPr>
          <a:xfrm>
            <a:off x="7591982" y="5693385"/>
            <a:ext cx="401700" cy="335204"/>
          </a:xfrm>
          <a:prstGeom prst="roundRect">
            <a:avLst>
              <a:gd name="adj" fmla="val 13229"/>
            </a:avLst>
          </a:prstGeom>
          <a:solidFill>
            <a:schemeClr val="accent2">
              <a:lumMod val="40000"/>
              <a:lumOff val="60000"/>
            </a:schemeClr>
          </a:solidFill>
          <a:ln w="63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医療病床</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 懇話会</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p:txBody>
      </p:sp>
      <p:sp>
        <p:nvSpPr>
          <p:cNvPr id="8" name="角丸四角形 34">
            <a:extLst>
              <a:ext uri="{FF2B5EF4-FFF2-40B4-BE49-F238E27FC236}">
                <a16:creationId xmlns:a16="http://schemas.microsoft.com/office/drawing/2014/main" id="{E132FD24-DF31-ABC0-89BE-DCFA5AB1B9D8}"/>
              </a:ext>
            </a:extLst>
          </p:cNvPr>
          <p:cNvSpPr/>
          <p:nvPr/>
        </p:nvSpPr>
        <p:spPr>
          <a:xfrm>
            <a:off x="2919522" y="1476779"/>
            <a:ext cx="265727" cy="1663684"/>
          </a:xfrm>
          <a:prstGeom prst="roundRect">
            <a:avLst>
              <a:gd name="adj" fmla="val 7559"/>
            </a:avLst>
          </a:prstGeom>
          <a:solidFill>
            <a:schemeClr val="accent2">
              <a:lumMod val="40000"/>
              <a:lumOff val="60000"/>
            </a:schemeClr>
          </a:solidFill>
          <a:ln w="6350">
            <a:solidFill>
              <a:schemeClr val="accent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r>
              <a:rPr kumimoji="1" lang="ja-JP" altLang="en-US" sz="750" b="1" dirty="0">
                <a:solidFill>
                  <a:schemeClr val="tx1"/>
                </a:solidFill>
                <a:latin typeface="ＭＳ Ｐゴシック" panose="020B0600070205080204" pitchFamily="50" charset="-128"/>
                <a:ea typeface="ＭＳ Ｐゴシック" panose="020B0600070205080204" pitchFamily="50" charset="-128"/>
              </a:rPr>
              <a:t>医療審議会　</a:t>
            </a:r>
            <a:endParaRPr kumimoji="1" lang="en-US" altLang="ja-JP" sz="750" b="1"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600" dirty="0">
                <a:solidFill>
                  <a:schemeClr val="tx1"/>
                </a:solidFill>
                <a:latin typeface="ＭＳ Ｐゴシック" panose="020B0600070205080204" pitchFamily="50" charset="-128"/>
                <a:ea typeface="ＭＳ Ｐゴシック" panose="020B0600070205080204" pitchFamily="50" charset="-128"/>
              </a:rPr>
              <a:t>計画改定諮問</a:t>
            </a:r>
            <a:r>
              <a:rPr kumimoji="1" lang="ja-JP" altLang="en-US" sz="675" dirty="0">
                <a:solidFill>
                  <a:schemeClr val="tx1"/>
                </a:solidFill>
                <a:latin typeface="ＭＳ Ｐゴシック" panose="020B0600070205080204" pitchFamily="50" charset="-128"/>
                <a:ea typeface="ＭＳ Ｐゴシック" panose="020B0600070205080204" pitchFamily="50" charset="-128"/>
              </a:rPr>
              <a:t>・</a:t>
            </a:r>
            <a:r>
              <a:rPr kumimoji="1" lang="ja-JP" altLang="en-US" sz="600" dirty="0">
                <a:solidFill>
                  <a:schemeClr val="tx1"/>
                </a:solidFill>
                <a:latin typeface="ＭＳ Ｐゴシック" panose="020B0600070205080204" pitchFamily="50" charset="-128"/>
                <a:ea typeface="ＭＳ Ｐゴシック" panose="020B0600070205080204" pitchFamily="50" charset="-128"/>
              </a:rPr>
              <a:t>次期計画の方針等説明</a:t>
            </a:r>
            <a:endParaRPr kumimoji="1" lang="ja-JP" altLang="en-US" sz="750" dirty="0">
              <a:solidFill>
                <a:schemeClr val="tx1"/>
              </a:solidFill>
              <a:latin typeface="ＭＳ Ｐゴシック" panose="020B0600070205080204" pitchFamily="50" charset="-128"/>
              <a:ea typeface="ＭＳ Ｐゴシック" panose="020B0600070205080204" pitchFamily="50" charset="-128"/>
            </a:endParaRPr>
          </a:p>
        </p:txBody>
      </p:sp>
      <p:sp>
        <p:nvSpPr>
          <p:cNvPr id="2" name="角丸四角形 57">
            <a:extLst>
              <a:ext uri="{FF2B5EF4-FFF2-40B4-BE49-F238E27FC236}">
                <a16:creationId xmlns:a16="http://schemas.microsoft.com/office/drawing/2014/main" id="{2BD0C037-CAEC-A7F3-963B-DA95934778F5}"/>
              </a:ext>
            </a:extLst>
          </p:cNvPr>
          <p:cNvSpPr/>
          <p:nvPr/>
        </p:nvSpPr>
        <p:spPr>
          <a:xfrm>
            <a:off x="2457687" y="2612865"/>
            <a:ext cx="268664" cy="1282214"/>
          </a:xfrm>
          <a:prstGeom prst="roundRect">
            <a:avLst>
              <a:gd name="adj" fmla="val 13229"/>
            </a:avLst>
          </a:prstGeom>
          <a:ln/>
        </p:spPr>
        <p:style>
          <a:lnRef idx="1">
            <a:schemeClr val="accent6"/>
          </a:lnRef>
          <a:fillRef idx="2">
            <a:schemeClr val="accent6"/>
          </a:fillRef>
          <a:effectRef idx="1">
            <a:schemeClr val="accent6"/>
          </a:effectRef>
          <a:fontRef idx="minor">
            <a:schemeClr val="dk1"/>
          </a:fontRef>
        </p:style>
        <p:txBody>
          <a:bodyPr wrap="none" lIns="27000" tIns="27000" rIns="27000" bIns="27000" rtlCol="0" anchor="ctr"/>
          <a:lstStyle/>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在宅</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医療</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推進</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部会</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6" name="角丸四角形 57">
            <a:extLst>
              <a:ext uri="{FF2B5EF4-FFF2-40B4-BE49-F238E27FC236}">
                <a16:creationId xmlns:a16="http://schemas.microsoft.com/office/drawing/2014/main" id="{DB2886C5-1F23-6C60-3CA1-89C3B5E34F1B}"/>
              </a:ext>
            </a:extLst>
          </p:cNvPr>
          <p:cNvSpPr/>
          <p:nvPr/>
        </p:nvSpPr>
        <p:spPr>
          <a:xfrm>
            <a:off x="8036705" y="2433152"/>
            <a:ext cx="401700" cy="459000"/>
          </a:xfrm>
          <a:prstGeom prst="roundRect">
            <a:avLst>
              <a:gd name="adj" fmla="val 13229"/>
            </a:avLst>
          </a:prstGeom>
          <a:ln/>
        </p:spPr>
        <p:style>
          <a:lnRef idx="1">
            <a:schemeClr val="accent6"/>
          </a:lnRef>
          <a:fillRef idx="2">
            <a:schemeClr val="accent6"/>
          </a:fillRef>
          <a:effectRef idx="1">
            <a:schemeClr val="accent6"/>
          </a:effectRef>
          <a:fontRef idx="minor">
            <a:schemeClr val="dk1"/>
          </a:fontRef>
        </p:style>
        <p:txBody>
          <a:bodyPr wrap="none" lIns="27000" tIns="27000" rIns="27000" bIns="27000" rtlCol="0" anchor="ctr"/>
          <a:lstStyle/>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在宅医療</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推進部会</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7" name="角丸四角形 25">
            <a:extLst>
              <a:ext uri="{FF2B5EF4-FFF2-40B4-BE49-F238E27FC236}">
                <a16:creationId xmlns:a16="http://schemas.microsoft.com/office/drawing/2014/main" id="{982816F2-4FB2-856F-CC2F-A777B7AB0263}"/>
              </a:ext>
            </a:extLst>
          </p:cNvPr>
          <p:cNvSpPr/>
          <p:nvPr/>
        </p:nvSpPr>
        <p:spPr>
          <a:xfrm>
            <a:off x="6152037" y="4761180"/>
            <a:ext cx="565448" cy="705112"/>
          </a:xfrm>
          <a:prstGeom prst="roundRect">
            <a:avLst>
              <a:gd name="adj" fmla="val 21935"/>
            </a:avLst>
          </a:prstGeom>
          <a:solidFill>
            <a:schemeClr val="accent6">
              <a:lumMod val="40000"/>
              <a:lumOff val="60000"/>
            </a:schemeClr>
          </a:solidFill>
          <a:ln w="63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在宅医療</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懇話会</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525" b="1" dirty="0">
                <a:solidFill>
                  <a:schemeClr val="tx1"/>
                </a:solidFill>
                <a:latin typeface="ＭＳ Ｐゴシック" panose="020B0600070205080204" pitchFamily="50" charset="-128"/>
                <a:ea typeface="ＭＳ Ｐゴシック" panose="020B0600070205080204" pitchFamily="50" charset="-128"/>
              </a:rPr>
              <a:t>医療と介護の協議の場）</a:t>
            </a:r>
            <a:endParaRPr kumimoji="1" lang="ja-JP" altLang="en-US" sz="600" b="1" dirty="0">
              <a:solidFill>
                <a:schemeClr val="tx1"/>
              </a:solidFill>
              <a:latin typeface="ＭＳ Ｐゴシック" panose="020B0600070205080204" pitchFamily="50" charset="-128"/>
              <a:ea typeface="ＭＳ Ｐゴシック" panose="020B0600070205080204" pitchFamily="50" charset="-128"/>
            </a:endParaRPr>
          </a:p>
        </p:txBody>
      </p:sp>
      <p:sp>
        <p:nvSpPr>
          <p:cNvPr id="21" name="角丸四角形 56">
            <a:extLst>
              <a:ext uri="{FF2B5EF4-FFF2-40B4-BE49-F238E27FC236}">
                <a16:creationId xmlns:a16="http://schemas.microsoft.com/office/drawing/2014/main" id="{D998C9E4-9819-0E11-03B7-D588C360039A}"/>
              </a:ext>
            </a:extLst>
          </p:cNvPr>
          <p:cNvSpPr/>
          <p:nvPr/>
        </p:nvSpPr>
        <p:spPr>
          <a:xfrm>
            <a:off x="3262412" y="2084000"/>
            <a:ext cx="1711323" cy="263879"/>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府域編作業（素案作成）</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22" name="角丸四角形 56">
            <a:extLst>
              <a:ext uri="{FF2B5EF4-FFF2-40B4-BE49-F238E27FC236}">
                <a16:creationId xmlns:a16="http://schemas.microsoft.com/office/drawing/2014/main" id="{01C6B570-7238-5A4E-2FAD-20D112BC8CEA}"/>
              </a:ext>
            </a:extLst>
          </p:cNvPr>
          <p:cNvSpPr/>
          <p:nvPr/>
        </p:nvSpPr>
        <p:spPr>
          <a:xfrm>
            <a:off x="5649982" y="2089795"/>
            <a:ext cx="2162792" cy="271906"/>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r>
              <a:rPr lang="ja-JP" altLang="en-US" sz="750" dirty="0">
                <a:solidFill>
                  <a:schemeClr val="tx1"/>
                </a:solidFill>
                <a:latin typeface="ＭＳ Ｐゴシック" panose="020B0600070205080204" pitchFamily="50" charset="-128"/>
                <a:ea typeface="ＭＳ Ｐゴシック" panose="020B0600070205080204" pitchFamily="50" charset="-128"/>
              </a:rPr>
              <a:t>　　府域編（</a:t>
            </a:r>
            <a:r>
              <a:rPr kumimoji="1" lang="ja-JP" altLang="en-US" sz="750" dirty="0">
                <a:solidFill>
                  <a:schemeClr val="tx1"/>
                </a:solidFill>
                <a:latin typeface="ＭＳ Ｐゴシック" panose="020B0600070205080204" pitchFamily="50" charset="-128"/>
                <a:ea typeface="ＭＳ Ｐゴシック" panose="020B0600070205080204" pitchFamily="50" charset="-128"/>
              </a:rPr>
              <a:t>案修正・他計画との調整）</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23" name="角丸四角形 42">
            <a:extLst>
              <a:ext uri="{FF2B5EF4-FFF2-40B4-BE49-F238E27FC236}">
                <a16:creationId xmlns:a16="http://schemas.microsoft.com/office/drawing/2014/main" id="{87925BD2-B152-F7AA-200D-012CDBA17A97}"/>
              </a:ext>
            </a:extLst>
          </p:cNvPr>
          <p:cNvSpPr/>
          <p:nvPr/>
        </p:nvSpPr>
        <p:spPr>
          <a:xfrm>
            <a:off x="7267982" y="1462074"/>
            <a:ext cx="324000" cy="620421"/>
          </a:xfrm>
          <a:prstGeom prst="roundRect">
            <a:avLst>
              <a:gd name="adj" fmla="val 7559"/>
            </a:avLst>
          </a:prstGeom>
          <a:solidFill>
            <a:schemeClr val="accent1">
              <a:lumMod val="40000"/>
              <a:lumOff val="60000"/>
            </a:schemeClr>
          </a:solidFill>
          <a:ln w="6350">
            <a:solidFill>
              <a:schemeClr val="accent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パブコメ準備</a:t>
            </a:r>
          </a:p>
        </p:txBody>
      </p:sp>
      <p:sp>
        <p:nvSpPr>
          <p:cNvPr id="29" name="角丸四角形 57">
            <a:extLst>
              <a:ext uri="{FF2B5EF4-FFF2-40B4-BE49-F238E27FC236}">
                <a16:creationId xmlns:a16="http://schemas.microsoft.com/office/drawing/2014/main" id="{189260CE-9239-F63A-A09C-521440F8DFC4}"/>
              </a:ext>
            </a:extLst>
          </p:cNvPr>
          <p:cNvSpPr/>
          <p:nvPr/>
        </p:nvSpPr>
        <p:spPr>
          <a:xfrm>
            <a:off x="835802" y="4256497"/>
            <a:ext cx="716220" cy="300641"/>
          </a:xfrm>
          <a:prstGeom prst="roundRect">
            <a:avLst>
              <a:gd name="adj" fmla="val 17438"/>
            </a:avLst>
          </a:prstGeom>
          <a:ln/>
        </p:spPr>
        <p:style>
          <a:lnRef idx="1">
            <a:schemeClr val="accent2"/>
          </a:lnRef>
          <a:fillRef idx="2">
            <a:schemeClr val="accent2"/>
          </a:fillRef>
          <a:effectRef idx="1">
            <a:schemeClr val="accent2"/>
          </a:effectRef>
          <a:fontRef idx="minor">
            <a:schemeClr val="dk1"/>
          </a:fontRef>
        </p:style>
        <p:txBody>
          <a:bodyPr wrap="none" lIns="27000" tIns="27000" rIns="27000" bIns="27000" rtlCol="0" anchor="ctr"/>
          <a:lstStyle/>
          <a:p>
            <a:pPr algn="ctr"/>
            <a:r>
              <a:rPr kumimoji="1" lang="en-US" altLang="ja-JP" sz="600" dirty="0">
                <a:solidFill>
                  <a:schemeClr val="tx1"/>
                </a:solidFill>
                <a:latin typeface="ＭＳ Ｐゴシック" panose="020B0600070205080204" pitchFamily="50" charset="-128"/>
                <a:ea typeface="ＭＳ Ｐゴシック" panose="020B0600070205080204" pitchFamily="50" charset="-128"/>
              </a:rPr>
              <a:t>R4</a:t>
            </a:r>
            <a:r>
              <a:rPr kumimoji="1" lang="ja-JP" altLang="en-US" sz="600" dirty="0">
                <a:solidFill>
                  <a:schemeClr val="tx1"/>
                </a:solidFill>
                <a:latin typeface="ＭＳ Ｐゴシック" panose="020B0600070205080204" pitchFamily="50" charset="-128"/>
                <a:ea typeface="ＭＳ Ｐゴシック" panose="020B0600070205080204" pitchFamily="50" charset="-128"/>
              </a:rPr>
              <a:t>調査</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まとめ</a:t>
            </a:r>
          </a:p>
        </p:txBody>
      </p:sp>
      <p:sp>
        <p:nvSpPr>
          <p:cNvPr id="30" name="角丸四角形 57">
            <a:extLst>
              <a:ext uri="{FF2B5EF4-FFF2-40B4-BE49-F238E27FC236}">
                <a16:creationId xmlns:a16="http://schemas.microsoft.com/office/drawing/2014/main" id="{86594DB7-5353-0E8C-3544-4AB61F072CBC}"/>
              </a:ext>
            </a:extLst>
          </p:cNvPr>
          <p:cNvSpPr/>
          <p:nvPr/>
        </p:nvSpPr>
        <p:spPr>
          <a:xfrm>
            <a:off x="942796" y="3321132"/>
            <a:ext cx="580788" cy="330167"/>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圏域</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素案</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33" name="角丸四角形 57">
            <a:extLst>
              <a:ext uri="{FF2B5EF4-FFF2-40B4-BE49-F238E27FC236}">
                <a16:creationId xmlns:a16="http://schemas.microsoft.com/office/drawing/2014/main" id="{70B21AC9-6BCF-4D47-FA0F-F2F41D5FF3E6}"/>
              </a:ext>
            </a:extLst>
          </p:cNvPr>
          <p:cNvSpPr/>
          <p:nvPr/>
        </p:nvSpPr>
        <p:spPr>
          <a:xfrm>
            <a:off x="2033177" y="3324008"/>
            <a:ext cx="301766" cy="322556"/>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圏域</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案</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41" name="角丸四角形 57">
            <a:extLst>
              <a:ext uri="{FF2B5EF4-FFF2-40B4-BE49-F238E27FC236}">
                <a16:creationId xmlns:a16="http://schemas.microsoft.com/office/drawing/2014/main" id="{07EA2A11-B5B2-E46D-8B05-F15FC78EA180}"/>
              </a:ext>
            </a:extLst>
          </p:cNvPr>
          <p:cNvSpPr/>
          <p:nvPr/>
        </p:nvSpPr>
        <p:spPr>
          <a:xfrm>
            <a:off x="2459002" y="3469710"/>
            <a:ext cx="265727" cy="307956"/>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圏域</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審議</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44" name="角丸四角形 57">
            <a:extLst>
              <a:ext uri="{FF2B5EF4-FFF2-40B4-BE49-F238E27FC236}">
                <a16:creationId xmlns:a16="http://schemas.microsoft.com/office/drawing/2014/main" id="{AC2CFBCF-CE2F-F726-F23A-DF74CF1962AE}"/>
              </a:ext>
            </a:extLst>
          </p:cNvPr>
          <p:cNvSpPr/>
          <p:nvPr/>
        </p:nvSpPr>
        <p:spPr>
          <a:xfrm>
            <a:off x="1448278" y="3674077"/>
            <a:ext cx="861560" cy="294893"/>
          </a:xfrm>
          <a:prstGeom prst="roundRect">
            <a:avLst>
              <a:gd name="adj" fmla="val 13229"/>
            </a:avLst>
          </a:prstGeom>
          <a:ln/>
        </p:spPr>
        <p:style>
          <a:lnRef idx="1">
            <a:schemeClr val="accent5"/>
          </a:lnRef>
          <a:fillRef idx="2">
            <a:schemeClr val="accent5"/>
          </a:fillRef>
          <a:effectRef idx="1">
            <a:schemeClr val="accent5"/>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拠点・</a:t>
            </a:r>
            <a:r>
              <a:rPr lang="ja-JP" altLang="en-US" sz="600" dirty="0">
                <a:solidFill>
                  <a:schemeClr val="tx1"/>
                </a:solidFill>
                <a:latin typeface="ＭＳ Ｐゴシック" panose="020B0600070205080204" pitchFamily="50" charset="-128"/>
                <a:ea typeface="ＭＳ Ｐゴシック" panose="020B0600070205080204" pitchFamily="50" charset="-128"/>
              </a:rPr>
              <a:t>積極的医療機関</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に関する整理</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27" name="角丸四角形 25">
            <a:extLst>
              <a:ext uri="{FF2B5EF4-FFF2-40B4-BE49-F238E27FC236}">
                <a16:creationId xmlns:a16="http://schemas.microsoft.com/office/drawing/2014/main" id="{A76BB780-E9F5-01F0-838D-457381C4003D}"/>
              </a:ext>
            </a:extLst>
          </p:cNvPr>
          <p:cNvSpPr/>
          <p:nvPr/>
        </p:nvSpPr>
        <p:spPr>
          <a:xfrm>
            <a:off x="3520131" y="4697988"/>
            <a:ext cx="617960" cy="231202"/>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調査分析</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（ヒアリング）</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48" name="角丸四角形 25">
            <a:extLst>
              <a:ext uri="{FF2B5EF4-FFF2-40B4-BE49-F238E27FC236}">
                <a16:creationId xmlns:a16="http://schemas.microsoft.com/office/drawing/2014/main" id="{50AA9FDD-91A7-F33A-FF44-EB203ADF7140}"/>
              </a:ext>
            </a:extLst>
          </p:cNvPr>
          <p:cNvSpPr/>
          <p:nvPr/>
        </p:nvSpPr>
        <p:spPr>
          <a:xfrm>
            <a:off x="4357526" y="4618374"/>
            <a:ext cx="329817" cy="303411"/>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中間</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まとめ</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49" name="直線矢印コネクタ 48">
            <a:extLst>
              <a:ext uri="{FF2B5EF4-FFF2-40B4-BE49-F238E27FC236}">
                <a16:creationId xmlns:a16="http://schemas.microsoft.com/office/drawing/2014/main" id="{5A1C0BB8-E9A1-D3EE-D804-6BF748132536}"/>
              </a:ext>
            </a:extLst>
          </p:cNvPr>
          <p:cNvCxnSpPr>
            <a:cxnSpLocks/>
            <a:stCxn id="48" idx="0"/>
          </p:cNvCxnSpPr>
          <p:nvPr/>
        </p:nvCxnSpPr>
        <p:spPr>
          <a:xfrm flipH="1" flipV="1">
            <a:off x="4522434" y="2361701"/>
            <a:ext cx="1" cy="2256673"/>
          </a:xfrm>
          <a:prstGeom prst="straightConnector1">
            <a:avLst/>
          </a:prstGeom>
          <a:ln w="571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25">
            <a:extLst>
              <a:ext uri="{FF2B5EF4-FFF2-40B4-BE49-F238E27FC236}">
                <a16:creationId xmlns:a16="http://schemas.microsoft.com/office/drawing/2014/main" id="{0D218550-4F6F-6FFF-0335-7F79992C89EB}"/>
              </a:ext>
            </a:extLst>
          </p:cNvPr>
          <p:cNvSpPr/>
          <p:nvPr/>
        </p:nvSpPr>
        <p:spPr>
          <a:xfrm>
            <a:off x="6498458" y="2361701"/>
            <a:ext cx="947045" cy="255523"/>
          </a:xfrm>
          <a:prstGeom prst="roundRect">
            <a:avLst>
              <a:gd name="adj" fmla="val 21935"/>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圏域編</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調整作業</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66" name="角丸四角形 25">
            <a:extLst>
              <a:ext uri="{FF2B5EF4-FFF2-40B4-BE49-F238E27FC236}">
                <a16:creationId xmlns:a16="http://schemas.microsoft.com/office/drawing/2014/main" id="{F606EEBE-539A-B71A-2649-757787A6CA59}"/>
              </a:ext>
            </a:extLst>
          </p:cNvPr>
          <p:cNvSpPr/>
          <p:nvPr/>
        </p:nvSpPr>
        <p:spPr>
          <a:xfrm>
            <a:off x="5624623" y="2765965"/>
            <a:ext cx="1468118" cy="374498"/>
          </a:xfrm>
          <a:prstGeom prst="roundRect">
            <a:avLst>
              <a:gd name="adj" fmla="val 21935"/>
            </a:avLst>
          </a:prstGeom>
          <a:solidFill>
            <a:schemeClr val="accent6">
              <a:lumMod val="40000"/>
              <a:lumOff val="60000"/>
            </a:schemeClr>
          </a:solidFill>
          <a:ln w="63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在宅医療懇話会</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（医療と介護の協議の場）</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調整・出席・まとめ</a:t>
            </a:r>
          </a:p>
        </p:txBody>
      </p:sp>
      <p:sp>
        <p:nvSpPr>
          <p:cNvPr id="43" name="テキスト ボックス 42">
            <a:extLst>
              <a:ext uri="{FF2B5EF4-FFF2-40B4-BE49-F238E27FC236}">
                <a16:creationId xmlns:a16="http://schemas.microsoft.com/office/drawing/2014/main" id="{A285C253-7FE9-FD3C-00EB-0E6EEF64D359}"/>
              </a:ext>
            </a:extLst>
          </p:cNvPr>
          <p:cNvSpPr txBox="1"/>
          <p:nvPr/>
        </p:nvSpPr>
        <p:spPr>
          <a:xfrm>
            <a:off x="54183" y="145815"/>
            <a:ext cx="7246125"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４．第８次大阪府医療計画策定に向けた全体スケジュール（案）</a:t>
            </a:r>
          </a:p>
        </p:txBody>
      </p:sp>
      <p:sp>
        <p:nvSpPr>
          <p:cNvPr id="18" name="角丸四角形 57">
            <a:extLst>
              <a:ext uri="{FF2B5EF4-FFF2-40B4-BE49-F238E27FC236}">
                <a16:creationId xmlns:a16="http://schemas.microsoft.com/office/drawing/2014/main" id="{95D2ACAF-07EA-B453-7CF9-1819B8C195E1}"/>
              </a:ext>
            </a:extLst>
          </p:cNvPr>
          <p:cNvSpPr/>
          <p:nvPr/>
        </p:nvSpPr>
        <p:spPr>
          <a:xfrm>
            <a:off x="1522624" y="3321133"/>
            <a:ext cx="500564" cy="330165"/>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意見照会</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ヒアリング</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34" name="角丸四角形 57">
            <a:extLst>
              <a:ext uri="{FF2B5EF4-FFF2-40B4-BE49-F238E27FC236}">
                <a16:creationId xmlns:a16="http://schemas.microsoft.com/office/drawing/2014/main" id="{FF513A56-E441-3A28-349C-A0508AF647F3}"/>
              </a:ext>
            </a:extLst>
          </p:cNvPr>
          <p:cNvSpPr/>
          <p:nvPr/>
        </p:nvSpPr>
        <p:spPr>
          <a:xfrm>
            <a:off x="1505107" y="2345273"/>
            <a:ext cx="965720" cy="217325"/>
          </a:xfrm>
          <a:prstGeom prst="roundRect">
            <a:avLst>
              <a:gd name="adj" fmla="val 17438"/>
            </a:avLst>
          </a:prstGeom>
          <a:ln/>
        </p:spPr>
        <p:style>
          <a:lnRef idx="1">
            <a:schemeClr val="accent2"/>
          </a:lnRef>
          <a:fillRef idx="2">
            <a:schemeClr val="accent2"/>
          </a:fillRef>
          <a:effectRef idx="1">
            <a:schemeClr val="accent2"/>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第</a:t>
            </a:r>
            <a:r>
              <a:rPr lang="en-US" altLang="ja-JP" sz="600" dirty="0">
                <a:solidFill>
                  <a:schemeClr val="tx1"/>
                </a:solidFill>
                <a:latin typeface="ＭＳ Ｐゴシック" panose="020B0600070205080204" pitchFamily="50" charset="-128"/>
                <a:ea typeface="ＭＳ Ｐゴシック" panose="020B0600070205080204" pitchFamily="50" charset="-128"/>
              </a:rPr>
              <a:t>8</a:t>
            </a:r>
            <a:r>
              <a:rPr lang="ja-JP" altLang="en-US" sz="600" dirty="0">
                <a:solidFill>
                  <a:schemeClr val="tx1"/>
                </a:solidFill>
                <a:latin typeface="ＭＳ Ｐゴシック" panose="020B0600070205080204" pitchFamily="50" charset="-128"/>
                <a:ea typeface="ＭＳ Ｐゴシック" panose="020B0600070205080204" pitchFamily="50" charset="-128"/>
              </a:rPr>
              <a:t>次計画</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指標案検討</a:t>
            </a:r>
          </a:p>
        </p:txBody>
      </p:sp>
      <p:sp>
        <p:nvSpPr>
          <p:cNvPr id="35" name="角丸四角形 42">
            <a:extLst>
              <a:ext uri="{FF2B5EF4-FFF2-40B4-BE49-F238E27FC236}">
                <a16:creationId xmlns:a16="http://schemas.microsoft.com/office/drawing/2014/main" id="{B807F3E5-D9B7-2826-B7C5-7D01C4532708}"/>
              </a:ext>
            </a:extLst>
          </p:cNvPr>
          <p:cNvSpPr/>
          <p:nvPr/>
        </p:nvSpPr>
        <p:spPr>
          <a:xfrm>
            <a:off x="7828741" y="1482199"/>
            <a:ext cx="489389" cy="950954"/>
          </a:xfrm>
          <a:prstGeom prst="roundRect">
            <a:avLst>
              <a:gd name="adj" fmla="val 7559"/>
            </a:avLst>
          </a:prstGeom>
          <a:solidFill>
            <a:schemeClr val="accent1">
              <a:lumMod val="40000"/>
              <a:lumOff val="60000"/>
            </a:schemeClr>
          </a:solidFill>
          <a:ln w="6350">
            <a:solidFill>
              <a:schemeClr val="accent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パブコメ</a:t>
            </a:r>
          </a:p>
        </p:txBody>
      </p:sp>
      <p:sp>
        <p:nvSpPr>
          <p:cNvPr id="67" name="角丸四角形 25">
            <a:extLst>
              <a:ext uri="{FF2B5EF4-FFF2-40B4-BE49-F238E27FC236}">
                <a16:creationId xmlns:a16="http://schemas.microsoft.com/office/drawing/2014/main" id="{006B0394-D16C-9895-6DF5-34E38C00E2F8}"/>
              </a:ext>
            </a:extLst>
          </p:cNvPr>
          <p:cNvSpPr/>
          <p:nvPr/>
        </p:nvSpPr>
        <p:spPr>
          <a:xfrm>
            <a:off x="7443086" y="2108812"/>
            <a:ext cx="375090" cy="1031651"/>
          </a:xfrm>
          <a:prstGeom prst="roundRect">
            <a:avLst>
              <a:gd name="adj" fmla="val 21935"/>
            </a:avLst>
          </a:prstGeom>
          <a:solidFill>
            <a:schemeClr val="accent6">
              <a:lumMod val="40000"/>
              <a:lumOff val="60000"/>
            </a:schemeClr>
          </a:solidFill>
          <a:ln w="63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最終調整</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部会資料</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作成</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37" name="正方形/長方形 36">
            <a:extLst>
              <a:ext uri="{FF2B5EF4-FFF2-40B4-BE49-F238E27FC236}">
                <a16:creationId xmlns:a16="http://schemas.microsoft.com/office/drawing/2014/main" id="{0E5D6CA8-8DEA-63F1-9936-56D302408FCF}"/>
              </a:ext>
            </a:extLst>
          </p:cNvPr>
          <p:cNvSpPr/>
          <p:nvPr/>
        </p:nvSpPr>
        <p:spPr>
          <a:xfrm>
            <a:off x="1313714" y="2958736"/>
            <a:ext cx="470844" cy="270935"/>
          </a:xfrm>
          <a:prstGeom prst="rect">
            <a:avLst/>
          </a:prstGeom>
        </p:spPr>
        <p:style>
          <a:lnRef idx="2">
            <a:schemeClr val="dk1">
              <a:shade val="50000"/>
            </a:schemeClr>
          </a:lnRef>
          <a:fillRef idx="1">
            <a:schemeClr val="dk1"/>
          </a:fillRef>
          <a:effectRef idx="0">
            <a:schemeClr val="dk1"/>
          </a:effectRef>
          <a:fontRef idx="minor">
            <a:schemeClr val="lt1"/>
          </a:fontRef>
        </p:style>
        <p:txBody>
          <a:bodyPr lIns="27000" tIns="27000" rIns="27000" bIns="27000" rtlCol="0" anchor="ctr"/>
          <a:lstStyle/>
          <a:p>
            <a:pPr algn="ctr"/>
            <a:r>
              <a:rPr kumimoji="1" lang="ja-JP" altLang="en-US" sz="525" b="1" dirty="0">
                <a:latin typeface="ＭＳ Ｐゴシック" panose="020B0600070205080204" pitchFamily="50" charset="-128"/>
                <a:ea typeface="ＭＳ Ｐゴシック" panose="020B0600070205080204" pitchFamily="50" charset="-128"/>
              </a:rPr>
              <a:t>国</a:t>
            </a:r>
            <a:endParaRPr kumimoji="1" lang="en-US" altLang="ja-JP" sz="525" b="1" dirty="0">
              <a:latin typeface="ＭＳ Ｐゴシック" panose="020B0600070205080204" pitchFamily="50" charset="-128"/>
              <a:ea typeface="ＭＳ Ｐゴシック" panose="020B0600070205080204" pitchFamily="50" charset="-128"/>
            </a:endParaRPr>
          </a:p>
          <a:p>
            <a:pPr algn="ctr"/>
            <a:r>
              <a:rPr lang="ja-JP" altLang="en-US" sz="525" b="1" dirty="0">
                <a:latin typeface="ＭＳ Ｐゴシック" panose="020B0600070205080204" pitchFamily="50" charset="-128"/>
                <a:ea typeface="ＭＳ Ｐゴシック" panose="020B0600070205080204" pitchFamily="50" charset="-128"/>
              </a:rPr>
              <a:t>とりまとめ</a:t>
            </a:r>
            <a:endParaRPr lang="en-US" altLang="ja-JP" sz="525" b="1" dirty="0">
              <a:latin typeface="ＭＳ Ｐゴシック" panose="020B0600070205080204" pitchFamily="50" charset="-128"/>
              <a:ea typeface="ＭＳ Ｐゴシック" panose="020B0600070205080204" pitchFamily="50" charset="-128"/>
            </a:endParaRPr>
          </a:p>
          <a:p>
            <a:pPr algn="ctr"/>
            <a:r>
              <a:rPr lang="ja-JP" altLang="en-US" sz="525" b="1" dirty="0">
                <a:latin typeface="ＭＳ Ｐゴシック" panose="020B0600070205080204" pitchFamily="50" charset="-128"/>
                <a:ea typeface="ＭＳ Ｐゴシック" panose="020B0600070205080204" pitchFamily="50" charset="-128"/>
              </a:rPr>
              <a:t>提示</a:t>
            </a:r>
            <a:endParaRPr kumimoji="1" lang="ja-JP" altLang="en-US" sz="525" b="1" dirty="0">
              <a:latin typeface="ＭＳ Ｐゴシック" panose="020B0600070205080204" pitchFamily="50" charset="-128"/>
              <a:ea typeface="ＭＳ Ｐゴシック" panose="020B0600070205080204" pitchFamily="50" charset="-128"/>
            </a:endParaRPr>
          </a:p>
        </p:txBody>
      </p:sp>
      <p:sp>
        <p:nvSpPr>
          <p:cNvPr id="56" name="角丸四角形 57">
            <a:extLst>
              <a:ext uri="{FF2B5EF4-FFF2-40B4-BE49-F238E27FC236}">
                <a16:creationId xmlns:a16="http://schemas.microsoft.com/office/drawing/2014/main" id="{F663B409-415C-C206-61B3-A3F074C74C9E}"/>
              </a:ext>
            </a:extLst>
          </p:cNvPr>
          <p:cNvSpPr/>
          <p:nvPr/>
        </p:nvSpPr>
        <p:spPr>
          <a:xfrm>
            <a:off x="2950496" y="3859821"/>
            <a:ext cx="639725" cy="325165"/>
          </a:xfrm>
          <a:prstGeom prst="roundRect">
            <a:avLst>
              <a:gd name="adj" fmla="val 13229"/>
            </a:avLst>
          </a:prstGeom>
          <a:ln/>
        </p:spPr>
        <p:style>
          <a:lnRef idx="1">
            <a:schemeClr val="accent5"/>
          </a:lnRef>
          <a:fillRef idx="2">
            <a:schemeClr val="accent5"/>
          </a:fillRef>
          <a:effectRef idx="1">
            <a:schemeClr val="accent5"/>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拠点・積極的</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医療機関</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条件整理</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右大かっこ 18"/>
          <p:cNvSpPr/>
          <p:nvPr/>
        </p:nvSpPr>
        <p:spPr>
          <a:xfrm>
            <a:off x="2310846" y="2677564"/>
            <a:ext cx="81264" cy="1683641"/>
          </a:xfrm>
          <a:prstGeom prst="rightBracket">
            <a:avLst/>
          </a:prstGeom>
          <a:noFill/>
          <a:ln w="57150">
            <a:solidFill>
              <a:srgbClr val="FF0000"/>
            </a:solidFill>
          </a:ln>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sz="1350"/>
          </a:p>
        </p:txBody>
      </p:sp>
      <p:sp>
        <p:nvSpPr>
          <p:cNvPr id="59" name="角丸四角形 56">
            <a:extLst>
              <a:ext uri="{FF2B5EF4-FFF2-40B4-BE49-F238E27FC236}">
                <a16:creationId xmlns:a16="http://schemas.microsoft.com/office/drawing/2014/main" id="{30DC0D30-BF9D-81F4-3ECC-91854C256A50}"/>
              </a:ext>
            </a:extLst>
          </p:cNvPr>
          <p:cNvSpPr/>
          <p:nvPr/>
        </p:nvSpPr>
        <p:spPr>
          <a:xfrm>
            <a:off x="1956097" y="2687133"/>
            <a:ext cx="379352" cy="370994"/>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第７次</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a:p>
            <a:pPr algn="ctr"/>
            <a:r>
              <a:rPr kumimoji="1" lang="en-US" altLang="ja-JP" sz="750" dirty="0">
                <a:solidFill>
                  <a:schemeClr val="tx1"/>
                </a:solidFill>
                <a:latin typeface="ＭＳ Ｐゴシック" panose="020B0600070205080204" pitchFamily="50" charset="-128"/>
                <a:ea typeface="ＭＳ Ｐゴシック" panose="020B0600070205080204" pitchFamily="50" charset="-128"/>
              </a:rPr>
              <a:t>PDCA</a:t>
            </a:r>
          </a:p>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評価</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cxnSp>
        <p:nvCxnSpPr>
          <p:cNvPr id="45" name="直線コネクタ 44"/>
          <p:cNvCxnSpPr/>
          <p:nvPr/>
        </p:nvCxnSpPr>
        <p:spPr>
          <a:xfrm>
            <a:off x="21857" y="522246"/>
            <a:ext cx="9153000" cy="0"/>
          </a:xfrm>
          <a:prstGeom prst="line">
            <a:avLst/>
          </a:prstGeom>
          <a:ln w="38100"/>
        </p:spPr>
        <p:style>
          <a:lnRef idx="3">
            <a:schemeClr val="accent3"/>
          </a:lnRef>
          <a:fillRef idx="0">
            <a:schemeClr val="accent3"/>
          </a:fillRef>
          <a:effectRef idx="2">
            <a:schemeClr val="accent3"/>
          </a:effectRef>
          <a:fontRef idx="minor">
            <a:schemeClr val="tx1"/>
          </a:fontRef>
        </p:style>
      </p:cxnSp>
      <p:sp>
        <p:nvSpPr>
          <p:cNvPr id="42" name="テキスト ボックス 41"/>
          <p:cNvSpPr txBox="1"/>
          <p:nvPr/>
        </p:nvSpPr>
        <p:spPr>
          <a:xfrm>
            <a:off x="2648775" y="3155671"/>
            <a:ext cx="614643" cy="184666"/>
          </a:xfrm>
          <a:prstGeom prst="rect">
            <a:avLst/>
          </a:prstGeom>
          <a:noFill/>
        </p:spPr>
        <p:txBody>
          <a:bodyPr wrap="square" rtlCol="0">
            <a:spAutoFit/>
          </a:bodyPr>
          <a:lstStyle/>
          <a:p>
            <a:r>
              <a:rPr kumimoji="1" lang="ja-JP" altLang="en-US" sz="600" dirty="0"/>
              <a:t>（報告）</a:t>
            </a:r>
          </a:p>
        </p:txBody>
      </p:sp>
      <p:sp>
        <p:nvSpPr>
          <p:cNvPr id="9" name="屈折矢印 8"/>
          <p:cNvSpPr/>
          <p:nvPr/>
        </p:nvSpPr>
        <p:spPr>
          <a:xfrm>
            <a:off x="2736065" y="3148789"/>
            <a:ext cx="367266" cy="204270"/>
          </a:xfrm>
          <a:prstGeom prst="ben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2734061" y="3544933"/>
            <a:ext cx="647322" cy="2035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3C403D18-01E9-FF0B-3464-F63F9BBCF79C}"/>
              </a:ext>
            </a:extLst>
          </p:cNvPr>
          <p:cNvSpPr/>
          <p:nvPr/>
        </p:nvSpPr>
        <p:spPr>
          <a:xfrm>
            <a:off x="2860789" y="3492108"/>
            <a:ext cx="376575" cy="276227"/>
          </a:xfrm>
          <a:prstGeom prst="rect">
            <a:avLst/>
          </a:prstGeom>
        </p:spPr>
        <p:style>
          <a:lnRef idx="2">
            <a:schemeClr val="dk1">
              <a:shade val="50000"/>
            </a:schemeClr>
          </a:lnRef>
          <a:fillRef idx="1">
            <a:schemeClr val="dk1"/>
          </a:fillRef>
          <a:effectRef idx="0">
            <a:schemeClr val="dk1"/>
          </a:effectRef>
          <a:fontRef idx="minor">
            <a:schemeClr val="lt1"/>
          </a:fontRef>
        </p:style>
        <p:txBody>
          <a:bodyPr lIns="27000" tIns="27000" rIns="27000" bIns="27000" rtlCol="0" anchor="ctr"/>
          <a:lstStyle/>
          <a:p>
            <a:pPr algn="ctr"/>
            <a:r>
              <a:rPr kumimoji="1" lang="ja-JP" altLang="en-US" sz="525" b="1" dirty="0">
                <a:latin typeface="ＭＳ Ｐゴシック" panose="020B0600070205080204" pitchFamily="50" charset="-128"/>
                <a:ea typeface="ＭＳ Ｐゴシック" panose="020B0600070205080204" pitchFamily="50" charset="-128"/>
              </a:rPr>
              <a:t>国</a:t>
            </a:r>
            <a:endParaRPr kumimoji="1" lang="en-US" altLang="ja-JP" sz="525" b="1" dirty="0">
              <a:latin typeface="ＭＳ Ｐゴシック" panose="020B0600070205080204" pitchFamily="50" charset="-128"/>
              <a:ea typeface="ＭＳ Ｐゴシック" panose="020B0600070205080204" pitchFamily="50" charset="-128"/>
            </a:endParaRPr>
          </a:p>
          <a:p>
            <a:pPr algn="ctr"/>
            <a:r>
              <a:rPr kumimoji="1" lang="ja-JP" altLang="en-US" sz="525" b="1" dirty="0">
                <a:latin typeface="ＭＳ Ｐゴシック" panose="020B0600070205080204" pitchFamily="50" charset="-128"/>
                <a:ea typeface="ＭＳ Ｐゴシック" panose="020B0600070205080204" pitchFamily="50" charset="-128"/>
              </a:rPr>
              <a:t>策定</a:t>
            </a:r>
            <a:r>
              <a:rPr lang="ja-JP" altLang="en-US" sz="525" b="1" dirty="0">
                <a:latin typeface="ＭＳ Ｐゴシック" panose="020B0600070205080204" pitchFamily="50" charset="-128"/>
                <a:ea typeface="ＭＳ Ｐゴシック" panose="020B0600070205080204" pitchFamily="50" charset="-128"/>
              </a:rPr>
              <a:t>指針</a:t>
            </a:r>
            <a:endParaRPr lang="en-US" altLang="ja-JP" sz="525" b="1" dirty="0">
              <a:latin typeface="ＭＳ Ｐゴシック" panose="020B0600070205080204" pitchFamily="50" charset="-128"/>
              <a:ea typeface="ＭＳ Ｐゴシック" panose="020B0600070205080204" pitchFamily="50" charset="-128"/>
            </a:endParaRPr>
          </a:p>
          <a:p>
            <a:pPr algn="ctr"/>
            <a:r>
              <a:rPr kumimoji="1" lang="ja-JP" altLang="en-US" sz="525" b="1" dirty="0">
                <a:latin typeface="ＭＳ Ｐゴシック" panose="020B0600070205080204" pitchFamily="50" charset="-128"/>
                <a:ea typeface="ＭＳ Ｐゴシック" panose="020B0600070205080204" pitchFamily="50" charset="-128"/>
              </a:rPr>
              <a:t>提示</a:t>
            </a:r>
          </a:p>
        </p:txBody>
      </p:sp>
      <p:sp>
        <p:nvSpPr>
          <p:cNvPr id="26" name="楕円 25"/>
          <p:cNvSpPr/>
          <p:nvPr/>
        </p:nvSpPr>
        <p:spPr>
          <a:xfrm>
            <a:off x="3359835" y="3501212"/>
            <a:ext cx="283967" cy="24724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3336057" y="3500035"/>
            <a:ext cx="368574" cy="276999"/>
          </a:xfrm>
          <a:prstGeom prst="rect">
            <a:avLst/>
          </a:prstGeom>
          <a:noFill/>
        </p:spPr>
        <p:txBody>
          <a:bodyPr wrap="square" rtlCol="0">
            <a:spAutoFit/>
          </a:bodyPr>
          <a:lstStyle/>
          <a:p>
            <a:r>
              <a:rPr kumimoji="1" lang="ja-JP" altLang="en-US" sz="600" b="1" dirty="0"/>
              <a:t>圏域決定</a:t>
            </a:r>
          </a:p>
        </p:txBody>
      </p:sp>
      <p:sp>
        <p:nvSpPr>
          <p:cNvPr id="51" name="角丸四角形 57">
            <a:extLst>
              <a:ext uri="{FF2B5EF4-FFF2-40B4-BE49-F238E27FC236}">
                <a16:creationId xmlns:a16="http://schemas.microsoft.com/office/drawing/2014/main" id="{2BD0C037-CAEC-A7F3-963B-DA95934778F5}"/>
              </a:ext>
            </a:extLst>
          </p:cNvPr>
          <p:cNvSpPr/>
          <p:nvPr/>
        </p:nvSpPr>
        <p:spPr>
          <a:xfrm>
            <a:off x="4915710" y="2606897"/>
            <a:ext cx="268664" cy="2112386"/>
          </a:xfrm>
          <a:prstGeom prst="roundRect">
            <a:avLst>
              <a:gd name="adj" fmla="val 13229"/>
            </a:avLst>
          </a:prstGeom>
          <a:ln/>
        </p:spPr>
        <p:style>
          <a:lnRef idx="1">
            <a:schemeClr val="accent6"/>
          </a:lnRef>
          <a:fillRef idx="2">
            <a:schemeClr val="accent6"/>
          </a:fillRef>
          <a:effectRef idx="1">
            <a:schemeClr val="accent6"/>
          </a:effectRef>
          <a:fontRef idx="minor">
            <a:schemeClr val="dk1"/>
          </a:fontRef>
        </p:style>
        <p:txBody>
          <a:bodyPr wrap="none" lIns="27000" tIns="27000" rIns="27000" bIns="27000" rtlCol="0" anchor="ctr"/>
          <a:lstStyle/>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在宅</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医療</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推進</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部会</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53" name="角丸四角形 52">
            <a:extLst>
              <a:ext uri="{FF2B5EF4-FFF2-40B4-BE49-F238E27FC236}">
                <a16:creationId xmlns:a16="http://schemas.microsoft.com/office/drawing/2014/main" id="{FEEE5F86-6404-870C-DF26-93BED4EBC31C}"/>
              </a:ext>
            </a:extLst>
          </p:cNvPr>
          <p:cNvSpPr/>
          <p:nvPr/>
        </p:nvSpPr>
        <p:spPr>
          <a:xfrm>
            <a:off x="4821246" y="4406545"/>
            <a:ext cx="408494" cy="312738"/>
          </a:xfrm>
          <a:prstGeom prst="roundRect">
            <a:avLst>
              <a:gd name="adj" fmla="val 13229"/>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指標</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設定</a:t>
            </a:r>
          </a:p>
        </p:txBody>
      </p:sp>
      <p:sp>
        <p:nvSpPr>
          <p:cNvPr id="54" name="屈折矢印 53"/>
          <p:cNvSpPr/>
          <p:nvPr/>
        </p:nvSpPr>
        <p:spPr>
          <a:xfrm>
            <a:off x="5196762" y="3116862"/>
            <a:ext cx="271712" cy="502076"/>
          </a:xfrm>
          <a:prstGeom prst="bentUpArrow">
            <a:avLst>
              <a:gd name="adj1" fmla="val 25000"/>
              <a:gd name="adj2" fmla="val 25000"/>
              <a:gd name="adj3" fmla="val 4603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5312022" y="3307442"/>
            <a:ext cx="614643" cy="184666"/>
          </a:xfrm>
          <a:prstGeom prst="rect">
            <a:avLst/>
          </a:prstGeom>
          <a:noFill/>
        </p:spPr>
        <p:txBody>
          <a:bodyPr wrap="square" rtlCol="0">
            <a:spAutoFit/>
          </a:bodyPr>
          <a:lstStyle/>
          <a:p>
            <a:r>
              <a:rPr kumimoji="1" lang="ja-JP" altLang="en-US" sz="600" dirty="0"/>
              <a:t>（報告）</a:t>
            </a:r>
          </a:p>
        </p:txBody>
      </p:sp>
    </p:spTree>
    <p:extLst>
      <p:ext uri="{BB962C8B-B14F-4D97-AF65-F5344CB8AC3E}">
        <p14:creationId xmlns:p14="http://schemas.microsoft.com/office/powerpoint/2010/main" val="2989912279"/>
      </p:ext>
    </p:extLst>
  </p:cSld>
  <p:clrMapOvr>
    <a:masterClrMapping/>
  </p:clrMapOvr>
</p:sld>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5725</Words>
  <Application>Microsoft Office PowerPoint</Application>
  <PresentationFormat>画面に合わせる (4:3)</PresentationFormat>
  <Paragraphs>1018</Paragraphs>
  <Slides>9</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Meiryo UI</vt:lpstr>
      <vt:lpstr>ＭＳ Ｐゴシック</vt:lpstr>
      <vt:lpstr>メイリオ</vt:lpstr>
      <vt:lpstr>游ゴシック</vt:lpstr>
      <vt:lpstr>游ゴシック Light</vt:lpstr>
      <vt:lpstr>Arial</vt:lpstr>
      <vt:lpstr>Calibri</vt:lpstr>
      <vt:lpstr>Calibri Light</vt:lpstr>
      <vt:lpstr>Wingdings</vt:lpstr>
      <vt:lpstr>Office テーマ</vt:lpstr>
      <vt:lpstr>令和４年度  在宅医療にかかる取組について</vt:lpstr>
      <vt:lpstr>【取組②】 各圏域の在宅医療懇話会での意見交換による現状と課題の共有　【参考２】</vt:lpstr>
      <vt:lpstr>第７次大阪府医療計画：在宅医療・各指標の目標値の状況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2023-02-16T09:06:06Z</dcterms:created>
  <dcterms:modified xsi:type="dcterms:W3CDTF">2023-02-27T05:54:03Z</dcterms:modified>
</cp:coreProperties>
</file>