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FF"/>
    <a:srgbClr val="000000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819" autoAdjust="0"/>
  </p:normalViewPr>
  <p:slideViewPr>
    <p:cSldViewPr>
      <p:cViewPr varScale="1">
        <p:scale>
          <a:sx n="71" d="100"/>
          <a:sy n="71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38"/>
    </p:cViewPr>
  </p:sorterViewPr>
  <p:notesViewPr>
    <p:cSldViewPr>
      <p:cViewPr varScale="1">
        <p:scale>
          <a:sx n="49" d="100"/>
          <a:sy n="49" d="100"/>
        </p:scale>
        <p:origin x="-2916" y="-102"/>
      </p:cViewPr>
      <p:guideLst>
        <p:guide orient="horz" pos="3130"/>
        <p:guide pos="2144"/>
      </p:guideLst>
    </p:cSldViewPr>
  </p:notesViewPr>
  <p:gridSpacing cx="72008" cy="72008"/>
</p:viewPr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29199074631914E-2"/>
          <c:y val="7.7227412625293215E-2"/>
          <c:w val="0.90981881608985804"/>
          <c:h val="0.59372464409075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'平成29年度実績（府域グラフ作成用2) '!$H$98</c:f>
              <c:strCache>
                <c:ptCount val="1"/>
                <c:pt idx="0">
                  <c:v>公立病院</c:v>
                </c:pt>
              </c:strCache>
            </c:strRef>
          </c:tx>
          <c:spPr>
            <a:solidFill>
              <a:schemeClr val="accent4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'平成29年度実績（府域グラフ作成用2) '!$G$99:$G$116</c:f>
              <c:strCache>
                <c:ptCount val="18"/>
                <c:pt idx="0">
                  <c:v>A病院</c:v>
                </c:pt>
                <c:pt idx="1">
                  <c:v>B病院</c:v>
                </c:pt>
                <c:pt idx="2">
                  <c:v>C病院</c:v>
                </c:pt>
                <c:pt idx="3">
                  <c:v>D病院</c:v>
                </c:pt>
                <c:pt idx="4">
                  <c:v>E病院</c:v>
                </c:pt>
                <c:pt idx="5">
                  <c:v>※F診療所</c:v>
                </c:pt>
                <c:pt idx="6">
                  <c:v>※G診療所</c:v>
                </c:pt>
                <c:pt idx="7">
                  <c:v>※H病院</c:v>
                </c:pt>
                <c:pt idx="8">
                  <c:v>※I診療所</c:v>
                </c:pt>
                <c:pt idx="9">
                  <c:v>J病院</c:v>
                </c:pt>
                <c:pt idx="10">
                  <c:v>※K診療所</c:v>
                </c:pt>
                <c:pt idx="11">
                  <c:v>※L診療所</c:v>
                </c:pt>
                <c:pt idx="12">
                  <c:v>※M診療所</c:v>
                </c:pt>
                <c:pt idx="13">
                  <c:v>N病院</c:v>
                </c:pt>
                <c:pt idx="14">
                  <c:v>※O診療所</c:v>
                </c:pt>
                <c:pt idx="15">
                  <c:v>P病院</c:v>
                </c:pt>
                <c:pt idx="16">
                  <c:v>※Q診療所</c:v>
                </c:pt>
                <c:pt idx="17">
                  <c:v>※R診療所</c:v>
                </c:pt>
              </c:strCache>
            </c:strRef>
          </c:cat>
          <c:val>
            <c:numRef>
              <c:f>'平成29年度実績（府域グラフ作成用2) '!$H$99:$H$116</c:f>
              <c:numCache>
                <c:formatCode>General</c:formatCode>
                <c:ptCount val="18"/>
                <c:pt idx="0">
                  <c:v>1694</c:v>
                </c:pt>
                <c:pt idx="1">
                  <c:v>1215</c:v>
                </c:pt>
                <c:pt idx="3">
                  <c:v>765</c:v>
                </c:pt>
                <c:pt idx="4">
                  <c:v>664</c:v>
                </c:pt>
                <c:pt idx="13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7-48BF-807F-53C14C158132}"/>
            </c:ext>
          </c:extLst>
        </c:ser>
        <c:ser>
          <c:idx val="1"/>
          <c:order val="1"/>
          <c:tx>
            <c:strRef>
              <c:f>'平成29年度実績（府域グラフ作成用2) '!$I$98</c:f>
              <c:strCache>
                <c:ptCount val="1"/>
                <c:pt idx="0">
                  <c:v>公的病院１</c:v>
                </c:pt>
              </c:strCache>
            </c:strRef>
          </c:tx>
          <c:spPr>
            <a:solidFill>
              <a:schemeClr val="accent4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'平成29年度実績（府域グラフ作成用2) '!$G$99:$G$116</c:f>
              <c:strCache>
                <c:ptCount val="18"/>
                <c:pt idx="0">
                  <c:v>A病院</c:v>
                </c:pt>
                <c:pt idx="1">
                  <c:v>B病院</c:v>
                </c:pt>
                <c:pt idx="2">
                  <c:v>C病院</c:v>
                </c:pt>
                <c:pt idx="3">
                  <c:v>D病院</c:v>
                </c:pt>
                <c:pt idx="4">
                  <c:v>E病院</c:v>
                </c:pt>
                <c:pt idx="5">
                  <c:v>※F診療所</c:v>
                </c:pt>
                <c:pt idx="6">
                  <c:v>※G診療所</c:v>
                </c:pt>
                <c:pt idx="7">
                  <c:v>※H病院</c:v>
                </c:pt>
                <c:pt idx="8">
                  <c:v>※I診療所</c:v>
                </c:pt>
                <c:pt idx="9">
                  <c:v>J病院</c:v>
                </c:pt>
                <c:pt idx="10">
                  <c:v>※K診療所</c:v>
                </c:pt>
                <c:pt idx="11">
                  <c:v>※L診療所</c:v>
                </c:pt>
                <c:pt idx="12">
                  <c:v>※M診療所</c:v>
                </c:pt>
                <c:pt idx="13">
                  <c:v>N病院</c:v>
                </c:pt>
                <c:pt idx="14">
                  <c:v>※O診療所</c:v>
                </c:pt>
                <c:pt idx="15">
                  <c:v>P病院</c:v>
                </c:pt>
                <c:pt idx="16">
                  <c:v>※Q診療所</c:v>
                </c:pt>
                <c:pt idx="17">
                  <c:v>※R診療所</c:v>
                </c:pt>
              </c:strCache>
            </c:strRef>
          </c:cat>
          <c:val>
            <c:numRef>
              <c:f>'平成29年度実績（府域グラフ作成用2) '!$I$99:$I$116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01-1BF7-48BF-807F-53C14C158132}"/>
            </c:ext>
          </c:extLst>
        </c:ser>
        <c:ser>
          <c:idx val="2"/>
          <c:order val="2"/>
          <c:tx>
            <c:strRef>
              <c:f>'平成29年度実績（府域グラフ作成用2) '!$J$98</c:f>
              <c:strCache>
                <c:ptCount val="1"/>
                <c:pt idx="0">
                  <c:v>公的病院２</c:v>
                </c:pt>
              </c:strCache>
            </c:strRef>
          </c:tx>
          <c:spPr>
            <a:solidFill>
              <a:schemeClr val="accent4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'平成29年度実績（府域グラフ作成用2) '!$G$99:$G$116</c:f>
              <c:strCache>
                <c:ptCount val="18"/>
                <c:pt idx="0">
                  <c:v>A病院</c:v>
                </c:pt>
                <c:pt idx="1">
                  <c:v>B病院</c:v>
                </c:pt>
                <c:pt idx="2">
                  <c:v>C病院</c:v>
                </c:pt>
                <c:pt idx="3">
                  <c:v>D病院</c:v>
                </c:pt>
                <c:pt idx="4">
                  <c:v>E病院</c:v>
                </c:pt>
                <c:pt idx="5">
                  <c:v>※F診療所</c:v>
                </c:pt>
                <c:pt idx="6">
                  <c:v>※G診療所</c:v>
                </c:pt>
                <c:pt idx="7">
                  <c:v>※H病院</c:v>
                </c:pt>
                <c:pt idx="8">
                  <c:v>※I診療所</c:v>
                </c:pt>
                <c:pt idx="9">
                  <c:v>J病院</c:v>
                </c:pt>
                <c:pt idx="10">
                  <c:v>※K診療所</c:v>
                </c:pt>
                <c:pt idx="11">
                  <c:v>※L診療所</c:v>
                </c:pt>
                <c:pt idx="12">
                  <c:v>※M診療所</c:v>
                </c:pt>
                <c:pt idx="13">
                  <c:v>N病院</c:v>
                </c:pt>
                <c:pt idx="14">
                  <c:v>※O診療所</c:v>
                </c:pt>
                <c:pt idx="15">
                  <c:v>P病院</c:v>
                </c:pt>
                <c:pt idx="16">
                  <c:v>※Q診療所</c:v>
                </c:pt>
                <c:pt idx="17">
                  <c:v>※R診療所</c:v>
                </c:pt>
              </c:strCache>
            </c:strRef>
          </c:cat>
          <c:val>
            <c:numRef>
              <c:f>'平成29年度実績（府域グラフ作成用2) '!$J$99:$J$116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02-1BF7-48BF-807F-53C14C158132}"/>
            </c:ext>
          </c:extLst>
        </c:ser>
        <c:ser>
          <c:idx val="3"/>
          <c:order val="3"/>
          <c:tx>
            <c:strRef>
              <c:f>'平成29年度実績（府域グラフ作成用2) '!$K$98</c:f>
              <c:strCache>
                <c:ptCount val="1"/>
                <c:pt idx="0">
                  <c:v>民間等病院</c:v>
                </c:pt>
              </c:strCache>
            </c:strRef>
          </c:tx>
          <c:spPr>
            <a:solidFill>
              <a:schemeClr val="accent4">
                <a:tint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'平成29年度実績（府域グラフ作成用2) '!$G$99:$G$116</c:f>
              <c:strCache>
                <c:ptCount val="18"/>
                <c:pt idx="0">
                  <c:v>A病院</c:v>
                </c:pt>
                <c:pt idx="1">
                  <c:v>B病院</c:v>
                </c:pt>
                <c:pt idx="2">
                  <c:v>C病院</c:v>
                </c:pt>
                <c:pt idx="3">
                  <c:v>D病院</c:v>
                </c:pt>
                <c:pt idx="4">
                  <c:v>E病院</c:v>
                </c:pt>
                <c:pt idx="5">
                  <c:v>※F診療所</c:v>
                </c:pt>
                <c:pt idx="6">
                  <c:v>※G診療所</c:v>
                </c:pt>
                <c:pt idx="7">
                  <c:v>※H病院</c:v>
                </c:pt>
                <c:pt idx="8">
                  <c:v>※I診療所</c:v>
                </c:pt>
                <c:pt idx="9">
                  <c:v>J病院</c:v>
                </c:pt>
                <c:pt idx="10">
                  <c:v>※K診療所</c:v>
                </c:pt>
                <c:pt idx="11">
                  <c:v>※L診療所</c:v>
                </c:pt>
                <c:pt idx="12">
                  <c:v>※M診療所</c:v>
                </c:pt>
                <c:pt idx="13">
                  <c:v>N病院</c:v>
                </c:pt>
                <c:pt idx="14">
                  <c:v>※O診療所</c:v>
                </c:pt>
                <c:pt idx="15">
                  <c:v>P病院</c:v>
                </c:pt>
                <c:pt idx="16">
                  <c:v>※Q診療所</c:v>
                </c:pt>
                <c:pt idx="17">
                  <c:v>※R診療所</c:v>
                </c:pt>
              </c:strCache>
            </c:strRef>
          </c:cat>
          <c:val>
            <c:numRef>
              <c:f>'平成29年度実績（府域グラフ作成用2) '!$K$99:$K$116</c:f>
              <c:numCache>
                <c:formatCode>General</c:formatCode>
                <c:ptCount val="18"/>
                <c:pt idx="2">
                  <c:v>1100</c:v>
                </c:pt>
                <c:pt idx="9">
                  <c:v>238</c:v>
                </c:pt>
                <c:pt idx="1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F7-48BF-807F-53C14C158132}"/>
            </c:ext>
          </c:extLst>
        </c:ser>
        <c:ser>
          <c:idx val="4"/>
          <c:order val="4"/>
          <c:tx>
            <c:strRef>
              <c:f>'平成29年度実績（府域グラフ作成用2) '!$L$98</c:f>
              <c:strCache>
                <c:ptCount val="1"/>
                <c:pt idx="0">
                  <c:v>診療所</c:v>
                </c:pt>
              </c:strCache>
            </c:strRef>
          </c:tx>
          <c:spPr>
            <a:solidFill>
              <a:schemeClr val="accent4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'平成29年度実績（府域グラフ作成用2) '!$G$99:$G$116</c:f>
              <c:strCache>
                <c:ptCount val="18"/>
                <c:pt idx="0">
                  <c:v>A病院</c:v>
                </c:pt>
                <c:pt idx="1">
                  <c:v>B病院</c:v>
                </c:pt>
                <c:pt idx="2">
                  <c:v>C病院</c:v>
                </c:pt>
                <c:pt idx="3">
                  <c:v>D病院</c:v>
                </c:pt>
                <c:pt idx="4">
                  <c:v>E病院</c:v>
                </c:pt>
                <c:pt idx="5">
                  <c:v>※F診療所</c:v>
                </c:pt>
                <c:pt idx="6">
                  <c:v>※G診療所</c:v>
                </c:pt>
                <c:pt idx="7">
                  <c:v>※H病院</c:v>
                </c:pt>
                <c:pt idx="8">
                  <c:v>※I診療所</c:v>
                </c:pt>
                <c:pt idx="9">
                  <c:v>J病院</c:v>
                </c:pt>
                <c:pt idx="10">
                  <c:v>※K診療所</c:v>
                </c:pt>
                <c:pt idx="11">
                  <c:v>※L診療所</c:v>
                </c:pt>
                <c:pt idx="12">
                  <c:v>※M診療所</c:v>
                </c:pt>
                <c:pt idx="13">
                  <c:v>N病院</c:v>
                </c:pt>
                <c:pt idx="14">
                  <c:v>※O診療所</c:v>
                </c:pt>
                <c:pt idx="15">
                  <c:v>P病院</c:v>
                </c:pt>
                <c:pt idx="16">
                  <c:v>※Q診療所</c:v>
                </c:pt>
                <c:pt idx="17">
                  <c:v>※R診療所</c:v>
                </c:pt>
              </c:strCache>
            </c:strRef>
          </c:cat>
          <c:val>
            <c:numRef>
              <c:f>'平成29年度実績（府域グラフ作成用2) '!$L$99:$L$116</c:f>
              <c:numCache>
                <c:formatCode>General</c:formatCode>
                <c:ptCount val="18"/>
                <c:pt idx="5">
                  <c:v>645</c:v>
                </c:pt>
                <c:pt idx="6">
                  <c:v>375</c:v>
                </c:pt>
                <c:pt idx="7">
                  <c:v>240</c:v>
                </c:pt>
                <c:pt idx="8">
                  <c:v>239</c:v>
                </c:pt>
                <c:pt idx="10">
                  <c:v>234</c:v>
                </c:pt>
                <c:pt idx="11">
                  <c:v>182</c:v>
                </c:pt>
                <c:pt idx="14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F7-48BF-807F-53C14C158132}"/>
            </c:ext>
          </c:extLst>
        </c:ser>
        <c:ser>
          <c:idx val="5"/>
          <c:order val="5"/>
          <c:tx>
            <c:strRef>
              <c:f>'平成29年度実績（府域グラフ作成用2) '!$M$98</c:f>
              <c:strCache>
                <c:ptCount val="1"/>
                <c:pt idx="0">
                  <c:v>助産所</c:v>
                </c:pt>
              </c:strCache>
            </c:strRef>
          </c:tx>
          <c:spPr>
            <a:solidFill>
              <a:schemeClr val="accent4">
                <a:tint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'平成29年度実績（府域グラフ作成用2) '!$G$99:$G$116</c:f>
              <c:strCache>
                <c:ptCount val="18"/>
                <c:pt idx="0">
                  <c:v>A病院</c:v>
                </c:pt>
                <c:pt idx="1">
                  <c:v>B病院</c:v>
                </c:pt>
                <c:pt idx="2">
                  <c:v>C病院</c:v>
                </c:pt>
                <c:pt idx="3">
                  <c:v>D病院</c:v>
                </c:pt>
                <c:pt idx="4">
                  <c:v>E病院</c:v>
                </c:pt>
                <c:pt idx="5">
                  <c:v>※F診療所</c:v>
                </c:pt>
                <c:pt idx="6">
                  <c:v>※G診療所</c:v>
                </c:pt>
                <c:pt idx="7">
                  <c:v>※H病院</c:v>
                </c:pt>
                <c:pt idx="8">
                  <c:v>※I診療所</c:v>
                </c:pt>
                <c:pt idx="9">
                  <c:v>J病院</c:v>
                </c:pt>
                <c:pt idx="10">
                  <c:v>※K診療所</c:v>
                </c:pt>
                <c:pt idx="11">
                  <c:v>※L診療所</c:v>
                </c:pt>
                <c:pt idx="12">
                  <c:v>※M診療所</c:v>
                </c:pt>
                <c:pt idx="13">
                  <c:v>N病院</c:v>
                </c:pt>
                <c:pt idx="14">
                  <c:v>※O診療所</c:v>
                </c:pt>
                <c:pt idx="15">
                  <c:v>P病院</c:v>
                </c:pt>
                <c:pt idx="16">
                  <c:v>※Q診療所</c:v>
                </c:pt>
                <c:pt idx="17">
                  <c:v>※R診療所</c:v>
                </c:pt>
              </c:strCache>
            </c:strRef>
          </c:cat>
          <c:val>
            <c:numRef>
              <c:f>'平成29年度実績（府域グラフ作成用2) '!$M$99:$M$116</c:f>
              <c:numCache>
                <c:formatCode>General</c:formatCode>
                <c:ptCount val="18"/>
                <c:pt idx="12">
                  <c:v>116</c:v>
                </c:pt>
                <c:pt idx="16">
                  <c:v>68</c:v>
                </c:pt>
                <c:pt idx="1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F7-48BF-807F-53C14C158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592095704"/>
        <c:axId val="592096880"/>
      </c:barChart>
      <c:catAx>
        <c:axId val="592095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wordArtVertRtl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ja-JP"/>
          </a:p>
        </c:txPr>
        <c:crossAx val="592096880"/>
        <c:crosses val="autoZero"/>
        <c:auto val="1"/>
        <c:lblAlgn val="ctr"/>
        <c:lblOffset val="100"/>
        <c:noMultiLvlLbl val="0"/>
      </c:catAx>
      <c:valAx>
        <c:axId val="59209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92095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79913859408229"/>
          <c:y val="0.95720444326332565"/>
          <c:w val="0.60804538006480846"/>
          <c:h val="4.2795556736674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CB110735879EE44AC0DA5AE7D61CC8B" ma:contentTypeVersion="0" ma:contentTypeDescription="新しいドキュメントを作成します。" ma:contentTypeScope="" ma:versionID="52cf278b219930cbe3bdae6bc175c2b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c216975fa0084bb3f54c3fd858a610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D99F2F-664F-4A72-8D0A-9464752B6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2E238E-5187-4482-BE1B-2A3B132B829E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6FA492-2F15-4389-9F0F-4BEF001AC0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13647</TotalTime>
  <Words>3344</Words>
  <Application>Microsoft Office PowerPoint</Application>
  <PresentationFormat>画面に合わせる (4:3)</PresentationFormat>
  <Paragraphs>977</Paragraphs>
  <Slides>30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30</vt:i4>
      </vt:variant>
    </vt:vector>
  </HeadingPairs>
  <TitlesOfParts>
    <vt:vector size="51" baseType="lpstr">
      <vt:lpstr>FontAwesome</vt:lpstr>
      <vt:lpstr>HGPｺﾞｼｯｸE</vt:lpstr>
      <vt:lpstr>HGPｺﾞｼｯｸM</vt:lpstr>
      <vt:lpstr>HGP創英角ｺﾞｼｯｸUB</vt:lpstr>
      <vt:lpstr>HGP創英角ﾎﾟｯﾌﾟ体</vt:lpstr>
      <vt:lpstr>HGS創英角ｺﾞｼｯｸUB</vt:lpstr>
      <vt:lpstr>HG丸ｺﾞｼｯｸM-PRO</vt:lpstr>
      <vt:lpstr>Meiryo UI</vt:lpstr>
      <vt:lpstr>Microsoft YaHei UI</vt:lpstr>
      <vt:lpstr>ＭＳ Ｐゴシック</vt:lpstr>
      <vt:lpstr>ＭＳ ゴシック</vt:lpstr>
      <vt:lpstr>ＭＳ 明朝</vt:lpstr>
      <vt:lpstr>メイリオ</vt:lpstr>
      <vt:lpstr>Arial</vt:lpstr>
      <vt:lpstr>Calibri</vt:lpstr>
      <vt:lpstr>Calibri Light</vt:lpstr>
      <vt:lpstr>Times New Roman</vt:lpstr>
      <vt:lpstr>Wingdings</vt:lpstr>
      <vt:lpstr>Office ​​テーマ</vt:lpstr>
      <vt:lpstr>1_デザインの設定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１　将来の予測　②医療需要</vt:lpstr>
      <vt:lpstr>PowerPoint プレゼンテーション</vt:lpstr>
      <vt:lpstr>PowerPoint プレゼンテーション</vt:lpstr>
      <vt:lpstr>２ 　地域医療構想の推進(1)地域医療構想の目的と課題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HOSTNAME</dc:creator>
  <cp:lastModifiedBy>畑山　英明</cp:lastModifiedBy>
  <cp:revision>982</cp:revision>
  <cp:lastPrinted>2019-11-28T05:40:42Z</cp:lastPrinted>
  <dcterms:created xsi:type="dcterms:W3CDTF">2017-09-06T02:09:24Z</dcterms:created>
  <dcterms:modified xsi:type="dcterms:W3CDTF">2019-12-05T04:50:04Z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0x0101002CB110735879EE44AC0DA5AE7D61CC8B</vt:lpwstr>
  </property>
</Properties>
</file>