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4"/>
  </p:sldMasterIdLst>
  <p:notesMasterIdLst>
    <p:notesMasterId r:id="rId12"/>
  </p:notesMasterIdLst>
  <p:handoutMasterIdLst>
    <p:handoutMasterId r:id="rId13"/>
  </p:handoutMasterIdLst>
  <p:sldIdLst>
    <p:sldId id="322" r:id="rId5"/>
    <p:sldId id="337" r:id="rId6"/>
    <p:sldId id="352" r:id="rId7"/>
    <p:sldId id="354" r:id="rId8"/>
    <p:sldId id="355" r:id="rId9"/>
    <p:sldId id="356" r:id="rId10"/>
    <p:sldId id="357" r:id="rId1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4AB7C03-DE73-476F-B3D7-4703B3167430}">
          <p14:sldIdLst>
            <p14:sldId id="322"/>
            <p14:sldId id="337"/>
            <p14:sldId id="352"/>
            <p14:sldId id="354"/>
            <p14:sldId id="355"/>
            <p14:sldId id="356"/>
            <p14:sldId id="3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0431" autoAdjust="0"/>
  </p:normalViewPr>
  <p:slideViewPr>
    <p:cSldViewPr>
      <p:cViewPr varScale="1">
        <p:scale>
          <a:sx n="59" d="100"/>
          <a:sy n="59" d="100"/>
        </p:scale>
        <p:origin x="1716" y="4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notesViewPr>
    <p:cSldViewPr>
      <p:cViewPr>
        <p:scale>
          <a:sx n="75" d="100"/>
          <a:sy n="75" d="100"/>
        </p:scale>
        <p:origin x="-2442" y="108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0" tIns="45708" rIns="91420" bIns="457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0"/>
            <a:ext cx="2949575" cy="496888"/>
          </a:xfrm>
          <a:prstGeom prst="rect">
            <a:avLst/>
          </a:prstGeom>
        </p:spPr>
        <p:txBody>
          <a:bodyPr vert="horz" lIns="91420" tIns="45708" rIns="91420" bIns="45708" rtlCol="0"/>
          <a:lstStyle>
            <a:lvl1pPr algn="r">
              <a:defRPr sz="1200"/>
            </a:lvl1pPr>
          </a:lstStyle>
          <a:p>
            <a:fld id="{460BA497-4EC1-4667-AE57-0EBB5F62489D}" type="datetimeFigureOut">
              <a:rPr kumimoji="1" lang="ja-JP" altLang="en-US" smtClean="0"/>
              <a:t>2019/8/2</a:t>
            </a:fld>
            <a:endParaRPr kumimoji="1" lang="ja-JP" altLang="en-US"/>
          </a:p>
        </p:txBody>
      </p:sp>
      <p:sp>
        <p:nvSpPr>
          <p:cNvPr id="4" name="フッター プレースホルダー 3"/>
          <p:cNvSpPr>
            <a:spLocks noGrp="1"/>
          </p:cNvSpPr>
          <p:nvPr>
            <p:ph type="ftr" sz="quarter" idx="2"/>
          </p:nvPr>
        </p:nvSpPr>
        <p:spPr>
          <a:xfrm>
            <a:off x="2" y="9440863"/>
            <a:ext cx="2949575" cy="496887"/>
          </a:xfrm>
          <a:prstGeom prst="rect">
            <a:avLst/>
          </a:prstGeom>
        </p:spPr>
        <p:txBody>
          <a:bodyPr vert="horz" lIns="91420" tIns="45708" rIns="91420" bIns="457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3"/>
            <a:ext cx="2949575" cy="496887"/>
          </a:xfrm>
          <a:prstGeom prst="rect">
            <a:avLst/>
          </a:prstGeom>
        </p:spPr>
        <p:txBody>
          <a:bodyPr vert="horz" lIns="91420" tIns="45708" rIns="91420" bIns="45708" rtlCol="0" anchor="b"/>
          <a:lstStyle>
            <a:lvl1pPr algn="r">
              <a:defRPr sz="1200"/>
            </a:lvl1pPr>
          </a:lstStyle>
          <a:p>
            <a:fld id="{C497B0E9-B4F1-4D3D-A6FD-2106ACD8E67D}" type="slidenum">
              <a:rPr kumimoji="1" lang="ja-JP" altLang="en-US" smtClean="0"/>
              <a:t>‹#›</a:t>
            </a:fld>
            <a:endParaRPr kumimoji="1" lang="ja-JP" altLang="en-US"/>
          </a:p>
        </p:txBody>
      </p:sp>
    </p:spTree>
    <p:extLst>
      <p:ext uri="{BB962C8B-B14F-4D97-AF65-F5344CB8AC3E}">
        <p14:creationId xmlns:p14="http://schemas.microsoft.com/office/powerpoint/2010/main" val="1985812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0" tIns="45708" rIns="91420"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0" tIns="45708" rIns="91420" bIns="45708" rtlCol="0"/>
          <a:lstStyle>
            <a:lvl1pPr algn="r">
              <a:defRPr sz="1200"/>
            </a:lvl1pPr>
          </a:lstStyle>
          <a:p>
            <a:fld id="{677E1747-4A11-4550-BAB0-931AD17A6FB0}" type="datetimeFigureOut">
              <a:rPr kumimoji="1" lang="ja-JP" altLang="en-US" smtClean="0"/>
              <a:t>2019/8/2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0" tIns="45708" rIns="91420" bIns="45708"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20" tIns="45708" rIns="91420" bIns="4570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3"/>
            <a:ext cx="2949575" cy="496887"/>
          </a:xfrm>
          <a:prstGeom prst="rect">
            <a:avLst/>
          </a:prstGeom>
        </p:spPr>
        <p:txBody>
          <a:bodyPr vert="horz" lIns="91420" tIns="45708" rIns="91420"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6887"/>
          </a:xfrm>
          <a:prstGeom prst="rect">
            <a:avLst/>
          </a:prstGeom>
        </p:spPr>
        <p:txBody>
          <a:bodyPr vert="horz" lIns="91420" tIns="45708" rIns="91420" bIns="45708" rtlCol="0" anchor="b"/>
          <a:lstStyle>
            <a:lvl1pPr algn="r">
              <a:defRPr sz="1200"/>
            </a:lvl1pPr>
          </a:lstStyle>
          <a:p>
            <a:fld id="{D5BAA6EB-CC0A-4E09-918D-7842A86ACC75}" type="slidenum">
              <a:rPr kumimoji="1" lang="ja-JP" altLang="en-US" smtClean="0"/>
              <a:t>‹#›</a:t>
            </a:fld>
            <a:endParaRPr kumimoji="1" lang="ja-JP" altLang="en-US"/>
          </a:p>
        </p:txBody>
      </p:sp>
    </p:spTree>
    <p:extLst>
      <p:ext uri="{BB962C8B-B14F-4D97-AF65-F5344CB8AC3E}">
        <p14:creationId xmlns:p14="http://schemas.microsoft.com/office/powerpoint/2010/main" val="41675691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5675" y="720725"/>
            <a:ext cx="4965700" cy="3725863"/>
          </a:xfrm>
        </p:spPr>
      </p:sp>
      <p:sp>
        <p:nvSpPr>
          <p:cNvPr id="3" name="ノート プレースホルダー 2"/>
          <p:cNvSpPr>
            <a:spLocks noGrp="1"/>
          </p:cNvSpPr>
          <p:nvPr>
            <p:ph type="body" idx="1"/>
          </p:nvPr>
        </p:nvSpPr>
        <p:spPr/>
        <p: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・わたしのほうから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地域医療介護総合確保基金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」（医療分）について、</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説明する。（介護分は福祉部介護支援課所管）</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a:latin typeface="HGPｺﾞｼｯｸE" panose="020B0900000000000000" pitchFamily="50" charset="-128"/>
              <a:ea typeface="HGPｺﾞｼｯｸE" panose="020B0900000000000000" pitchFamily="50" charset="-128"/>
            </a:endParaRPr>
          </a:p>
          <a:p>
            <a:endParaRPr kumimoji="1" lang="ja-JP" altLang="en-US"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fld id="{D5BAA6EB-CC0A-4E09-918D-7842A86ACC75}" type="slidenum">
              <a:rPr kumimoji="1" lang="ja-JP" altLang="en-US" smtClean="0"/>
              <a:t>1</a:t>
            </a:fld>
            <a:endParaRPr kumimoji="1" lang="ja-JP" altLang="en-US"/>
          </a:p>
        </p:txBody>
      </p:sp>
    </p:spTree>
    <p:extLst>
      <p:ext uri="{BB962C8B-B14F-4D97-AF65-F5344CB8AC3E}">
        <p14:creationId xmlns:p14="http://schemas.microsoft.com/office/powerpoint/2010/main" val="64100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この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基金は、「医療介護総合確保法」に基づき、平成２６年度から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消費税の増収分を活用し、国２</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３、都道府県１</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３負担で設置。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病床の機能分化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（過剰な急性期・慢性期病床から回復期病床への病床転換の工事）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在宅医療・介護の推進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（多職種連携による医療提供体制の充実・強化、在宅歯科研修等）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人材確保</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（人材の育成・定着、勤務環境の改善、修学資金等）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が、基金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設置の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D5BAA6EB-CC0A-4E09-918D-7842A86ACC75}" type="slidenum">
              <a:rPr kumimoji="1" lang="ja-JP" altLang="en-US" smtClean="0"/>
              <a:t>2</a:t>
            </a:fld>
            <a:endParaRPr kumimoji="1" lang="ja-JP" altLang="en-US"/>
          </a:p>
        </p:txBody>
      </p:sp>
    </p:spTree>
    <p:extLst>
      <p:ext uri="{BB962C8B-B14F-4D97-AF65-F5344CB8AC3E}">
        <p14:creationId xmlns:p14="http://schemas.microsoft.com/office/powerpoint/2010/main" val="198266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5"/>
            <a:ext cx="5445125" cy="4928964"/>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5BAA6EB-CC0A-4E09-918D-7842A86ACC75}" type="slidenum">
              <a:rPr kumimoji="1" lang="ja-JP" altLang="en-US" smtClean="0"/>
              <a:t>3</a:t>
            </a:fld>
            <a:endParaRPr kumimoji="1" lang="ja-JP" altLang="en-US"/>
          </a:p>
        </p:txBody>
      </p:sp>
    </p:spTree>
    <p:extLst>
      <p:ext uri="{BB962C8B-B14F-4D97-AF65-F5344CB8AC3E}">
        <p14:creationId xmlns:p14="http://schemas.microsoft.com/office/powerpoint/2010/main" val="414430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a:xfrm>
            <a:off x="681210" y="4783277"/>
            <a:ext cx="5444784" cy="4724637"/>
          </a:xfrm>
          <a:prstGeom prst="rect">
            <a:avLst/>
          </a:prstGeom>
        </p:spPr>
        <p:txBody>
          <a:bodyPr lIns="93225" tIns="46612" rIns="93225" bIns="46612"/>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昨年度も、各圏域から様々な貴重な意見をいただいており、</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効果検証しながら、改善等を行っているところ。</a:t>
            </a: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年度は、新たに地域包括ケアシステム関連の事業を構築し、</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在宅関連事業についてもニーズに応じて、補助枠を拡充した。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そのご意見を、基金事業の改善の検討に活用したいと考えている。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年度の新規及び改善事業のイメージは、５～７ページのとおり）</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日付プレースホルダー 3"/>
          <p:cNvSpPr>
            <a:spLocks noGrp="1"/>
          </p:cNvSpPr>
          <p:nvPr>
            <p:ph type="dt" idx="10"/>
          </p:nvPr>
        </p:nvSpPr>
        <p:spPr/>
        <p:txBody>
          <a:bodyPr/>
          <a:lstStyle/>
          <a:p>
            <a:pPr>
              <a:defRPr/>
            </a:pPr>
            <a:fld id="{3562FB6E-ACC8-4A55-8505-89338725C7DF}" type="datetime1">
              <a:rPr lang="ja-JP" altLang="en-US" smtClean="0"/>
              <a:t>2019/8/2</a:t>
            </a:fld>
            <a:endParaRPr lang="ja-JP" altLang="en-US" sz="1200"/>
          </a:p>
        </p:txBody>
      </p:sp>
      <p:sp>
        <p:nvSpPr>
          <p:cNvPr id="5" name="スライド番号プレースホルダー 4"/>
          <p:cNvSpPr>
            <a:spLocks noGrp="1"/>
          </p:cNvSpPr>
          <p:nvPr>
            <p:ph type="sldNum" sz="quarter" idx="11"/>
          </p:nvPr>
        </p:nvSpPr>
        <p:spPr/>
        <p:txBody>
          <a:bodyPr/>
          <a:lstStyle/>
          <a:p>
            <a:pPr>
              <a:defRPr/>
            </a:pPr>
            <a:fld id="{7D54FD0A-6D55-4D69-8FB2-9FBA750F654E}" type="slidenum">
              <a:rPr lang="ja-JP" altLang="en-US" smtClean="0"/>
              <a:pPr>
                <a:defRPr/>
              </a:pPr>
              <a:t>4</a:t>
            </a:fld>
            <a:endParaRPr lang="ja-JP" altLang="en-US" sz="1200"/>
          </a:p>
        </p:txBody>
      </p:sp>
    </p:spTree>
    <p:extLst>
      <p:ext uri="{BB962C8B-B14F-4D97-AF65-F5344CB8AC3E}">
        <p14:creationId xmlns:p14="http://schemas.microsoft.com/office/powerpoint/2010/main" val="1411766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5BAA6EB-CC0A-4E09-918D-7842A86ACC75}" type="slidenum">
              <a:rPr kumimoji="1" lang="ja-JP" altLang="en-US" smtClean="0"/>
              <a:t>5</a:t>
            </a:fld>
            <a:endParaRPr kumimoji="1" lang="ja-JP" altLang="en-US"/>
          </a:p>
        </p:txBody>
      </p:sp>
    </p:spTree>
    <p:extLst>
      <p:ext uri="{BB962C8B-B14F-4D97-AF65-F5344CB8AC3E}">
        <p14:creationId xmlns:p14="http://schemas.microsoft.com/office/powerpoint/2010/main" val="2288140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209" y="4783276"/>
            <a:ext cx="5444784" cy="3913443"/>
          </a:xfrm>
          <a:prstGeom prst="rect">
            <a:avLst/>
          </a:prstGeom>
        </p:spPr>
        <p:txBody>
          <a:bodyPr lIns="93232" tIns="46616" rIns="93232" bIns="46616"/>
          <a:lstStyle/>
          <a:p>
            <a:endParaRPr kumimoji="1" lang="ja-JP" altLang="en-US" dirty="0"/>
          </a:p>
        </p:txBody>
      </p:sp>
      <p:sp>
        <p:nvSpPr>
          <p:cNvPr id="4" name="日付プレースホルダー 3"/>
          <p:cNvSpPr>
            <a:spLocks noGrp="1"/>
          </p:cNvSpPr>
          <p:nvPr>
            <p:ph type="dt" idx="10"/>
          </p:nvPr>
        </p:nvSpPr>
        <p:spPr/>
        <p:txBody>
          <a:bodyPr/>
          <a:lstStyle/>
          <a:p>
            <a:pPr>
              <a:defRPr/>
            </a:pPr>
            <a:fld id="{3562FB6E-ACC8-4A55-8505-89338725C7DF}" type="datetime1">
              <a:rPr lang="ja-JP" altLang="en-US" smtClean="0"/>
              <a:t>2019/8/2</a:t>
            </a:fld>
            <a:endParaRPr lang="ja-JP" altLang="en-US" sz="1200"/>
          </a:p>
        </p:txBody>
      </p:sp>
      <p:sp>
        <p:nvSpPr>
          <p:cNvPr id="5" name="スライド番号プレースホルダー 4"/>
          <p:cNvSpPr>
            <a:spLocks noGrp="1"/>
          </p:cNvSpPr>
          <p:nvPr>
            <p:ph type="sldNum" sz="quarter" idx="11"/>
          </p:nvPr>
        </p:nvSpPr>
        <p:spPr/>
        <p:txBody>
          <a:bodyPr/>
          <a:lstStyle/>
          <a:p>
            <a:pPr>
              <a:defRPr/>
            </a:pPr>
            <a:fld id="{7D54FD0A-6D55-4D69-8FB2-9FBA750F654E}" type="slidenum">
              <a:rPr lang="ja-JP" altLang="en-US" smtClean="0"/>
              <a:pPr>
                <a:defRPr/>
              </a:pPr>
              <a:t>6</a:t>
            </a:fld>
            <a:endParaRPr lang="ja-JP" altLang="en-US" sz="1200"/>
          </a:p>
        </p:txBody>
      </p:sp>
    </p:spTree>
    <p:extLst>
      <p:ext uri="{BB962C8B-B14F-4D97-AF65-F5344CB8AC3E}">
        <p14:creationId xmlns:p14="http://schemas.microsoft.com/office/powerpoint/2010/main" val="139962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209" y="4783276"/>
            <a:ext cx="5444784" cy="3913443"/>
          </a:xfrm>
          <a:prstGeom prst="rect">
            <a:avLst/>
          </a:prstGeom>
        </p:spPr>
        <p:txBody>
          <a:bodyPr lIns="93232" tIns="46616" rIns="93232" bIns="46616"/>
          <a:lstStyle/>
          <a:p>
            <a:endParaRPr kumimoji="1" lang="ja-JP" altLang="en-US" dirty="0"/>
          </a:p>
        </p:txBody>
      </p:sp>
      <p:sp>
        <p:nvSpPr>
          <p:cNvPr id="4" name="日付プレースホルダー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2FB6E-ACC8-4A55-8505-89338725C7DF}" type="datetime1">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2019/8/2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54FD0A-6D55-4D69-8FB2-9FBA750F654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74334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28F3BAB-498A-49CC-B84A-8F6DC7243C46}" type="datetime1">
              <a:rPr kumimoji="1" lang="ja-JP" altLang="en-US" smtClean="0"/>
              <a:t>2019/8/2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406404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082F6CD-12F8-45D5-80E6-531A778AAE29}" type="datetime1">
              <a:rPr kumimoji="1" lang="ja-JP" altLang="en-US" smtClean="0"/>
              <a:t>2019/8/2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2777635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18DDDEF-3C81-43CA-9514-6577B9D43A3A}" type="datetime1">
              <a:rPr kumimoji="1" lang="ja-JP" altLang="en-US" smtClean="0"/>
              <a:t>2019/8/2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1476468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FE9B22-05C1-43F5-892F-E9D94F34D80B}" type="datetime1">
              <a:rPr kumimoji="1" lang="ja-JP" altLang="en-US" smtClean="0"/>
              <a:t>2019/8/2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3819192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07A284C-9757-4797-8112-D3AFFB3B9AB9}" type="datetime1">
              <a:rPr kumimoji="1" lang="ja-JP" altLang="en-US" smtClean="0"/>
              <a:t>2019/8/2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231493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8B9C575-1EEB-4B02-8DF9-5D61E1E9B8ED}" type="datetime1">
              <a:rPr kumimoji="1" lang="ja-JP" altLang="en-US" smtClean="0"/>
              <a:t>2019/8/2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265564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B7A1A27-5FD4-435E-BC84-D393B4D41169}" type="datetime1">
              <a:rPr kumimoji="1" lang="ja-JP" altLang="en-US" smtClean="0"/>
              <a:t>2019/8/2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423773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BD1B16D-26A4-41A0-BA63-F89C1A21EE08}" type="datetime1">
              <a:rPr kumimoji="1" lang="ja-JP" altLang="en-US" smtClean="0"/>
              <a:t>2019/8/2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403949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A9BA226-A28A-4267-AB62-5B8367E9654D}" type="datetime1">
              <a:rPr kumimoji="1" lang="ja-JP" altLang="en-US" smtClean="0"/>
              <a:t>2019/8/2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192543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78E8B03-2211-4DF7-A7B1-5ECD37FFB2EA}" type="datetime1">
              <a:rPr kumimoji="1" lang="ja-JP" altLang="en-US" smtClean="0"/>
              <a:t>2019/8/2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9036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3FAE1AB-1E39-4B4D-A7EB-53F3B7A7DE7F}" type="datetime1">
              <a:rPr kumimoji="1" lang="ja-JP" altLang="en-US" smtClean="0"/>
              <a:t>2019/8/2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89303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45E6E-A3C8-4B50-87AC-F3CFE0A9EC08}" type="datetime1">
              <a:rPr kumimoji="1" lang="ja-JP" altLang="en-US" smtClean="0"/>
              <a:t>2019/8/2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D7A6-B21C-4CC5-B909-7F83FE9B363B}" type="slidenum">
              <a:rPr kumimoji="1" lang="ja-JP" altLang="en-US" smtClean="0"/>
              <a:t>‹#›</a:t>
            </a:fld>
            <a:endParaRPr kumimoji="1" lang="ja-JP" altLang="en-US"/>
          </a:p>
        </p:txBody>
      </p:sp>
    </p:spTree>
    <p:extLst>
      <p:ext uri="{BB962C8B-B14F-4D97-AF65-F5344CB8AC3E}">
        <p14:creationId xmlns:p14="http://schemas.microsoft.com/office/powerpoint/2010/main" val="252783204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74656" y="6486103"/>
            <a:ext cx="2133600" cy="365125"/>
          </a:xfrm>
        </p:spPr>
        <p:txBody>
          <a:bodyPr/>
          <a:lstStyle/>
          <a:p>
            <a:fld id="{DC08D7A6-B21C-4CC5-B909-7F83FE9B363B}" type="slidenum">
              <a:rPr kumimoji="1" lang="ja-JP" altLang="en-US" sz="2400" smtClean="0"/>
              <a:t>1</a:t>
            </a:fld>
            <a:endParaRPr kumimoji="1" lang="ja-JP" altLang="en-US" sz="1800" dirty="0"/>
          </a:p>
        </p:txBody>
      </p:sp>
      <p:sp>
        <p:nvSpPr>
          <p:cNvPr id="2" name="タイトル 1"/>
          <p:cNvSpPr>
            <a:spLocks noGrp="1"/>
          </p:cNvSpPr>
          <p:nvPr>
            <p:ph type="title"/>
          </p:nvPr>
        </p:nvSpPr>
        <p:spPr>
          <a:xfrm>
            <a:off x="467544" y="1412776"/>
            <a:ext cx="8229600" cy="4536504"/>
          </a:xfrm>
        </p:spPr>
        <p:txBody>
          <a:bodyPr>
            <a:normAutofit/>
          </a:bodyPr>
          <a:lstStyle/>
          <a:p>
            <a:pPr marL="0" indent="0"/>
            <a:r>
              <a:rPr kumimoji="1" lang="en-US" altLang="ja-JP" sz="3600" u="sng" dirty="0" smtClean="0"/>
              <a:t/>
            </a:r>
            <a:br>
              <a:rPr kumimoji="1" lang="en-US" altLang="ja-JP" sz="3600" u="sng" dirty="0" smtClean="0"/>
            </a:br>
            <a:r>
              <a:rPr kumimoji="1" lang="ja-JP" altLang="en-US" sz="4000" b="1" u="sng" dirty="0" smtClean="0">
                <a:latin typeface="Meiryo UI" panose="020B0604030504040204" pitchFamily="50" charset="-128"/>
                <a:ea typeface="Meiryo UI" panose="020B0604030504040204" pitchFamily="50" charset="-128"/>
                <a:cs typeface="Meiryo UI" panose="020B0604030504040204" pitchFamily="50" charset="-128"/>
              </a:rPr>
              <a:t>地域医療介護総合確保基金</a:t>
            </a:r>
            <a:r>
              <a:rPr kumimoji="1" lang="en-US" altLang="ja-JP" sz="4000" b="1" u="sng"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4000" b="1" u="sng"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4000" b="1" u="sng" dirty="0" smtClean="0">
                <a:latin typeface="Meiryo UI" panose="020B0604030504040204" pitchFamily="50" charset="-128"/>
                <a:ea typeface="Meiryo UI" panose="020B0604030504040204" pitchFamily="50" charset="-128"/>
                <a:cs typeface="Meiryo UI" panose="020B0604030504040204" pitchFamily="50" charset="-128"/>
              </a:rPr>
              <a:t>（医療分）</a:t>
            </a:r>
            <a:r>
              <a:rPr lang="ja-JP" altLang="en-US" sz="4000" b="1" u="sng" dirty="0" smtClean="0">
                <a:latin typeface="Meiryo UI" panose="020B0604030504040204" pitchFamily="50" charset="-128"/>
                <a:ea typeface="Meiryo UI" panose="020B0604030504040204" pitchFamily="50" charset="-128"/>
                <a:cs typeface="Meiryo UI" panose="020B0604030504040204" pitchFamily="50" charset="-128"/>
              </a:rPr>
              <a:t>につ</a:t>
            </a:r>
            <a:r>
              <a:rPr lang="ja-JP" altLang="en-US" sz="4000" b="1" u="sng" dirty="0">
                <a:latin typeface="Meiryo UI" panose="020B0604030504040204" pitchFamily="50" charset="-128"/>
                <a:ea typeface="Meiryo UI" panose="020B0604030504040204" pitchFamily="50" charset="-128"/>
                <a:cs typeface="Meiryo UI" panose="020B0604030504040204" pitchFamily="50" charset="-128"/>
              </a:rPr>
              <a:t>いて</a:t>
            </a:r>
            <a:r>
              <a:rPr lang="en-US" altLang="ja-JP" sz="4000" b="1" u="sng" dirty="0">
                <a:latin typeface="Meiryo UI" panose="020B0604030504040204" pitchFamily="50" charset="-128"/>
                <a:ea typeface="Meiryo UI" panose="020B0604030504040204" pitchFamily="50" charset="-128"/>
                <a:cs typeface="Meiryo UI" panose="020B0604030504040204" pitchFamily="50" charset="-128"/>
              </a:rPr>
              <a:t/>
            </a:r>
            <a:br>
              <a:rPr lang="en-US" altLang="ja-JP" sz="4000" b="1" u="sng" dirty="0">
                <a:latin typeface="Meiryo UI" panose="020B0604030504040204" pitchFamily="50" charset="-128"/>
                <a:ea typeface="Meiryo UI" panose="020B0604030504040204" pitchFamily="50" charset="-128"/>
                <a:cs typeface="Meiryo UI" panose="020B0604030504040204" pitchFamily="50" charset="-128"/>
              </a:rPr>
            </a:b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3600" b="1" dirty="0">
                <a:latin typeface="Meiryo UI" panose="020B0604030504040204" pitchFamily="50" charset="-128"/>
                <a:ea typeface="Meiryo UI" panose="020B0604030504040204" pitchFamily="50" charset="-128"/>
                <a:cs typeface="Meiryo UI" panose="020B0604030504040204" pitchFamily="50" charset="-128"/>
              </a:rPr>
            </a:br>
            <a:r>
              <a:rPr kumimoji="1" lang="en-US" altLang="ja-JP" sz="36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36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2700" dirty="0" smtClean="0">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2700" dirty="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27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27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700" dirty="0" smtClean="0">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27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7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2700" dirty="0" smtClean="0">
                <a:latin typeface="Meiryo UI" panose="020B0604030504040204" pitchFamily="50" charset="-128"/>
                <a:ea typeface="Meiryo UI" panose="020B0604030504040204" pitchFamily="50" charset="-128"/>
                <a:cs typeface="Meiryo UI" panose="020B0604030504040204" pitchFamily="50" charset="-128"/>
              </a:rPr>
              <a:t>保健医療企画課</a:t>
            </a:r>
            <a:r>
              <a:rPr kumimoji="1" lang="en-US" altLang="ja-JP" sz="27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7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2700" dirty="0" smtClean="0">
                <a:latin typeface="Meiryo UI" panose="020B0604030504040204" pitchFamily="50" charset="-128"/>
                <a:ea typeface="Meiryo UI" panose="020B0604030504040204" pitchFamily="50" charset="-128"/>
                <a:cs typeface="Meiryo UI" panose="020B0604030504040204" pitchFamily="50" charset="-128"/>
              </a:rPr>
              <a:t>在宅医療推進グループ</a:t>
            </a:r>
            <a:r>
              <a:rPr kumimoji="1" lang="en-US" altLang="ja-JP" sz="31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3100" dirty="0" smtClean="0">
                <a:latin typeface="Meiryo UI" panose="020B0604030504040204" pitchFamily="50" charset="-128"/>
                <a:ea typeface="Meiryo UI" panose="020B0604030504040204" pitchFamily="50" charset="-128"/>
                <a:cs typeface="Meiryo UI" panose="020B0604030504040204" pitchFamily="50" charset="-128"/>
              </a:rPr>
            </a:b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タイトル 1"/>
          <p:cNvSpPr txBox="1">
            <a:spLocks/>
          </p:cNvSpPr>
          <p:nvPr/>
        </p:nvSpPr>
        <p:spPr>
          <a:xfrm>
            <a:off x="6732240" y="725463"/>
            <a:ext cx="1728192" cy="687313"/>
          </a:xfrm>
          <a:prstGeom prst="rect">
            <a:avLst/>
          </a:prstGeom>
          <a:ln w="3810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t>基金</a:t>
            </a:r>
            <a:r>
              <a:rPr lang="ja-JP" altLang="ja-JP" sz="2400" b="1" dirty="0" smtClean="0"/>
              <a:t>資料</a:t>
            </a:r>
            <a:r>
              <a:rPr lang="ja-JP" altLang="en-US" sz="2400" b="1" dirty="0" smtClean="0"/>
              <a:t>１</a:t>
            </a:r>
            <a:endParaRPr lang="ja-JP" altLang="en-US" sz="2400" dirty="0"/>
          </a:p>
        </p:txBody>
      </p:sp>
    </p:spTree>
    <p:extLst>
      <p:ext uri="{BB962C8B-B14F-4D97-AF65-F5344CB8AC3E}">
        <p14:creationId xmlns:p14="http://schemas.microsoft.com/office/powerpoint/2010/main" val="2539164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2058" y="260648"/>
            <a:ext cx="8229600" cy="471600"/>
          </a:xfrm>
          <a:solidFill>
            <a:schemeClr val="tx1"/>
          </a:solidFill>
        </p:spPr>
        <p:txBody>
          <a:bodyPr>
            <a:noAutofit/>
          </a:bodyPr>
          <a:lstStyle/>
          <a:p>
            <a:r>
              <a:rPr kumimoji="1" lang="ja-JP" altLang="en-US"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「地域医療介護総合確保基金」とは</a:t>
            </a:r>
            <a:endParaRPr kumimoji="1"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1"/>
          <p:cNvSpPr txBox="1">
            <a:spLocks/>
          </p:cNvSpPr>
          <p:nvPr/>
        </p:nvSpPr>
        <p:spPr>
          <a:xfrm>
            <a:off x="251520" y="764704"/>
            <a:ext cx="8640960" cy="9198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団塊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の世代が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歳以上となる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を展望すれば、病床の機能分化・連携、在宅医療・介護の推進、医療・介護従事者の確保・勤務環境の改善等、「効率的かつ質の高い医療提供体制の構築」と「地域包括ケアシステムの構築」が急務の課題です。</a:t>
            </a:r>
            <a:br>
              <a:rPr lang="ja-JP" altLang="en-US"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このため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、厚生労働省により、消費税</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増収分を活用した地域医療介護総合確保基金を各都道府県に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設置されました。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r>
            <a:br>
              <a:rPr lang="ja-JP" altLang="en-US"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これを受けて、各都道府県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は、都道府県計画を作成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し地域医療構想との整合性を図り、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当該計画に基づき事業を実施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してまいります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1" y="1628800"/>
            <a:ext cx="9078579" cy="498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a:xfrm>
            <a:off x="7005316" y="6461208"/>
            <a:ext cx="2133600" cy="365125"/>
          </a:xfrm>
        </p:spPr>
        <p:txBody>
          <a:bodyPr/>
          <a:lstStyle/>
          <a:p>
            <a:fld id="{DC08D7A6-B21C-4CC5-B909-7F83FE9B363B}" type="slidenum">
              <a:rPr kumimoji="1" lang="ja-JP" altLang="en-US" sz="2400" smtClean="0"/>
              <a:t>2</a:t>
            </a:fld>
            <a:endParaRPr kumimoji="1" lang="ja-JP" altLang="en-US" sz="2400" dirty="0"/>
          </a:p>
        </p:txBody>
      </p:sp>
      <p:sp>
        <p:nvSpPr>
          <p:cNvPr id="6" name="タイトル 1"/>
          <p:cNvSpPr txBox="1">
            <a:spLocks/>
          </p:cNvSpPr>
          <p:nvPr/>
        </p:nvSpPr>
        <p:spPr>
          <a:xfrm>
            <a:off x="251520" y="6485765"/>
            <a:ext cx="3960440" cy="255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dirty="0" smtClean="0"/>
              <a:t>※</a:t>
            </a:r>
            <a:r>
              <a:rPr lang="ja-JP" altLang="en-US" sz="1200" dirty="0" smtClean="0"/>
              <a:t>　説明図については、厚生労働省ホームページより抜粋。</a:t>
            </a:r>
            <a:endParaRPr lang="ja-JP" altLang="en-US" sz="1200" dirty="0"/>
          </a:p>
        </p:txBody>
      </p:sp>
      <p:cxnSp>
        <p:nvCxnSpPr>
          <p:cNvPr id="10" name="直線コネクタ 9"/>
          <p:cNvCxnSpPr/>
          <p:nvPr/>
        </p:nvCxnSpPr>
        <p:spPr>
          <a:xfrm>
            <a:off x="4427984" y="4941168"/>
            <a:ext cx="432048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427984" y="5125442"/>
            <a:ext cx="1152128"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427984" y="5301208"/>
            <a:ext cx="3024336"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427984" y="5661248"/>
            <a:ext cx="252028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799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4557031" y="974303"/>
            <a:ext cx="4436994" cy="2462213"/>
          </a:xfrm>
          <a:prstGeom prst="rect">
            <a:avLst/>
          </a:prstGeom>
          <a:noFill/>
          <a:ln w="31750" cmpd="dbl">
            <a:solidFill>
              <a:schemeClr val="tx2"/>
            </a:solidFill>
          </a:ln>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■各圏域の意見を聴取する理由</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○現在実施している基金事業について、着実に実績を積み</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上げながら、効果的に進めていくことが必要。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○ＰＤＣＡ（改善）サイクルを回しながら、</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よりよい事業と</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するため、「医療・病床懇話会」「在宅</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医療</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懇話会」等に</a:t>
            </a:r>
            <a:r>
              <a:rPr lang="ja-JP" altLang="en-US" sz="1400" u="sng" dirty="0" err="1" smtClean="0">
                <a:latin typeface="Meiryo UI" panose="020B0604030504040204" pitchFamily="50" charset="-128"/>
                <a:ea typeface="Meiryo UI" panose="020B0604030504040204" pitchFamily="50" charset="-128"/>
                <a:cs typeface="Meiryo UI" panose="020B0604030504040204" pitchFamily="50" charset="-128"/>
              </a:rPr>
              <a:t>お</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いて、各圏域からご意見をいただきたい。</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、圏域から意見聴取することにあたっては、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医療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計画や地域医療介護総合確保計画等の計画に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位置づけ。</a:t>
            </a:r>
            <a:r>
              <a:rPr lang="ja-JP" altLang="en-US" sz="1000" dirty="0" smtClean="0"/>
              <a:t>　　</a:t>
            </a:r>
            <a:endParaRPr lang="en-US" altLang="ja-JP" sz="1000" dirty="0" smtClean="0"/>
          </a:p>
        </p:txBody>
      </p:sp>
      <p:sp>
        <p:nvSpPr>
          <p:cNvPr id="9" name="テキスト ボックス 8"/>
          <p:cNvSpPr txBox="1"/>
          <p:nvPr/>
        </p:nvSpPr>
        <p:spPr>
          <a:xfrm>
            <a:off x="199157" y="958262"/>
            <a:ext cx="4311008" cy="5760000"/>
          </a:xfrm>
          <a:prstGeom prst="rect">
            <a:avLst/>
          </a:prstGeom>
          <a:solidFill>
            <a:schemeClr val="bg1"/>
          </a:solidFill>
          <a:ln>
            <a:solidFill>
              <a:schemeClr val="tx2"/>
            </a:solidFill>
          </a:ln>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■基金事業（医療分）の配分額・事業区分</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金のうち、医療分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1,034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（全国ベース）であり、</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前年比</a:t>
            </a:r>
            <a:r>
              <a:rPr lang="en-US" altLang="zh-TW" sz="1400" dirty="0">
                <a:latin typeface="Meiryo UI" panose="020B0604030504040204" pitchFamily="50" charset="-128"/>
                <a:ea typeface="Meiryo UI" panose="020B0604030504040204" pitchFamily="50" charset="-128"/>
                <a:cs typeface="Meiryo UI" panose="020B0604030504040204" pitchFamily="50" charset="-128"/>
              </a:rPr>
              <a:t>100</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億円</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増額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1,034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億円中、うち国庫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689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大阪府への基金配分</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年度配分実績</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57.0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年度計画額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54.4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■今後の基金運営の課題</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　事業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区分が細分化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され流用不可。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標準事業例等の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設定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執行の柔軟性なし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1,034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うち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570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億以上を区分</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（病床転換）に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充当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病床転換の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実績を強く求められる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　未計画額があれば今後の配分で減額。</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残高の返上</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　基金残高（区分</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）が減少傾向</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配分減に対応困難</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事業内容やアウトカム、事業区分の設定等を厳しく精査。</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事業審査が厳格化</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より効果的な事業構築が必要</a:t>
            </a:r>
            <a:endPar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495175" y="260286"/>
            <a:ext cx="8229600" cy="573886"/>
          </a:xfrm>
          <a:prstGeom prst="rect">
            <a:avLst/>
          </a:prstGeom>
          <a:solidFill>
            <a:schemeClr val="tx1"/>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基金の配分額及び意見聴取の理由など</a:t>
            </a:r>
            <a:endPar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3"/>
          <p:cNvSpPr txBox="1">
            <a:spLocks/>
          </p:cNvSpPr>
          <p:nvPr/>
        </p:nvSpPr>
        <p:spPr>
          <a:xfrm>
            <a:off x="7010400" y="653001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845FDA58-8628-4030-A7FF-2946B2EE6B4C}" type="slidenum">
              <a:rPr lang="ja-JP" altLang="en-US" sz="2400" smtClean="0"/>
              <a:pPr>
                <a:defRPr/>
              </a:pPr>
              <a:t>3</a:t>
            </a:fld>
            <a:endParaRPr lang="ja-JP" altLang="en-US" sz="2400" dirty="0">
              <a:solidFill>
                <a:schemeClr val="tx1"/>
              </a:solidFill>
            </a:endParaRPr>
          </a:p>
        </p:txBody>
      </p:sp>
      <p:sp>
        <p:nvSpPr>
          <p:cNvPr id="12" name="テキスト ボックス 11"/>
          <p:cNvSpPr txBox="1"/>
          <p:nvPr/>
        </p:nvSpPr>
        <p:spPr>
          <a:xfrm>
            <a:off x="4556051" y="3462920"/>
            <a:ext cx="4416134" cy="3185487"/>
          </a:xfrm>
          <a:prstGeom prst="rect">
            <a:avLst/>
          </a:prstGeom>
          <a:noFill/>
          <a:ln w="25400">
            <a:solidFill>
              <a:schemeClr val="tx2"/>
            </a:solidFill>
            <a:prstDash val="sysDash"/>
          </a:ln>
        </p:spPr>
        <p:txBody>
          <a:bodyPr wrap="square" rtlCol="0">
            <a:spAutoFit/>
          </a:bodyPr>
          <a:lstStyle/>
          <a:p>
            <a:endParaRPr lang="en-US" altLang="ja-JP" sz="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■懇話会の主なスケジュール</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各圏域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保健所への事前説明</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基金事業の関連資料や保健所手持ちデータ等の送付</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各関連団体（親団体）への事前説明（</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月中旬めど）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懇話会（病床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・在宅医療）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で基金事業の意見聴取</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月上旬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保健医療企画課に報告（圏域としての意見とりまとめ）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月上旬</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当初予算要求（政策的経費）提出</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大かっこ 1"/>
          <p:cNvSpPr/>
          <p:nvPr/>
        </p:nvSpPr>
        <p:spPr>
          <a:xfrm>
            <a:off x="4755384" y="2712689"/>
            <a:ext cx="4104456" cy="72718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280012979"/>
              </p:ext>
            </p:extLst>
          </p:nvPr>
        </p:nvGraphicFramePr>
        <p:xfrm>
          <a:off x="489334" y="2558294"/>
          <a:ext cx="3860801" cy="1774600"/>
        </p:xfrm>
        <a:graphic>
          <a:graphicData uri="http://schemas.openxmlformats.org/drawingml/2006/table">
            <a:tbl>
              <a:tblPr firstRow="1" bandRow="1">
                <a:tableStyleId>{5C22544A-7EE6-4342-B048-85BDC9FD1C3A}</a:tableStyleId>
              </a:tblPr>
              <a:tblGrid>
                <a:gridCol w="572806">
                  <a:extLst>
                    <a:ext uri="{9D8B030D-6E8A-4147-A177-3AD203B41FA5}">
                      <a16:colId xmlns:a16="http://schemas.microsoft.com/office/drawing/2014/main" xmlns="" val="20000"/>
                    </a:ext>
                  </a:extLst>
                </a:gridCol>
                <a:gridCol w="2369483">
                  <a:extLst>
                    <a:ext uri="{9D8B030D-6E8A-4147-A177-3AD203B41FA5}">
                      <a16:colId xmlns:a16="http://schemas.microsoft.com/office/drawing/2014/main" xmlns="" val="20001"/>
                    </a:ext>
                  </a:extLst>
                </a:gridCol>
                <a:gridCol w="486464">
                  <a:extLst>
                    <a:ext uri="{9D8B030D-6E8A-4147-A177-3AD203B41FA5}">
                      <a16:colId xmlns:a16="http://schemas.microsoft.com/office/drawing/2014/main" xmlns="" val="20002"/>
                    </a:ext>
                  </a:extLst>
                </a:gridCol>
                <a:gridCol w="432048">
                  <a:extLst>
                    <a:ext uri="{9D8B030D-6E8A-4147-A177-3AD203B41FA5}">
                      <a16:colId xmlns:a16="http://schemas.microsoft.com/office/drawing/2014/main" xmlns="" val="20003"/>
                    </a:ext>
                  </a:extLst>
                </a:gridCol>
              </a:tblGrid>
              <a:tr h="488687">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区分</a:t>
                      </a:r>
                    </a:p>
                  </a:txBody>
                  <a:tcPr marL="9525" marR="9525" marT="9525" marB="0" anchor="ct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概要</a:t>
                      </a:r>
                    </a:p>
                  </a:txBody>
                  <a:tcPr marL="9525" marR="9525" marT="9525" marB="0" anchor="ctr"/>
                </a:tc>
                <a:tc>
                  <a:txBody>
                    <a:bodyPr/>
                    <a:lstStyle/>
                    <a:p>
                      <a:pPr algn="ctr" fontAlgn="ctr"/>
                      <a:r>
                        <a:rPr 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H30</a:t>
                      </a:r>
                      <a: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r>
                      <a:b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配分</a:t>
                      </a:r>
                    </a:p>
                  </a:txBody>
                  <a:tcPr marL="9525" marR="9525" marT="9525" marB="0" anchor="ctr"/>
                </a:tc>
                <a:tc>
                  <a:txBody>
                    <a:bodyPr/>
                    <a:lstStyle/>
                    <a:p>
                      <a:pPr algn="ctr" fontAlgn="ctr"/>
                      <a:r>
                        <a:rPr 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H31</a:t>
                      </a:r>
                      <a: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r>
                      <a:br>
                        <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計画</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xmlns="" val="10000"/>
                  </a:ext>
                </a:extLst>
              </a:tr>
              <a:tr h="328966">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Ⅰ</a:t>
                      </a: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医療機関の施設・設備の</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病床の機能分化）</a:t>
                      </a: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33.4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32.0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xmlns="" val="10001"/>
                  </a:ext>
                </a:extLst>
              </a:tr>
              <a:tr h="328966">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Ⅱ</a:t>
                      </a: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居宅等における医療の</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提供</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（在宅医療）</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0.4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xmlns="" val="10002"/>
                  </a:ext>
                </a:extLst>
              </a:tr>
              <a:tr h="309881">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Ⅲ</a:t>
                      </a: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医療従事者の</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確保</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人材確保）</a:t>
                      </a: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22.4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22.0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xmlns="" val="10003"/>
                  </a:ext>
                </a:extLst>
              </a:tr>
              <a:tr h="309881">
                <a:tc gridSpan="2">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合計</a:t>
                      </a:r>
                    </a:p>
                  </a:txBody>
                  <a:tcPr marL="9525" marR="9525" marT="9525" marB="0" anchor="ctr"/>
                </a:tc>
                <a:tc hMerge="1">
                  <a:txBody>
                    <a:bodyPr/>
                    <a:lstStyle/>
                    <a:p>
                      <a:endParaRPr kumimoji="1" lang="ja-JP" altLang="en-US"/>
                    </a:p>
                  </a:txBody>
                  <a:tcP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57.0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54.4</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17480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13331" y="904868"/>
            <a:ext cx="4194108" cy="360722"/>
          </a:xfrm>
          <a:prstGeom prst="rect">
            <a:avLst/>
          </a:prstGeom>
          <a:solidFill>
            <a:srgbClr val="343D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None/>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各圏域からの意見聴取結果</a:t>
            </a:r>
            <a:endPar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Text Box 9"/>
          <p:cNvSpPr txBox="1">
            <a:spLocks noChangeArrowheads="1"/>
          </p:cNvSpPr>
          <p:nvPr/>
        </p:nvSpPr>
        <p:spPr bwMode="auto">
          <a:xfrm>
            <a:off x="4688946" y="1518708"/>
            <a:ext cx="271221" cy="1755892"/>
          </a:xfrm>
          <a:prstGeom prst="rect">
            <a:avLst/>
          </a:prstGeom>
          <a:solidFill>
            <a:srgbClr val="FF5050"/>
          </a:solidFill>
          <a:ln w="0">
            <a:noFill/>
            <a:miter lim="800000"/>
            <a:headEnd/>
            <a:tailEnd/>
          </a:ln>
          <a:effectLst/>
          <a:extLst/>
        </p:spPr>
        <p:txBody>
          <a:bodyPr vert="eaVert"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Font typeface="Arial" charset="0"/>
              <a:buNone/>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新規</a:t>
            </a:r>
            <a:endParaRPr kumimoji="0"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右矢印 9"/>
          <p:cNvSpPr/>
          <p:nvPr/>
        </p:nvSpPr>
        <p:spPr>
          <a:xfrm>
            <a:off x="4413773" y="1466521"/>
            <a:ext cx="174894" cy="1602382"/>
          </a:xfrm>
          <a:prstGeom prst="rightArrow">
            <a:avLst>
              <a:gd name="adj1" fmla="val 74116"/>
              <a:gd name="adj2" fmla="val 100000"/>
            </a:avLst>
          </a:prstGeom>
          <a:solidFill>
            <a:schemeClr val="tx2">
              <a:lumMod val="20000"/>
              <a:lumOff val="8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13" descr="縦線 (反転)"/>
          <p:cNvSpPr>
            <a:spLocks noChangeArrowheads="1"/>
          </p:cNvSpPr>
          <p:nvPr/>
        </p:nvSpPr>
        <p:spPr bwMode="auto">
          <a:xfrm>
            <a:off x="82401" y="1484727"/>
            <a:ext cx="4202922" cy="875315"/>
          </a:xfrm>
          <a:prstGeom prst="rect">
            <a:avLst/>
          </a:prstGeom>
          <a:solidFill>
            <a:schemeClr val="bg1"/>
          </a:solidFill>
          <a:ln w="6350">
            <a:solidFill>
              <a:schemeClr val="accent1"/>
            </a:solid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年度から完全実施された市町村の「在宅医療・介護連携推進事業」が円滑に実施されるよう、府から市町村に対して積極的に働きかけるべき</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Rectangle 13" descr="縦線 (反転)"/>
          <p:cNvSpPr>
            <a:spLocks noChangeArrowheads="1"/>
          </p:cNvSpPr>
          <p:nvPr/>
        </p:nvSpPr>
        <p:spPr bwMode="auto">
          <a:xfrm>
            <a:off x="4998594" y="1957429"/>
            <a:ext cx="4134431" cy="571492"/>
          </a:xfrm>
          <a:prstGeom prst="rect">
            <a:avLst/>
          </a:prstGeom>
          <a:noFill/>
          <a:ln w="0">
            <a:no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地域包括</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ケアシステムの構築に向け、市町村に対して在宅医療の推進を目的としたロードマップの策定を支援。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13" descr="縦線 (反転)"/>
          <p:cNvSpPr>
            <a:spLocks noChangeArrowheads="1"/>
          </p:cNvSpPr>
          <p:nvPr/>
        </p:nvSpPr>
        <p:spPr bwMode="auto">
          <a:xfrm>
            <a:off x="86727" y="3678177"/>
            <a:ext cx="4194108" cy="1126795"/>
          </a:xfrm>
          <a:prstGeom prst="rect">
            <a:avLst/>
          </a:prstGeom>
          <a:solidFill>
            <a:schemeClr val="bg1"/>
          </a:solidFill>
          <a:ln w="6350">
            <a:solidFill>
              <a:schemeClr val="accent1"/>
            </a:solid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一部市町村では、在宅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医療・介護連携推進</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事業において、在宅医確保のための同行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訪問研修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を実施。府は広域の視点で、市域を越えた同行訪問研修等、柔軟な事業を継続してほしい。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診療所間連携を支援する取組の充実が必要。</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Rectangle 13" descr="縦線 (反転)"/>
          <p:cNvSpPr>
            <a:spLocks noChangeArrowheads="1"/>
          </p:cNvSpPr>
          <p:nvPr/>
        </p:nvSpPr>
        <p:spPr bwMode="auto">
          <a:xfrm>
            <a:off x="5060031" y="3959279"/>
            <a:ext cx="4111707" cy="671366"/>
          </a:xfrm>
          <a:prstGeom prst="rect">
            <a:avLst/>
          </a:prstGeom>
          <a:noFill/>
          <a:ln w="0">
            <a:no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から、医師の同行訪問、医学生の訪問体験とあわせて、診療所間の連携等にかかる支援を実施。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は意見・提案やニーズに応じて見直し、補助枠も拡大。</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0" hangingPunct="0">
              <a:buFont typeface="Wingdings" panose="05000000000000000000" pitchFamily="2" charset="2"/>
              <a:buChar char="ü"/>
              <a:defRPr/>
            </a:pPr>
            <a:endParaRPr lang="en-US" altLang="zh-TW"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13" descr="縦線 (反転)"/>
          <p:cNvSpPr>
            <a:spLocks noChangeArrowheads="1"/>
          </p:cNvSpPr>
          <p:nvPr/>
        </p:nvSpPr>
        <p:spPr bwMode="auto">
          <a:xfrm>
            <a:off x="82156" y="2580389"/>
            <a:ext cx="4202922" cy="863756"/>
          </a:xfrm>
          <a:prstGeom prst="rect">
            <a:avLst/>
          </a:prstGeom>
          <a:solidFill>
            <a:schemeClr val="bg1"/>
          </a:solidFill>
          <a:ln w="6350">
            <a:solidFill>
              <a:schemeClr val="accent1"/>
            </a:solid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在宅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医療を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推進にあたり、本基金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を有効に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使って府全体の医療が良くなるよう検討し、予算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措置をしっかりしてほしい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13" descr="縦線 (反転)"/>
          <p:cNvSpPr>
            <a:spLocks noChangeArrowheads="1"/>
          </p:cNvSpPr>
          <p:nvPr/>
        </p:nvSpPr>
        <p:spPr bwMode="auto">
          <a:xfrm>
            <a:off x="5112197" y="2616857"/>
            <a:ext cx="3865843" cy="486421"/>
          </a:xfrm>
          <a:prstGeom prst="rect">
            <a:avLst/>
          </a:prstGeom>
          <a:noFill/>
          <a:ln w="19050">
            <a:solidFill>
              <a:schemeClr val="tx1"/>
            </a:solidFill>
            <a:prstDash val="sysDot"/>
            <a:miter lim="800000"/>
            <a:headEnd/>
            <a:tailEnd/>
          </a:ln>
          <a:effectLst/>
          <a:extLst/>
        </p:spPr>
        <p:txBody>
          <a:bodyPr tIns="10800" bIns="10800" anchor="ctr" anchorCtr="0"/>
          <a:lstStyle/>
          <a:p>
            <a:pPr eaLnBrk="0" hangingPunct="0">
              <a:defRPr/>
            </a:pP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（参考）厚労省　在宅医療・医介連携</a:t>
            </a:r>
            <a:r>
              <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WG</a:t>
            </a:r>
            <a:r>
              <a:rPr lang="ja-JP" altLang="en-US" sz="105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での</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意見</a:t>
            </a:r>
            <a:endPar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都道府県</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在宅医療の充実に向けた各市町村が抱える課題を把握</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し、府と市町村で議論を行うことや、ロードマップの策定支援が必要</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13" descr="縦線 (反転)"/>
          <p:cNvSpPr>
            <a:spLocks noChangeArrowheads="1"/>
          </p:cNvSpPr>
          <p:nvPr/>
        </p:nvSpPr>
        <p:spPr bwMode="auto">
          <a:xfrm>
            <a:off x="82156" y="5025084"/>
            <a:ext cx="4198679" cy="911868"/>
          </a:xfrm>
          <a:prstGeom prst="rect">
            <a:avLst/>
          </a:prstGeom>
          <a:solidFill>
            <a:schemeClr val="bg1"/>
          </a:solidFill>
          <a:ln w="6350">
            <a:solidFill>
              <a:schemeClr val="accent1"/>
            </a:solid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在宅医療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の普及促進（患者・家族への意思決定支援）は、現場でのニーズも拡大しているため、府補助事業の継続と補助枠の充実（内容・額）を検討してほしい。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タイトル 1"/>
          <p:cNvSpPr txBox="1">
            <a:spLocks/>
          </p:cNvSpPr>
          <p:nvPr/>
        </p:nvSpPr>
        <p:spPr>
          <a:xfrm>
            <a:off x="0" y="171926"/>
            <a:ext cx="9144001" cy="518474"/>
          </a:xfrm>
          <a:prstGeom prst="rect">
            <a:avLst/>
          </a:prstGeom>
        </p:spPr>
        <p:txBody>
          <a:bodyPr vert="horz"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smtClean="0">
                <a:latin typeface="+mj-ea"/>
                <a:cs typeface="Meiryo UI" panose="020B0604030504040204" pitchFamily="50" charset="-128"/>
              </a:rPr>
              <a:t>圏域意見聴取を活用した基金事業例</a:t>
            </a:r>
            <a:r>
              <a:rPr lang="en-US" altLang="ja-JP" sz="3600" b="1" dirty="0" smtClean="0">
                <a:latin typeface="+mj-ea"/>
                <a:cs typeface="Meiryo UI" panose="020B0604030504040204" pitchFamily="50" charset="-128"/>
              </a:rPr>
              <a:t>(PDCA)</a:t>
            </a:r>
          </a:p>
        </p:txBody>
      </p:sp>
      <p:sp>
        <p:nvSpPr>
          <p:cNvPr id="26" name="Rectangle 13" descr="縦線 (反転)"/>
          <p:cNvSpPr>
            <a:spLocks noChangeArrowheads="1"/>
          </p:cNvSpPr>
          <p:nvPr/>
        </p:nvSpPr>
        <p:spPr bwMode="auto">
          <a:xfrm>
            <a:off x="5072234" y="5085115"/>
            <a:ext cx="4071766" cy="492690"/>
          </a:xfrm>
          <a:prstGeom prst="rect">
            <a:avLst/>
          </a:prstGeom>
          <a:noFill/>
          <a:ln w="0">
            <a:no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6"/>
          <p:cNvSpPr txBox="1">
            <a:spLocks noChangeArrowheads="1"/>
          </p:cNvSpPr>
          <p:nvPr/>
        </p:nvSpPr>
        <p:spPr bwMode="auto">
          <a:xfrm>
            <a:off x="4701765" y="905550"/>
            <a:ext cx="4320480" cy="360722"/>
          </a:xfrm>
          <a:prstGeom prst="rect">
            <a:avLst/>
          </a:prstGeom>
          <a:solidFill>
            <a:srgbClr val="343D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None/>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令和元年度基金事業例</a:t>
            </a:r>
            <a:endPar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Rectangle 13" descr="縦線 (反転)"/>
          <p:cNvSpPr>
            <a:spLocks noChangeArrowheads="1"/>
          </p:cNvSpPr>
          <p:nvPr/>
        </p:nvSpPr>
        <p:spPr bwMode="auto">
          <a:xfrm>
            <a:off x="5033645" y="5113262"/>
            <a:ext cx="4099380" cy="743753"/>
          </a:xfrm>
          <a:prstGeom prst="rect">
            <a:avLst/>
          </a:prstGeom>
          <a:noFill/>
          <a:ln w="0">
            <a:noFill/>
            <a:miter lim="800000"/>
            <a:headEnd/>
            <a:tailEnd/>
          </a:ln>
          <a:effectLst/>
          <a:extLst/>
        </p:spPr>
        <p:txBody>
          <a:bodyPr tIns="10800" bIns="10800" anchor="ctr" anchorCtr="0"/>
          <a:lstStyle/>
          <a:p>
            <a:pPr marL="171450" indent="-171450" eaLnBrk="0" hangingPunct="0">
              <a:buFont typeface="Wingdings" panose="05000000000000000000" pitchFamily="2" charset="2"/>
              <a:buChar char="ü"/>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から、医療従事者を通じた在宅医療の理解促進を目的とした研修への支援を実施。</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H31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は意見・提案も参考に、患者・家族への意思決定支援に重点化し、補助枠も拡大。</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右矢印 28"/>
          <p:cNvSpPr/>
          <p:nvPr/>
        </p:nvSpPr>
        <p:spPr>
          <a:xfrm>
            <a:off x="4411620" y="4018336"/>
            <a:ext cx="174894" cy="1602382"/>
          </a:xfrm>
          <a:prstGeom prst="rightArrow">
            <a:avLst>
              <a:gd name="adj1" fmla="val 74116"/>
              <a:gd name="adj2" fmla="val 100000"/>
            </a:avLst>
          </a:prstGeom>
          <a:solidFill>
            <a:schemeClr val="tx2">
              <a:lumMod val="20000"/>
              <a:lumOff val="8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Text Box 6"/>
          <p:cNvSpPr txBox="1">
            <a:spLocks noChangeArrowheads="1"/>
          </p:cNvSpPr>
          <p:nvPr/>
        </p:nvSpPr>
        <p:spPr bwMode="auto">
          <a:xfrm>
            <a:off x="5060031" y="1536914"/>
            <a:ext cx="2715150" cy="357770"/>
          </a:xfrm>
          <a:prstGeom prst="rect">
            <a:avLst/>
          </a:prstGeom>
          <a:solidFill>
            <a:srgbClr val="343D9C"/>
          </a:solidFill>
          <a:ln w="0">
            <a:noFill/>
            <a:miter lim="800000"/>
            <a:headEnd/>
            <a:tailEnd/>
          </a:ln>
          <a:effectLst/>
          <a:extLst/>
        </p:spPr>
        <p:txBody>
          <a:bodyPr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eaLnBrk="1" hangingPunct="1">
              <a:spcBef>
                <a:spcPct val="0"/>
              </a:spcBef>
              <a:buNone/>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地域包括ケアシステム構築支援</a:t>
            </a:r>
            <a:r>
              <a:rPr lang="zh-TW"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Text Box 6"/>
          <p:cNvSpPr txBox="1">
            <a:spLocks noChangeArrowheads="1"/>
          </p:cNvSpPr>
          <p:nvPr/>
        </p:nvSpPr>
        <p:spPr bwMode="auto">
          <a:xfrm>
            <a:off x="5145260" y="3691019"/>
            <a:ext cx="2659327" cy="268260"/>
          </a:xfrm>
          <a:prstGeom prst="rect">
            <a:avLst/>
          </a:prstGeom>
          <a:solidFill>
            <a:srgbClr val="343D9C"/>
          </a:solidFill>
          <a:ln w="0">
            <a:noFill/>
            <a:miter lim="800000"/>
            <a:headEnd/>
            <a:tailEnd/>
          </a:ln>
          <a:effectLst/>
          <a:extLst/>
        </p:spPr>
        <p:txBody>
          <a:bodyPr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eaLnBrk="1" hangingPunct="1">
              <a:spcBef>
                <a:spcPct val="0"/>
              </a:spcBef>
              <a:buNone/>
            </a:pPr>
            <a:r>
              <a:rPr lang="zh-TW"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在宅医療</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体制強化</a:t>
            </a:r>
            <a:r>
              <a:rPr lang="zh-TW"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a:t>
            </a:r>
            <a:endPar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Text Box 6"/>
          <p:cNvSpPr txBox="1">
            <a:spLocks noChangeArrowheads="1"/>
          </p:cNvSpPr>
          <p:nvPr/>
        </p:nvSpPr>
        <p:spPr bwMode="auto">
          <a:xfrm>
            <a:off x="5134285" y="4815161"/>
            <a:ext cx="2796660" cy="255116"/>
          </a:xfrm>
          <a:prstGeom prst="rect">
            <a:avLst/>
          </a:prstGeom>
          <a:solidFill>
            <a:srgbClr val="343D9C"/>
          </a:solidFill>
          <a:ln w="0">
            <a:noFill/>
            <a:miter lim="800000"/>
            <a:headEnd/>
            <a:tailEnd/>
          </a:ln>
          <a:effectLst/>
          <a:extLst/>
        </p:spPr>
        <p:txBody>
          <a:bodyPr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eaLnBrk="1" hangingPunct="1">
              <a:spcBef>
                <a:spcPct val="0"/>
              </a:spcBef>
              <a:buNone/>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在宅医療普及促進</a:t>
            </a:r>
            <a:r>
              <a:rPr lang="zh-TW"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a:t>
            </a:r>
            <a:endParaRPr kumimoji="0"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Text Box 9"/>
          <p:cNvSpPr txBox="1">
            <a:spLocks noChangeArrowheads="1"/>
          </p:cNvSpPr>
          <p:nvPr/>
        </p:nvSpPr>
        <p:spPr bwMode="auto">
          <a:xfrm>
            <a:off x="4661061" y="3691019"/>
            <a:ext cx="272460" cy="1940134"/>
          </a:xfrm>
          <a:prstGeom prst="rect">
            <a:avLst/>
          </a:prstGeom>
          <a:solidFill>
            <a:srgbClr val="FF5050"/>
          </a:solidFill>
          <a:ln w="0">
            <a:noFill/>
            <a:miter lim="800000"/>
            <a:headEnd/>
            <a:tailEnd/>
          </a:ln>
          <a:effectLst/>
          <a:extLst/>
        </p:spPr>
        <p:txBody>
          <a:bodyPr vert="eaVert" wrap="none" lIns="90170" tIns="46990" rIns="90170" bIns="4699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Font typeface="Arial" charset="0"/>
              <a:buNone/>
            </a:pPr>
            <a:r>
              <a:rPr kumimoji="0"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継続／拡大</a:t>
            </a:r>
            <a:endParaRPr kumimoji="0"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Rectangle 13" descr="縦線 (反転)"/>
          <p:cNvSpPr>
            <a:spLocks noChangeArrowheads="1"/>
          </p:cNvSpPr>
          <p:nvPr/>
        </p:nvSpPr>
        <p:spPr bwMode="auto">
          <a:xfrm>
            <a:off x="3206259" y="2099418"/>
            <a:ext cx="1074576" cy="311726"/>
          </a:xfrm>
          <a:prstGeom prst="rect">
            <a:avLst/>
          </a:prstGeom>
          <a:noFill/>
          <a:ln w="0">
            <a:noFill/>
            <a:miter lim="800000"/>
            <a:headEnd/>
            <a:tailEnd/>
          </a:ln>
          <a:effectLst/>
          <a:extLst/>
        </p:spPr>
        <p:txBody>
          <a:bodyPr tIns="10800" bIns="10800" anchor="ctr" anchorCtr="0"/>
          <a:lstStyle/>
          <a:p>
            <a:pPr algn="ctr" eaLnBrk="0" hangingPunct="0">
              <a:defRPr/>
            </a:pP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（北河内）</a:t>
            </a:r>
            <a:endPar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Rectangle 13" descr="縦線 (反転)"/>
          <p:cNvSpPr>
            <a:spLocks noChangeArrowheads="1"/>
          </p:cNvSpPr>
          <p:nvPr/>
        </p:nvSpPr>
        <p:spPr bwMode="auto">
          <a:xfrm>
            <a:off x="3135924" y="5712397"/>
            <a:ext cx="1174224" cy="232560"/>
          </a:xfrm>
          <a:prstGeom prst="rect">
            <a:avLst/>
          </a:prstGeom>
          <a:noFill/>
          <a:ln w="0">
            <a:noFill/>
            <a:miter lim="800000"/>
            <a:headEnd/>
            <a:tailEnd/>
          </a:ln>
          <a:effectLst/>
          <a:extLst/>
        </p:spPr>
        <p:txBody>
          <a:bodyPr tIns="10800" bIns="10800" anchor="ctr" anchorCtr="0"/>
          <a:lstStyle/>
          <a:p>
            <a:pPr algn="ctr" eaLnBrk="0" hangingPunct="0">
              <a:defRPr/>
            </a:pP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（南河内・泉州）</a:t>
            </a:r>
            <a:endPar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Rectangle 13" descr="縦線 (反転)"/>
          <p:cNvSpPr>
            <a:spLocks noChangeArrowheads="1"/>
          </p:cNvSpPr>
          <p:nvPr/>
        </p:nvSpPr>
        <p:spPr bwMode="auto">
          <a:xfrm>
            <a:off x="3397569" y="3240619"/>
            <a:ext cx="1074577" cy="247712"/>
          </a:xfrm>
          <a:prstGeom prst="rect">
            <a:avLst/>
          </a:prstGeom>
          <a:noFill/>
          <a:ln w="0">
            <a:noFill/>
            <a:miter lim="800000"/>
            <a:headEnd/>
            <a:tailEnd/>
          </a:ln>
          <a:effectLst/>
          <a:extLst/>
        </p:spPr>
        <p:txBody>
          <a:bodyPr tIns="10800" bIns="10800" anchor="ctr" anchorCtr="0"/>
          <a:lstStyle/>
          <a:p>
            <a:pPr algn="ctr" eaLnBrk="0" hangingPunct="0">
              <a:defRPr/>
            </a:pP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（堺市）</a:t>
            </a:r>
            <a:endPar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スライド番号プレースホルダー 3"/>
          <p:cNvSpPr>
            <a:spLocks noGrp="1"/>
          </p:cNvSpPr>
          <p:nvPr>
            <p:ph type="sldNum" sz="quarter" idx="12"/>
          </p:nvPr>
        </p:nvSpPr>
        <p:spPr>
          <a:xfrm>
            <a:off x="8676284" y="6525215"/>
            <a:ext cx="477485" cy="365125"/>
          </a:xfrm>
        </p:spPr>
        <p:txBody>
          <a:bodyPr/>
          <a:lstStyle/>
          <a:p>
            <a:pPr>
              <a:defRPr/>
            </a:pPr>
            <a:fld id="{845FDA58-8628-4030-A7FF-2946B2EE6B4C}" type="slidenum">
              <a:rPr lang="ja-JP" altLang="en-US" sz="2400" smtClean="0"/>
              <a:pPr>
                <a:defRPr/>
              </a:pPr>
              <a:t>4</a:t>
            </a:fld>
            <a:endParaRPr lang="ja-JP" altLang="en-US" sz="2400" dirty="0">
              <a:solidFill>
                <a:schemeClr val="tx1"/>
              </a:solidFill>
            </a:endParaRPr>
          </a:p>
        </p:txBody>
      </p:sp>
      <p:sp>
        <p:nvSpPr>
          <p:cNvPr id="2" name="円/楕円 1"/>
          <p:cNvSpPr/>
          <p:nvPr/>
        </p:nvSpPr>
        <p:spPr bwMode="auto">
          <a:xfrm>
            <a:off x="7667795" y="1486619"/>
            <a:ext cx="497359" cy="433151"/>
          </a:xfrm>
          <a:prstGeom prst="ellipse">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400" b="1" i="0" u="none" strike="noStrike" cap="none" normalizeH="0" baseline="0" dirty="0" smtClean="0">
                <a:ln>
                  <a:noFill/>
                </a:ln>
                <a:solidFill>
                  <a:srgbClr val="002060"/>
                </a:solidFill>
                <a:effectLst/>
                <a:latin typeface="Arial" pitchFamily="34" charset="0"/>
                <a:ea typeface="ＭＳ Ｐゴシック" pitchFamily="50" charset="-128"/>
              </a:rPr>
              <a:t>１</a:t>
            </a:r>
          </a:p>
        </p:txBody>
      </p:sp>
      <p:sp>
        <p:nvSpPr>
          <p:cNvPr id="50" name="円/楕円 49"/>
          <p:cNvSpPr/>
          <p:nvPr/>
        </p:nvSpPr>
        <p:spPr bwMode="auto">
          <a:xfrm>
            <a:off x="7636678" y="3514343"/>
            <a:ext cx="497359" cy="433151"/>
          </a:xfrm>
          <a:prstGeom prst="ellipse">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lang="ja-JP" altLang="en-US" sz="1400" b="1" dirty="0">
                <a:solidFill>
                  <a:srgbClr val="002060"/>
                </a:solidFill>
                <a:latin typeface="Arial" pitchFamily="34" charset="0"/>
              </a:rPr>
              <a:t>２</a:t>
            </a:r>
            <a:endParaRPr kumimoji="0" lang="ja-JP" altLang="en-US" sz="1400" b="1" i="0" u="none" strike="noStrike" cap="none" normalizeH="0" baseline="0" dirty="0" smtClean="0">
              <a:ln>
                <a:noFill/>
              </a:ln>
              <a:solidFill>
                <a:srgbClr val="002060"/>
              </a:solidFill>
              <a:effectLst/>
              <a:latin typeface="Arial" pitchFamily="34" charset="0"/>
            </a:endParaRPr>
          </a:p>
        </p:txBody>
      </p:sp>
      <p:sp>
        <p:nvSpPr>
          <p:cNvPr id="51" name="円/楕円 50"/>
          <p:cNvSpPr/>
          <p:nvPr/>
        </p:nvSpPr>
        <p:spPr bwMode="auto">
          <a:xfrm>
            <a:off x="7667796" y="4637126"/>
            <a:ext cx="497359" cy="433151"/>
          </a:xfrm>
          <a:prstGeom prst="ellipse">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lang="ja-JP" altLang="en-US" sz="1400" b="1" dirty="0">
                <a:solidFill>
                  <a:srgbClr val="002060"/>
                </a:solidFill>
                <a:latin typeface="Arial" pitchFamily="34" charset="0"/>
              </a:rPr>
              <a:t>３</a:t>
            </a:r>
            <a:endParaRPr kumimoji="0" lang="ja-JP" altLang="en-US" sz="1400" b="1" i="0" u="none" strike="noStrike" cap="none" normalizeH="0" baseline="0" dirty="0" smtClean="0">
              <a:ln>
                <a:noFill/>
              </a:ln>
              <a:solidFill>
                <a:srgbClr val="002060"/>
              </a:solidFill>
              <a:effectLst/>
              <a:latin typeface="Arial" pitchFamily="34" charset="0"/>
            </a:endParaRPr>
          </a:p>
        </p:txBody>
      </p:sp>
      <p:sp>
        <p:nvSpPr>
          <p:cNvPr id="40" name="Rectangle 13" descr="縦線 (反転)"/>
          <p:cNvSpPr>
            <a:spLocks noChangeArrowheads="1"/>
          </p:cNvSpPr>
          <p:nvPr/>
        </p:nvSpPr>
        <p:spPr bwMode="auto">
          <a:xfrm>
            <a:off x="3236994" y="4537230"/>
            <a:ext cx="1074577" cy="247712"/>
          </a:xfrm>
          <a:prstGeom prst="rect">
            <a:avLst/>
          </a:prstGeom>
          <a:noFill/>
          <a:ln w="0">
            <a:noFill/>
            <a:miter lim="800000"/>
            <a:headEnd/>
            <a:tailEnd/>
          </a:ln>
          <a:effectLst/>
          <a:extLst/>
        </p:spPr>
        <p:txBody>
          <a:bodyPr tIns="10800" bIns="10800" anchor="ctr" anchorCtr="0"/>
          <a:lstStyle/>
          <a:p>
            <a:pPr algn="ctr" eaLnBrk="0" hangingPunct="0">
              <a:defRPr/>
            </a:pP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（三島、泉州）</a:t>
            </a:r>
            <a:endPar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1" name="直線コネクタ 30"/>
          <p:cNvCxnSpPr/>
          <p:nvPr/>
        </p:nvCxnSpPr>
        <p:spPr bwMode="auto">
          <a:xfrm>
            <a:off x="-10974" y="6260349"/>
            <a:ext cx="9143999" cy="0"/>
          </a:xfrm>
          <a:prstGeom prst="line">
            <a:avLst/>
          </a:prstGeom>
          <a:solidFill>
            <a:schemeClr val="accent1"/>
          </a:solidFill>
          <a:ln w="19050" cap="flat" cmpd="sng" algn="ctr">
            <a:solidFill>
              <a:srgbClr val="343D9C"/>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13" descr="縦線 (反転)"/>
          <p:cNvSpPr>
            <a:spLocks noChangeArrowheads="1"/>
          </p:cNvSpPr>
          <p:nvPr/>
        </p:nvSpPr>
        <p:spPr bwMode="auto">
          <a:xfrm>
            <a:off x="257542" y="6330395"/>
            <a:ext cx="8764703" cy="377382"/>
          </a:xfrm>
          <a:prstGeom prst="rect">
            <a:avLst/>
          </a:prstGeom>
          <a:noFill/>
          <a:ln w="0">
            <a:noFill/>
            <a:miter lim="800000"/>
            <a:headEnd/>
            <a:tailEnd/>
          </a:ln>
          <a:effectLst/>
          <a:extLst/>
        </p:spPr>
        <p:txBody>
          <a:bodyPr tIns="10800" bIns="10800" anchor="ctr" anchorCtr="0"/>
          <a:lstStyle/>
          <a:p>
            <a:pPr eaLnBrk="0" hangingPunct="0">
              <a:defRPr/>
            </a:pP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上記の他</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、地域医療機関</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連携整備事業、訪問看護ネットワーク事業、医科歯科連携推進事業等、</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関係</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団体</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からの改善提案及び</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事業の効果検証をふまえ、</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年度以降に向け、必要に応じた改善検討を実施</a:t>
            </a:r>
            <a:endParaRPr lang="zh-TW"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66212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2060849"/>
            <a:ext cx="8568952" cy="4608512"/>
          </a:xfrm>
        </p:spPr>
        <p:txBody>
          <a:bodyPr>
            <a:normAutofit lnSpcReduction="10000"/>
          </a:bodyPr>
          <a:lstStyle/>
          <a:p>
            <a:pPr marL="0" indent="0" algn="ctr">
              <a:buNone/>
            </a:pPr>
            <a:r>
              <a:rPr lang="ja-JP" altLang="en-US" sz="4000" u="sng" dirty="0">
                <a:latin typeface="+mn-ea"/>
              </a:rPr>
              <a:t>医療・病床</a:t>
            </a:r>
            <a:r>
              <a:rPr lang="ja-JP" altLang="en-US" sz="4000" dirty="0" smtClean="0">
                <a:latin typeface="+mn-ea"/>
              </a:rPr>
              <a:t>懇話会において</a:t>
            </a:r>
            <a:endParaRPr lang="en-US" altLang="ja-JP" sz="4000" dirty="0" smtClean="0">
              <a:latin typeface="+mn-ea"/>
            </a:endParaRPr>
          </a:p>
          <a:p>
            <a:pPr marL="0" indent="0" algn="ctr">
              <a:buNone/>
            </a:pPr>
            <a:r>
              <a:rPr lang="ja-JP" altLang="en-US" sz="4000" dirty="0" smtClean="0">
                <a:latin typeface="+mn-ea"/>
              </a:rPr>
              <a:t>意見を聴取する</a:t>
            </a:r>
            <a:endParaRPr lang="en-US" altLang="ja-JP" sz="4000" dirty="0" smtClean="0">
              <a:latin typeface="+mn-ea"/>
            </a:endParaRPr>
          </a:p>
          <a:p>
            <a:pPr marL="0" indent="0" algn="ctr">
              <a:buNone/>
            </a:pPr>
            <a:r>
              <a:rPr lang="ja-JP" altLang="en-US" sz="4000" dirty="0" smtClean="0">
                <a:latin typeface="+mn-ea"/>
              </a:rPr>
              <a:t>基金事業（案）の概要</a:t>
            </a:r>
            <a:endParaRPr lang="en-US" altLang="ja-JP" sz="4000" dirty="0">
              <a:latin typeface="+mn-ea"/>
            </a:endParaRPr>
          </a:p>
          <a:p>
            <a:pPr marL="0" indent="0" algn="ctr">
              <a:buNone/>
            </a:pPr>
            <a:endParaRPr lang="en-US" altLang="ja-JP" dirty="0">
              <a:latin typeface="+mn-ea"/>
            </a:endParaRPr>
          </a:p>
          <a:p>
            <a:pPr marL="0" indent="0">
              <a:buNone/>
            </a:pPr>
            <a:r>
              <a:rPr lang="ja-JP" altLang="en-US" sz="2400" dirty="0" smtClean="0">
                <a:latin typeface="+mn-ea"/>
              </a:rPr>
              <a:t>　</a:t>
            </a:r>
            <a:endParaRPr lang="en-US" altLang="ja-JP" sz="2400" dirty="0" smtClean="0">
              <a:latin typeface="+mn-ea"/>
            </a:endParaRPr>
          </a:p>
          <a:p>
            <a:pPr marL="0" indent="0">
              <a:buNone/>
            </a:pPr>
            <a:r>
              <a:rPr lang="ja-JP" altLang="en-US" sz="2400" dirty="0">
                <a:latin typeface="+mn-ea"/>
              </a:rPr>
              <a:t>　</a:t>
            </a:r>
            <a:r>
              <a:rPr lang="ja-JP" altLang="en-US" sz="2400" dirty="0" smtClean="0">
                <a:latin typeface="+mn-ea"/>
              </a:rPr>
              <a:t>　</a:t>
            </a:r>
            <a:r>
              <a:rPr lang="ja-JP" altLang="en-US" dirty="0" smtClean="0">
                <a:latin typeface="メイリオ" panose="020B0604030504040204" pitchFamily="50" charset="-128"/>
                <a:ea typeface="メイリオ" panose="020B0604030504040204" pitchFamily="50" charset="-128"/>
              </a:rPr>
              <a:t>①　</a:t>
            </a:r>
            <a:r>
              <a:rPr lang="zh-TW" altLang="en-US" dirty="0" smtClean="0">
                <a:latin typeface="メイリオ" panose="020B0604030504040204" pitchFamily="50" charset="-128"/>
                <a:ea typeface="メイリオ" panose="020B0604030504040204" pitchFamily="50" charset="-128"/>
              </a:rPr>
              <a:t>病床</a:t>
            </a:r>
            <a:r>
              <a:rPr lang="zh-TW" altLang="en-US" dirty="0">
                <a:latin typeface="メイリオ" panose="020B0604030504040204" pitchFamily="50" charset="-128"/>
                <a:ea typeface="メイリオ" panose="020B0604030504040204" pitchFamily="50" charset="-128"/>
              </a:rPr>
              <a:t>転換促進事業補助</a:t>
            </a:r>
            <a:r>
              <a:rPr lang="zh-TW" altLang="en-US" dirty="0" smtClean="0">
                <a:latin typeface="メイリオ" panose="020B0604030504040204" pitchFamily="50" charset="-128"/>
                <a:ea typeface="メイリオ" panose="020B0604030504040204" pitchFamily="50" charset="-128"/>
              </a:rPr>
              <a:t>金</a:t>
            </a:r>
            <a:r>
              <a:rPr lang="ja-JP" altLang="en-US" dirty="0" smtClean="0">
                <a:latin typeface="メイリオ" panose="020B0604030504040204" pitchFamily="50" charset="-128"/>
                <a:ea typeface="メイリオ" panose="020B0604030504040204" pitchFamily="50" charset="-128"/>
              </a:rPr>
              <a:t>事業</a:t>
            </a:r>
            <a:endParaRPr lang="en-US" altLang="zh-TW" dirty="0" smtClean="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　②　</a:t>
            </a:r>
            <a:r>
              <a:rPr lang="zh-TW" altLang="en-US" dirty="0">
                <a:latin typeface="メイリオ" panose="020B0604030504040204" pitchFamily="50" charset="-128"/>
                <a:ea typeface="メイリオ" panose="020B0604030504040204" pitchFamily="50" charset="-128"/>
              </a:rPr>
              <a:t>医療施設近代化施設整備事業</a:t>
            </a:r>
            <a:endParaRPr lang="en-US" altLang="ja-JP" dirty="0" smtClean="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DC08D7A6-B21C-4CC5-B909-7F83FE9B363B}" type="slidenum">
              <a:rPr kumimoji="1" lang="ja-JP" altLang="en-US" sz="2400" smtClean="0"/>
              <a:t>5</a:t>
            </a:fld>
            <a:endParaRPr kumimoji="1" lang="ja-JP" altLang="en-US" sz="2400"/>
          </a:p>
        </p:txBody>
      </p:sp>
      <p:sp>
        <p:nvSpPr>
          <p:cNvPr id="5" name="タイトル 4"/>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2088301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538" y="116770"/>
            <a:ext cx="8951958" cy="650447"/>
          </a:xfrm>
        </p:spPr>
        <p:txBody>
          <a:bodyPr>
            <a:normAutofit/>
          </a:bodyPr>
          <a:lstStyle/>
          <a:p>
            <a:pPr algn="l"/>
            <a:r>
              <a:rPr lang="ja-JP" altLang="en-US" sz="3600" b="1" dirty="0" smtClean="0">
                <a:latin typeface="メイリオ" panose="020B0604030504040204" pitchFamily="50" charset="-128"/>
                <a:ea typeface="メイリオ" panose="020B0604030504040204" pitchFamily="50" charset="-128"/>
              </a:rPr>
              <a:t>基金事業①</a:t>
            </a:r>
            <a:r>
              <a:rPr lang="ja-JP" altLang="en-US" sz="2800" b="1" dirty="0" smtClean="0">
                <a:latin typeface="メイリオ" panose="020B0604030504040204" pitchFamily="50" charset="-128"/>
                <a:ea typeface="メイリオ" panose="020B0604030504040204" pitchFamily="50" charset="-128"/>
              </a:rPr>
              <a:t>　</a:t>
            </a:r>
            <a:r>
              <a:rPr lang="zh-TW" altLang="en-US" sz="3600" b="1" dirty="0">
                <a:latin typeface="メイリオ" panose="020B0604030504040204" pitchFamily="50" charset="-128"/>
                <a:ea typeface="メイリオ" panose="020B0604030504040204" pitchFamily="50" charset="-128"/>
              </a:rPr>
              <a:t>病床転換促進事業補助</a:t>
            </a:r>
            <a:r>
              <a:rPr lang="zh-TW" altLang="en-US" sz="3600" b="1" dirty="0" smtClean="0">
                <a:latin typeface="メイリオ" panose="020B0604030504040204" pitchFamily="50" charset="-128"/>
                <a:ea typeface="メイリオ" panose="020B0604030504040204" pitchFamily="50" charset="-128"/>
              </a:rPr>
              <a:t>金</a:t>
            </a:r>
            <a:r>
              <a:rPr lang="ja-JP" altLang="en-US" sz="3600" b="1" dirty="0">
                <a:latin typeface="メイリオ" panose="020B0604030504040204" pitchFamily="50" charset="-128"/>
                <a:ea typeface="メイリオ" panose="020B0604030504040204" pitchFamily="50" charset="-128"/>
              </a:rPr>
              <a:t>事業</a:t>
            </a:r>
            <a:endParaRPr kumimoji="1" lang="ja-JP" altLang="en-US" sz="2800" b="1" u="sng"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6054800" y="695032"/>
            <a:ext cx="3146767" cy="307777"/>
          </a:xfrm>
          <a:prstGeom prst="rect">
            <a:avLst/>
          </a:prstGeom>
        </p:spPr>
        <p:txBody>
          <a:bodyPr wrap="square">
            <a:spAutoFit/>
          </a:bodyPr>
          <a:lstStyle/>
          <a:p>
            <a:pPr algn="ctr"/>
            <a:r>
              <a:rPr lang="ja-JP" altLang="en-US" sz="1400" u="sng" dirty="0" smtClean="0">
                <a:latin typeface="+mj-ea"/>
                <a:ea typeface="+mj-ea"/>
              </a:rPr>
              <a:t>令和元年度予算額</a:t>
            </a:r>
            <a:r>
              <a:rPr lang="ja-JP" altLang="en-US" sz="1400" u="sng" dirty="0">
                <a:latin typeface="+mj-ea"/>
                <a:ea typeface="+mj-ea"/>
              </a:rPr>
              <a:t>　</a:t>
            </a:r>
            <a:r>
              <a:rPr lang="en-US" altLang="ja-JP" sz="1400" u="sng" dirty="0">
                <a:latin typeface="+mj-ea"/>
                <a:ea typeface="+mj-ea"/>
              </a:rPr>
              <a:t>1,253,703</a:t>
            </a:r>
            <a:r>
              <a:rPr lang="ja-JP" altLang="en-US" sz="1400" u="sng" dirty="0" smtClean="0">
                <a:latin typeface="+mj-ea"/>
                <a:ea typeface="+mj-ea"/>
              </a:rPr>
              <a:t>千円</a:t>
            </a:r>
            <a:endParaRPr lang="ja-JP" altLang="en-US" sz="1400" u="sng" dirty="0">
              <a:latin typeface="+mj-ea"/>
              <a:ea typeface="+mj-ea"/>
            </a:endParaRPr>
          </a:p>
        </p:txBody>
      </p:sp>
      <p:sp>
        <p:nvSpPr>
          <p:cNvPr id="3" name="正方形/長方形 2"/>
          <p:cNvSpPr/>
          <p:nvPr/>
        </p:nvSpPr>
        <p:spPr>
          <a:xfrm>
            <a:off x="134938" y="704576"/>
            <a:ext cx="8951958" cy="478592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１．事業目的・概要</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大阪府地域医療構想を踏まえ、病床の機能分化・連携を推進するため、府内において不足する「回復期」機能へ病床を転換する取組みを支援。</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２．事業内容</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（１）補助金の要件</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（２）対象経費・補助単価（概要）</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・改修・新築改築・備品購入費：病床の転換に伴う施設（環境）整備費。</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・転換準備経費：病床の転換前６か月に発生する人件費及び人材養成費。</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nvPr>
        </p:nvGraphicFramePr>
        <p:xfrm>
          <a:off x="453623" y="2243464"/>
          <a:ext cx="8050048" cy="1371600"/>
        </p:xfrm>
        <a:graphic>
          <a:graphicData uri="http://schemas.openxmlformats.org/drawingml/2006/table">
            <a:tbl>
              <a:tblPr firstRow="1" firstCol="1" bandRow="1"/>
              <a:tblGrid>
                <a:gridCol w="3405624">
                  <a:extLst>
                    <a:ext uri="{9D8B030D-6E8A-4147-A177-3AD203B41FA5}">
                      <a16:colId xmlns:a16="http://schemas.microsoft.com/office/drawing/2014/main" xmlns="" val="3501967074"/>
                    </a:ext>
                  </a:extLst>
                </a:gridCol>
                <a:gridCol w="989214">
                  <a:extLst>
                    <a:ext uri="{9D8B030D-6E8A-4147-A177-3AD203B41FA5}">
                      <a16:colId xmlns:a16="http://schemas.microsoft.com/office/drawing/2014/main" xmlns="" val="3656580344"/>
                    </a:ext>
                  </a:extLst>
                </a:gridCol>
                <a:gridCol w="3655210">
                  <a:extLst>
                    <a:ext uri="{9D8B030D-6E8A-4147-A177-3AD203B41FA5}">
                      <a16:colId xmlns:a16="http://schemas.microsoft.com/office/drawing/2014/main" xmlns="" val="2557832006"/>
                    </a:ext>
                  </a:extLst>
                </a:gridCol>
              </a:tblGrid>
              <a:tr h="143396">
                <a:tc>
                  <a:txBody>
                    <a:bodyPr/>
                    <a:lstStyle/>
                    <a:p>
                      <a:pPr algn="ctr">
                        <a:spcAft>
                          <a:spcPts val="0"/>
                        </a:spcAft>
                      </a:pPr>
                      <a:r>
                        <a:rPr lang="ja-JP" sz="1000" kern="0" spc="440" dirty="0">
                          <a:solidFill>
                            <a:srgbClr val="FFFFFF"/>
                          </a:solidFill>
                          <a:effectLst/>
                          <a:latin typeface="Century" panose="02040604050505020304" pitchFamily="18" charset="0"/>
                          <a:ea typeface="HG丸ｺﾞｼｯｸM-PRO" panose="020F0600000000000000" pitchFamily="50" charset="-128"/>
                          <a:cs typeface="Arial Unicode MS" panose="020B0604020202020204" pitchFamily="50" charset="-128"/>
                        </a:rPr>
                        <a:t>転換前の病床</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9261" marR="59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rowSpan="2">
                  <a:txBody>
                    <a:bodyPr/>
                    <a:lstStyle/>
                    <a:p>
                      <a:pPr algn="ctr">
                        <a:spcAft>
                          <a:spcPts val="0"/>
                        </a:spcAft>
                      </a:pPr>
                      <a:endParaRPr lang="en-US" sz="1000" kern="100" dirty="0">
                        <a:effectLst/>
                        <a:latin typeface="HG丸ｺﾞｼｯｸM-PRO" panose="020F0600000000000000" pitchFamily="50" charset="-128"/>
                        <a:ea typeface="ＭＳ 明朝" panose="02020609040205080304" pitchFamily="17" charset="-128"/>
                        <a:cs typeface="Arial Unicode MS" panose="020B0604020202020204" pitchFamily="50" charset="-128"/>
                      </a:endParaRPr>
                    </a:p>
                  </a:txBody>
                  <a:tcPr marL="59261" marR="59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1000" kern="0" spc="440">
                          <a:solidFill>
                            <a:srgbClr val="FFFFFF"/>
                          </a:solidFill>
                          <a:effectLst/>
                          <a:latin typeface="Century" panose="02040604050505020304" pitchFamily="18" charset="0"/>
                          <a:ea typeface="HG丸ｺﾞｼｯｸM-PRO" panose="020F0600000000000000" pitchFamily="50" charset="-128"/>
                          <a:cs typeface="Arial Unicode MS" panose="020B0604020202020204" pitchFamily="50" charset="-128"/>
                        </a:rPr>
                        <a:t>転換後の病床</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9261" marR="59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567678768"/>
                  </a:ext>
                </a:extLst>
              </a:tr>
              <a:tr h="1147172">
                <a:tc>
                  <a:txBody>
                    <a:bodyPr/>
                    <a:lstStyle/>
                    <a:p>
                      <a:pPr marL="139700" indent="-139700" algn="just">
                        <a:spcAft>
                          <a:spcPts val="0"/>
                        </a:spcAft>
                      </a:pPr>
                      <a:r>
                        <a:rPr lang="ja-JP" sz="1000" kern="100" dirty="0">
                          <a:effectLst/>
                          <a:latin typeface="Century" panose="02040604050505020304" pitchFamily="18" charset="0"/>
                          <a:ea typeface="HG丸ｺﾞｼｯｸM-PRO" panose="020F0600000000000000" pitchFamily="50" charset="-128"/>
                          <a:cs typeface="Arial Unicode MS" panose="020B0604020202020204" pitchFamily="50" charset="-128"/>
                        </a:rPr>
                        <a:t>○</a:t>
                      </a:r>
                      <a:r>
                        <a:rPr lang="ja-JP" sz="1000" b="1" kern="100" dirty="0">
                          <a:effectLst/>
                          <a:latin typeface="Century" panose="02040604050505020304" pitchFamily="18" charset="0"/>
                          <a:ea typeface="HG丸ｺﾞｼｯｸM-PRO" panose="020F0600000000000000" pitchFamily="50" charset="-128"/>
                          <a:cs typeface="Arial Unicode MS" panose="020B0604020202020204" pitchFamily="50" charset="-128"/>
                        </a:rPr>
                        <a:t>「急性期」</a:t>
                      </a:r>
                      <a:r>
                        <a:rPr lang="ja-JP" sz="1000" kern="100" dirty="0">
                          <a:effectLst/>
                          <a:latin typeface="Century" panose="02040604050505020304" pitchFamily="18" charset="0"/>
                          <a:ea typeface="HG丸ｺﾞｼｯｸM-PRO" panose="020F0600000000000000" pitchFamily="50" charset="-128"/>
                          <a:cs typeface="Arial Unicode MS" panose="020B0604020202020204" pitchFamily="50" charset="-128"/>
                        </a:rPr>
                        <a:t>機能（補助金を受けようとする前年度の病床機能報告で、医療機能を「急性期」で報告した病床に限る。）であって</a:t>
                      </a:r>
                      <a:r>
                        <a:rPr lang="ja-JP" sz="1000" b="1" kern="100" dirty="0">
                          <a:effectLst/>
                          <a:latin typeface="Century" panose="02040604050505020304" pitchFamily="18" charset="0"/>
                          <a:ea typeface="HG丸ｺﾞｼｯｸM-PRO" panose="020F0600000000000000" pitchFamily="50" charset="-128"/>
                          <a:cs typeface="Arial Unicode MS" panose="020B0604020202020204" pitchFamily="50" charset="-128"/>
                        </a:rPr>
                        <a:t>「急性期一般入院基本料」「地域一般入院基本料」</a:t>
                      </a:r>
                      <a:r>
                        <a:rPr lang="ja-JP" sz="1000" kern="100" dirty="0">
                          <a:effectLst/>
                          <a:latin typeface="Century" panose="02040604050505020304" pitchFamily="18" charset="0"/>
                          <a:ea typeface="HG丸ｺﾞｼｯｸM-PRO" panose="020F0600000000000000" pitchFamily="50" charset="-128"/>
                          <a:cs typeface="Arial Unicode MS" panose="020B0604020202020204" pitchFamily="50" charset="-128"/>
                        </a:rPr>
                        <a:t>に係る施設基準に適合するもの。</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000" kern="100" dirty="0">
                          <a:effectLst/>
                          <a:latin typeface="HG丸ｺﾞｼｯｸM-PRO" panose="020F0600000000000000" pitchFamily="50" charset="-128"/>
                          <a:ea typeface="ＭＳ 明朝" panose="02020609040205080304" pitchFamily="17" charset="-128"/>
                          <a:cs typeface="Arial Unicode MS" panose="020B0604020202020204" pitchFamily="50" charset="-128"/>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39700" indent="-139700" algn="just">
                        <a:spcAft>
                          <a:spcPts val="0"/>
                        </a:spcAft>
                      </a:pPr>
                      <a:r>
                        <a:rPr lang="ja-JP" sz="1000" kern="100" dirty="0">
                          <a:effectLst/>
                          <a:latin typeface="Century" panose="02040604050505020304" pitchFamily="18" charset="0"/>
                          <a:ea typeface="HG丸ｺﾞｼｯｸM-PRO" panose="020F0600000000000000" pitchFamily="50" charset="-128"/>
                          <a:cs typeface="Arial Unicode MS" panose="020B0604020202020204" pitchFamily="50" charset="-128"/>
                        </a:rPr>
                        <a:t>○</a:t>
                      </a:r>
                      <a:r>
                        <a:rPr lang="ja-JP" sz="1000" b="1" kern="100" dirty="0">
                          <a:effectLst/>
                          <a:latin typeface="Century" panose="02040604050505020304" pitchFamily="18" charset="0"/>
                          <a:ea typeface="HG丸ｺﾞｼｯｸM-PRO" panose="020F0600000000000000" pitchFamily="50" charset="-128"/>
                          <a:cs typeface="Arial Unicode MS" panose="020B0604020202020204" pitchFamily="50" charset="-128"/>
                        </a:rPr>
                        <a:t>「慢性期」</a:t>
                      </a:r>
                      <a:r>
                        <a:rPr lang="ja-JP" sz="1000" kern="100" dirty="0">
                          <a:effectLst/>
                          <a:latin typeface="Century" panose="02040604050505020304" pitchFamily="18" charset="0"/>
                          <a:ea typeface="HG丸ｺﾞｼｯｸM-PRO" panose="020F0600000000000000" pitchFamily="50" charset="-128"/>
                          <a:cs typeface="Arial Unicode MS" panose="020B0604020202020204" pitchFamily="50" charset="-128"/>
                        </a:rPr>
                        <a:t>機能（補助金を受けようとする前年度の病床機能報告で、医療機能を「慢性期」で報告した病床に限る。）であって</a:t>
                      </a:r>
                      <a:r>
                        <a:rPr lang="ja-JP" sz="1000" b="1" kern="100" dirty="0">
                          <a:effectLst/>
                          <a:latin typeface="Century" panose="02040604050505020304" pitchFamily="18" charset="0"/>
                          <a:ea typeface="HG丸ｺﾞｼｯｸM-PRO" panose="020F0600000000000000" pitchFamily="50" charset="-128"/>
                          <a:cs typeface="Arial Unicode MS" panose="020B0604020202020204" pitchFamily="50" charset="-128"/>
                        </a:rPr>
                        <a:t>「療養病床」</a:t>
                      </a:r>
                      <a:r>
                        <a:rPr lang="ja-JP" sz="1000" kern="100" dirty="0">
                          <a:effectLst/>
                          <a:latin typeface="Century" panose="02040604050505020304" pitchFamily="18" charset="0"/>
                          <a:ea typeface="HG丸ｺﾞｼｯｸM-PRO" panose="020F0600000000000000" pitchFamily="50" charset="-128"/>
                          <a:cs typeface="Arial Unicode MS" panose="020B0604020202020204" pitchFamily="50" charset="-128"/>
                        </a:rPr>
                        <a:t>であるもの。</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9261" marR="59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marL="139700" indent="-139700" algn="just">
                        <a:spcAft>
                          <a:spcPts val="0"/>
                        </a:spcAft>
                      </a:pPr>
                      <a:r>
                        <a:rPr lang="ja-JP" sz="1000" kern="100" dirty="0">
                          <a:effectLst/>
                          <a:latin typeface="Century" panose="02040604050505020304" pitchFamily="18" charset="0"/>
                          <a:ea typeface="HG丸ｺﾞｼｯｸM-PRO" panose="020F0600000000000000" pitchFamily="50" charset="-128"/>
                          <a:cs typeface="Arial Unicode MS" panose="020B0604020202020204" pitchFamily="50" charset="-128"/>
                        </a:rPr>
                        <a:t>○</a:t>
                      </a:r>
                      <a:r>
                        <a:rPr lang="ja-JP" sz="1000" b="1" kern="100" dirty="0">
                          <a:effectLst/>
                          <a:latin typeface="Century" panose="02040604050505020304" pitchFamily="18" charset="0"/>
                          <a:ea typeface="HG丸ｺﾞｼｯｸM-PRO" panose="020F0600000000000000" pitchFamily="50" charset="-128"/>
                          <a:cs typeface="Arial Unicode MS" panose="020B0604020202020204" pitchFamily="50" charset="-128"/>
                        </a:rPr>
                        <a:t>「地域包括ケア病棟入院料」「地域包括ケア入院医療管理料」</a:t>
                      </a:r>
                      <a:r>
                        <a:rPr lang="ja-JP" sz="1000" kern="100" dirty="0">
                          <a:effectLst/>
                          <a:latin typeface="Century" panose="02040604050505020304" pitchFamily="18" charset="0"/>
                          <a:ea typeface="HG丸ｺﾞｼｯｸM-PRO" panose="020F0600000000000000" pitchFamily="50" charset="-128"/>
                          <a:cs typeface="Arial Unicode MS" panose="020B0604020202020204" pitchFamily="50" charset="-128"/>
                        </a:rPr>
                        <a:t>に係る施設基準に適合するもの。</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000" kern="100" dirty="0">
                          <a:effectLst/>
                          <a:latin typeface="HG丸ｺﾞｼｯｸM-PRO" panose="020F0600000000000000" pitchFamily="50" charset="-128"/>
                          <a:ea typeface="ＭＳ 明朝" panose="02020609040205080304" pitchFamily="17" charset="-128"/>
                          <a:cs typeface="Arial Unicode MS" panose="020B0604020202020204" pitchFamily="50" charset="-128"/>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1000" kern="100" dirty="0">
                          <a:effectLst/>
                          <a:latin typeface="Century" panose="02040604050505020304" pitchFamily="18" charset="0"/>
                          <a:ea typeface="HG丸ｺﾞｼｯｸM-PRO" panose="020F0600000000000000" pitchFamily="50" charset="-128"/>
                          <a:cs typeface="Arial Unicode MS" panose="020B0604020202020204" pitchFamily="50" charset="-128"/>
                        </a:rPr>
                        <a:t>○</a:t>
                      </a:r>
                      <a:r>
                        <a:rPr lang="ja-JP" sz="1000" b="1" kern="100" dirty="0">
                          <a:effectLst/>
                          <a:latin typeface="Century" panose="02040604050505020304" pitchFamily="18" charset="0"/>
                          <a:ea typeface="HG丸ｺﾞｼｯｸM-PRO" panose="020F0600000000000000" pitchFamily="50" charset="-128"/>
                          <a:cs typeface="Arial Unicode MS" panose="020B0604020202020204" pitchFamily="50" charset="-128"/>
                        </a:rPr>
                        <a:t>「緩和ケア病棟入院料」</a:t>
                      </a:r>
                      <a:r>
                        <a:rPr lang="ja-JP" sz="1000" kern="100" dirty="0">
                          <a:effectLst/>
                          <a:latin typeface="Century" panose="02040604050505020304" pitchFamily="18" charset="0"/>
                          <a:ea typeface="HG丸ｺﾞｼｯｸM-PRO" panose="020F0600000000000000" pitchFamily="50" charset="-128"/>
                          <a:cs typeface="Arial Unicode MS" panose="020B0604020202020204" pitchFamily="50" charset="-128"/>
                        </a:rPr>
                        <a:t>に係る施設基準に適合するもの。</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000" kern="100" dirty="0">
                          <a:effectLst/>
                          <a:latin typeface="HG丸ｺﾞｼｯｸM-PRO" panose="020F0600000000000000" pitchFamily="50" charset="-128"/>
                          <a:ea typeface="ＭＳ 明朝" panose="02020609040205080304" pitchFamily="17" charset="-128"/>
                          <a:cs typeface="Arial Unicode MS" panose="020B0604020202020204" pitchFamily="50" charset="-128"/>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39700" indent="-139700" algn="just">
                        <a:spcAft>
                          <a:spcPts val="0"/>
                        </a:spcAft>
                      </a:pPr>
                      <a:r>
                        <a:rPr lang="ja-JP" sz="1000" kern="100" dirty="0">
                          <a:effectLst/>
                          <a:latin typeface="Century" panose="02040604050505020304" pitchFamily="18" charset="0"/>
                          <a:ea typeface="HG丸ｺﾞｼｯｸM-PRO" panose="020F0600000000000000" pitchFamily="50" charset="-128"/>
                          <a:cs typeface="Arial Unicode MS" panose="020B0604020202020204" pitchFamily="50" charset="-128"/>
                        </a:rPr>
                        <a:t>○</a:t>
                      </a:r>
                      <a:r>
                        <a:rPr lang="ja-JP" sz="1000" b="1" kern="100" dirty="0">
                          <a:effectLst/>
                          <a:latin typeface="Century" panose="02040604050505020304" pitchFamily="18" charset="0"/>
                          <a:ea typeface="HG丸ｺﾞｼｯｸM-PRO" panose="020F0600000000000000" pitchFamily="50" charset="-128"/>
                          <a:cs typeface="Arial Unicode MS" panose="020B0604020202020204" pitchFamily="50" charset="-128"/>
                        </a:rPr>
                        <a:t>「回復期リハビリテーション病棟入院料」</a:t>
                      </a:r>
                      <a:r>
                        <a:rPr lang="ja-JP" sz="1000" kern="100" dirty="0">
                          <a:effectLst/>
                          <a:latin typeface="Century" panose="02040604050505020304" pitchFamily="18" charset="0"/>
                          <a:ea typeface="HG丸ｺﾞｼｯｸM-PRO" panose="020F0600000000000000" pitchFamily="50" charset="-128"/>
                          <a:cs typeface="Arial Unicode MS" panose="020B0604020202020204" pitchFamily="50" charset="-128"/>
                        </a:rPr>
                        <a:t>に係る施設基準に適合するもの。</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9261" marR="59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8086995"/>
                  </a:ext>
                </a:extLst>
              </a:tr>
            </a:tbl>
          </a:graphicData>
        </a:graphic>
      </p:graphicFrame>
      <p:sp>
        <p:nvSpPr>
          <p:cNvPr id="15" name="右矢印 14"/>
          <p:cNvSpPr/>
          <p:nvPr/>
        </p:nvSpPr>
        <p:spPr>
          <a:xfrm>
            <a:off x="3923928" y="2714952"/>
            <a:ext cx="781050" cy="42862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正方形/長方形 19"/>
          <p:cNvSpPr/>
          <p:nvPr/>
        </p:nvSpPr>
        <p:spPr>
          <a:xfrm>
            <a:off x="5940152" y="5151755"/>
            <a:ext cx="3096344" cy="13411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aphicFrame>
        <p:nvGraphicFramePr>
          <p:cNvPr id="6" name="表 5"/>
          <p:cNvGraphicFramePr>
            <a:graphicFrameLocks noGrp="1"/>
          </p:cNvGraphicFramePr>
          <p:nvPr>
            <p:extLst/>
          </p:nvPr>
        </p:nvGraphicFramePr>
        <p:xfrm>
          <a:off x="453623" y="4508918"/>
          <a:ext cx="8050048" cy="1987224"/>
        </p:xfrm>
        <a:graphic>
          <a:graphicData uri="http://schemas.openxmlformats.org/drawingml/2006/table">
            <a:tbl>
              <a:tblPr firstRow="1" firstCol="1" bandRow="1"/>
              <a:tblGrid>
                <a:gridCol w="589985">
                  <a:extLst>
                    <a:ext uri="{9D8B030D-6E8A-4147-A177-3AD203B41FA5}">
                      <a16:colId xmlns:a16="http://schemas.microsoft.com/office/drawing/2014/main" xmlns="" val="25253894"/>
                    </a:ext>
                  </a:extLst>
                </a:gridCol>
                <a:gridCol w="1872208">
                  <a:extLst>
                    <a:ext uri="{9D8B030D-6E8A-4147-A177-3AD203B41FA5}">
                      <a16:colId xmlns:a16="http://schemas.microsoft.com/office/drawing/2014/main" xmlns="" val="2673287688"/>
                    </a:ext>
                  </a:extLst>
                </a:gridCol>
                <a:gridCol w="2088232">
                  <a:extLst>
                    <a:ext uri="{9D8B030D-6E8A-4147-A177-3AD203B41FA5}">
                      <a16:colId xmlns:a16="http://schemas.microsoft.com/office/drawing/2014/main" xmlns="" val="2488906641"/>
                    </a:ext>
                  </a:extLst>
                </a:gridCol>
                <a:gridCol w="2376264">
                  <a:extLst>
                    <a:ext uri="{9D8B030D-6E8A-4147-A177-3AD203B41FA5}">
                      <a16:colId xmlns:a16="http://schemas.microsoft.com/office/drawing/2014/main" xmlns="" val="1587297994"/>
                    </a:ext>
                  </a:extLst>
                </a:gridCol>
                <a:gridCol w="1123359">
                  <a:extLst>
                    <a:ext uri="{9D8B030D-6E8A-4147-A177-3AD203B41FA5}">
                      <a16:colId xmlns:a16="http://schemas.microsoft.com/office/drawing/2014/main" xmlns="" val="712729328"/>
                    </a:ext>
                  </a:extLst>
                </a:gridCol>
              </a:tblGrid>
              <a:tr h="274404">
                <a:tc gridSpan="3">
                  <a:txBody>
                    <a:bodyPr/>
                    <a:lstStyle/>
                    <a:p>
                      <a:pPr algn="ctr">
                        <a:spcAft>
                          <a:spcPts val="0"/>
                        </a:spcAft>
                      </a:pPr>
                      <a:r>
                        <a:rPr lang="ja-JP" sz="1100" kern="100" dirty="0">
                          <a:solidFill>
                            <a:srgbClr val="FFFFFF"/>
                          </a:solidFill>
                          <a:effectLst/>
                          <a:latin typeface="Century" panose="02040604050505020304" pitchFamily="18" charset="0"/>
                          <a:ea typeface="HG丸ｺﾞｼｯｸM-PRO" panose="020F0600000000000000" pitchFamily="50" charset="-128"/>
                          <a:cs typeface="Arial Unicode MS" panose="020B0604020202020204" pitchFamily="50" charset="-128"/>
                        </a:rPr>
                        <a:t>対　象　経　費</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865" marR="47865" marT="0" marB="0" anchor="ctr">
                    <a:lnL w="12700" cap="flat" cmpd="sng" algn="ctr">
                      <a:solidFill>
                        <a:srgbClr val="000000"/>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sz="1100" kern="100" dirty="0">
                          <a:solidFill>
                            <a:srgbClr val="FFFFFF"/>
                          </a:solidFill>
                          <a:effectLst/>
                          <a:latin typeface="Century" panose="02040604050505020304" pitchFamily="18" charset="0"/>
                          <a:ea typeface="HG丸ｺﾞｼｯｸM-PRO" panose="020F0600000000000000" pitchFamily="50" charset="-128"/>
                          <a:cs typeface="Arial Unicode MS" panose="020B0604020202020204" pitchFamily="50" charset="-128"/>
                        </a:rPr>
                        <a:t>補助単価（１床・１人あたり）</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865" marR="4786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ja-JP" sz="1100" kern="100">
                          <a:solidFill>
                            <a:srgbClr val="FFFFFF"/>
                          </a:solidFill>
                          <a:effectLst/>
                          <a:latin typeface="Century" panose="02040604050505020304" pitchFamily="18" charset="0"/>
                          <a:ea typeface="HG丸ｺﾞｼｯｸM-PRO" panose="020F0600000000000000" pitchFamily="50" charset="-128"/>
                          <a:cs typeface="Arial Unicode MS" panose="020B0604020202020204" pitchFamily="50" charset="-128"/>
                        </a:rPr>
                        <a:t>補助率</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865" marR="47865"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2241336"/>
                  </a:ext>
                </a:extLst>
              </a:tr>
              <a:tr h="235660">
                <a:tc gridSpan="3">
                  <a:txBody>
                    <a:bodyPr/>
                    <a:lstStyle/>
                    <a:p>
                      <a:pPr algn="ctr">
                        <a:spcAft>
                          <a:spcPts val="0"/>
                        </a:spcAft>
                      </a:pP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改　修</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865" marR="4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1100" kern="100" dirty="0">
                          <a:effectLst/>
                          <a:latin typeface="HG丸ｺﾞｼｯｸM-PRO" panose="020F0600000000000000" pitchFamily="50" charset="-128"/>
                          <a:ea typeface="ＭＳ 明朝" panose="02020609040205080304" pitchFamily="17" charset="-128"/>
                          <a:cs typeface="Arial Unicode MS" panose="020B0604020202020204" pitchFamily="50" charset="-128"/>
                        </a:rPr>
                        <a:t>3,333</a:t>
                      </a: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千円</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865" marR="4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ctr">
                        <a:spcAft>
                          <a:spcPts val="0"/>
                        </a:spcAft>
                      </a:pPr>
                      <a:r>
                        <a:rPr lang="en-US" sz="1100" kern="100" dirty="0">
                          <a:effectLst/>
                          <a:latin typeface="HG丸ｺﾞｼｯｸM-PRO" panose="020F0600000000000000" pitchFamily="50" charset="-128"/>
                          <a:ea typeface="ＭＳ 明朝" panose="02020609040205080304" pitchFamily="17" charset="-128"/>
                          <a:cs typeface="Arial Unicode MS" panose="020B0604020202020204" pitchFamily="50" charset="-128"/>
                        </a:rPr>
                        <a:t>1</a:t>
                      </a: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a:t>
                      </a:r>
                      <a:r>
                        <a:rPr lang="en-US"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2</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865" marR="4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1890478"/>
                  </a:ext>
                </a:extLst>
              </a:tr>
              <a:tr h="235660">
                <a:tc gridSpan="3">
                  <a:txBody>
                    <a:bodyPr/>
                    <a:lstStyle/>
                    <a:p>
                      <a:pPr algn="ctr">
                        <a:spcAft>
                          <a:spcPts val="0"/>
                        </a:spcAft>
                      </a:pPr>
                      <a:r>
                        <a:rPr lang="ja-JP" sz="1100" kern="100">
                          <a:effectLst/>
                          <a:latin typeface="Century" panose="02040604050505020304" pitchFamily="18" charset="0"/>
                          <a:ea typeface="HG丸ｺﾞｼｯｸM-PRO" panose="020F0600000000000000" pitchFamily="50" charset="-128"/>
                          <a:cs typeface="Arial Unicode MS" panose="020B0604020202020204" pitchFamily="50" charset="-128"/>
                        </a:rPr>
                        <a:t>新増改築</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865" marR="4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en-US" sz="1100" kern="100" dirty="0">
                          <a:effectLst/>
                          <a:latin typeface="HG丸ｺﾞｼｯｸM-PRO" panose="020F0600000000000000" pitchFamily="50" charset="-128"/>
                          <a:ea typeface="ＭＳ 明朝" panose="02020609040205080304" pitchFamily="17" charset="-128"/>
                          <a:cs typeface="Arial Unicode MS" panose="020B0604020202020204" pitchFamily="50" charset="-128"/>
                        </a:rPr>
                        <a:t>4,540</a:t>
                      </a: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千円</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865" marR="4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14002546"/>
                  </a:ext>
                </a:extLst>
              </a:tr>
              <a:tr h="235660">
                <a:tc gridSpan="3">
                  <a:txBody>
                    <a:bodyPr/>
                    <a:lstStyle/>
                    <a:p>
                      <a:pPr algn="ctr">
                        <a:spcAft>
                          <a:spcPts val="0"/>
                        </a:spcAft>
                      </a:pPr>
                      <a:r>
                        <a:rPr lang="ja-JP" sz="1100" kern="100">
                          <a:effectLst/>
                          <a:latin typeface="Century" panose="02040604050505020304" pitchFamily="18" charset="0"/>
                          <a:ea typeface="HG丸ｺﾞｼｯｸM-PRO" panose="020F0600000000000000" pitchFamily="50" charset="-128"/>
                          <a:cs typeface="Arial Unicode MS" panose="020B0604020202020204" pitchFamily="50" charset="-128"/>
                        </a:rPr>
                        <a:t>備品購入</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865" marR="4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上記に含む。</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865" marR="4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886424827"/>
                  </a:ext>
                </a:extLst>
              </a:tr>
              <a:tr h="235660">
                <a:tc rowSpan="4">
                  <a:txBody>
                    <a:bodyPr/>
                    <a:lstStyle/>
                    <a:p>
                      <a:pPr algn="ctr">
                        <a:spcAft>
                          <a:spcPts val="0"/>
                        </a:spcAft>
                      </a:pP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転</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換</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準</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備</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経</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費</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865" marR="4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rowSpan="3">
                  <a:txBody>
                    <a:bodyPr/>
                    <a:lstStyle/>
                    <a:p>
                      <a:pPr algn="ctr">
                        <a:spcAft>
                          <a:spcPts val="0"/>
                        </a:spcAft>
                      </a:pP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地域包括ケア</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回復期リハビリテーション</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865" marR="4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在宅復帰支援担当職員</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865" marR="4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1100" kern="100" dirty="0">
                          <a:effectLst/>
                          <a:latin typeface="HG丸ｺﾞｼｯｸM-PRO" panose="020F0600000000000000" pitchFamily="50" charset="-128"/>
                          <a:ea typeface="ＭＳ 明朝" panose="02020609040205080304" pitchFamily="17" charset="-128"/>
                          <a:cs typeface="Arial Unicode MS" panose="020B0604020202020204" pitchFamily="50" charset="-128"/>
                        </a:rPr>
                        <a:t>2,400</a:t>
                      </a: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千円×</a:t>
                      </a:r>
                      <a:r>
                        <a:rPr lang="en-US"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1</a:t>
                      </a: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人</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865" marR="4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1097253729"/>
                  </a:ext>
                </a:extLst>
              </a:tr>
              <a:tr h="295592">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100" kern="100">
                          <a:effectLst/>
                          <a:latin typeface="Century" panose="02040604050505020304" pitchFamily="18" charset="0"/>
                          <a:ea typeface="HG丸ｺﾞｼｯｸM-PRO" panose="020F0600000000000000" pitchFamily="50" charset="-128"/>
                          <a:cs typeface="Arial Unicode MS" panose="020B0604020202020204" pitchFamily="50" charset="-128"/>
                        </a:rPr>
                        <a:t>リハビリテーション専門職員</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865" marR="4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1100" kern="100" dirty="0">
                          <a:effectLst/>
                          <a:latin typeface="HG丸ｺﾞｼｯｸM-PRO" panose="020F0600000000000000" pitchFamily="50" charset="-128"/>
                          <a:ea typeface="ＭＳ 明朝" panose="02020609040205080304" pitchFamily="17" charset="-128"/>
                          <a:cs typeface="Arial Unicode MS" panose="020B0604020202020204" pitchFamily="50" charset="-128"/>
                        </a:rPr>
                        <a:t>2,400</a:t>
                      </a: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千円×</a:t>
                      </a:r>
                      <a:r>
                        <a:rPr lang="en-US"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2</a:t>
                      </a: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人</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865" marR="4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3003083531"/>
                  </a:ext>
                </a:extLst>
              </a:tr>
              <a:tr h="235660">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100" kern="100">
                          <a:effectLst/>
                          <a:latin typeface="Century" panose="02040604050505020304" pitchFamily="18" charset="0"/>
                          <a:ea typeface="HG丸ｺﾞｼｯｸM-PRO" panose="020F0600000000000000" pitchFamily="50" charset="-128"/>
                          <a:cs typeface="Arial Unicode MS" panose="020B0604020202020204" pitchFamily="50" charset="-128"/>
                        </a:rPr>
                        <a:t>看護必要度評価票作成職員</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865" marR="4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n-US" sz="1100" kern="100" dirty="0">
                          <a:effectLst/>
                          <a:latin typeface="HG丸ｺﾞｼｯｸM-PRO" panose="020F0600000000000000" pitchFamily="50" charset="-128"/>
                          <a:ea typeface="ＭＳ 明朝" panose="02020609040205080304" pitchFamily="17" charset="-128"/>
                          <a:cs typeface="Arial Unicode MS" panose="020B0604020202020204" pitchFamily="50" charset="-128"/>
                        </a:rPr>
                        <a:t>2,400</a:t>
                      </a: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千円×</a:t>
                      </a:r>
                      <a:r>
                        <a:rPr lang="en-US"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1</a:t>
                      </a: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人</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865" marR="4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3689025486"/>
                  </a:ext>
                </a:extLst>
              </a:tr>
              <a:tr h="235660">
                <a:tc vMerge="1">
                  <a:txBody>
                    <a:bodyPr/>
                    <a:lstStyle/>
                    <a:p>
                      <a:endParaRPr kumimoji="1" lang="ja-JP" altLang="en-US"/>
                    </a:p>
                  </a:txBody>
                  <a:tcPr/>
                </a:tc>
                <a:tc gridSpan="2">
                  <a:txBody>
                    <a:bodyPr/>
                    <a:lstStyle/>
                    <a:p>
                      <a:pPr algn="ctr">
                        <a:spcAft>
                          <a:spcPts val="0"/>
                        </a:spcAft>
                      </a:pPr>
                      <a:r>
                        <a:rPr lang="ja-JP" sz="1100" kern="100">
                          <a:effectLst/>
                          <a:latin typeface="Century" panose="02040604050505020304" pitchFamily="18" charset="0"/>
                          <a:ea typeface="HG丸ｺﾞｼｯｸM-PRO" panose="020F0600000000000000" pitchFamily="50" charset="-128"/>
                          <a:cs typeface="Times New Roman" panose="02020603050405020304" pitchFamily="18" charset="0"/>
                        </a:rPr>
                        <a:t>人材養成費</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865" marR="4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a:txBody>
                    <a:bodyPr/>
                    <a:lstStyle/>
                    <a:p>
                      <a:pPr algn="ctr">
                        <a:spcAft>
                          <a:spcPts val="0"/>
                        </a:spcAft>
                      </a:pPr>
                      <a:r>
                        <a:rPr lang="ja-JP" sz="1100" kern="100" dirty="0">
                          <a:effectLst/>
                          <a:latin typeface="Century" panose="02040604050505020304" pitchFamily="18" charset="0"/>
                          <a:ea typeface="HG丸ｺﾞｼｯｸM-PRO" panose="020F0600000000000000" pitchFamily="50" charset="-128"/>
                          <a:cs typeface="Arial Unicode MS" panose="020B0604020202020204" pitchFamily="50" charset="-128"/>
                        </a:rPr>
                        <a:t>上記に含む。</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865" marR="47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2433055997"/>
                  </a:ext>
                </a:extLst>
              </a:tr>
            </a:tbl>
          </a:graphicData>
        </a:graphic>
      </p:graphicFrame>
      <p:sp>
        <p:nvSpPr>
          <p:cNvPr id="4" name="スライド番号プレースホルダー 3"/>
          <p:cNvSpPr>
            <a:spLocks noGrp="1"/>
          </p:cNvSpPr>
          <p:nvPr>
            <p:ph type="sldNum" sz="quarter" idx="12"/>
          </p:nvPr>
        </p:nvSpPr>
        <p:spPr>
          <a:xfrm>
            <a:off x="6980496" y="6492875"/>
            <a:ext cx="2133600" cy="365125"/>
          </a:xfrm>
        </p:spPr>
        <p:txBody>
          <a:bodyPr/>
          <a:lstStyle/>
          <a:p>
            <a:fld id="{DC08D7A6-B21C-4CC5-B909-7F83FE9B363B}" type="slidenum">
              <a:rPr kumimoji="1" lang="ja-JP" altLang="en-US" sz="2400" smtClean="0"/>
              <a:t>6</a:t>
            </a:fld>
            <a:endParaRPr kumimoji="1" lang="ja-JP" altLang="en-US" sz="2400" dirty="0"/>
          </a:p>
        </p:txBody>
      </p:sp>
    </p:spTree>
    <p:extLst>
      <p:ext uri="{BB962C8B-B14F-4D97-AF65-F5344CB8AC3E}">
        <p14:creationId xmlns:p14="http://schemas.microsoft.com/office/powerpoint/2010/main" val="994856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538" y="116770"/>
            <a:ext cx="8951958" cy="650447"/>
          </a:xfrm>
        </p:spPr>
        <p:txBody>
          <a:bodyPr>
            <a:normAutofit fontScale="90000"/>
          </a:bodyPr>
          <a:lstStyle/>
          <a:p>
            <a:pPr algn="l"/>
            <a:r>
              <a:rPr lang="ja-JP" altLang="en-US" sz="4000" b="1" dirty="0" smtClean="0">
                <a:latin typeface="メイリオ" panose="020B0604030504040204" pitchFamily="50" charset="-128"/>
                <a:ea typeface="メイリオ" panose="020B0604030504040204" pitchFamily="50" charset="-128"/>
              </a:rPr>
              <a:t>基金事業②　医療施設近代化施設整備事業</a:t>
            </a:r>
            <a:endParaRPr kumimoji="1" lang="ja-JP" altLang="en-US" sz="4000" b="1" u="sng"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0" y="1002809"/>
            <a:ext cx="9144000" cy="574772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１．事業目的・概要</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医療資源の効率的な再編及び地域医療の確保に配慮しつつ、病院における患者の療養環境、医療従事者の職場環境、衛生環境の改善を促進し、医療施設の経営の確保を図るために必要な施設整備事業に必要な経費を補助する。</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２．事業</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内容</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整備事業者：公的団体及び</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が適当と認める者（但し、地方公共団体及び地方独立行政法人を</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除く。）で、大阪府地域医療構想に基づいた（予定も含む）施設整備を対象とする。</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事業の内容・条件：建物の老朽化による建替え等のための整備事業で以下の要件を満たすものに対して交付</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〇建築後、概ね</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年以上経過</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〇整備後の病床の</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床当たりの面積</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6.4</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以上かつ</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床当たりの病棟面積</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（改修の場合は、</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病室</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床あたりの面積</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5.8㎡</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以上かつ</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床当たりの病棟面積</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〇整備後の病床数</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％以上削減</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〇その他、条件あり</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基　準　額：下記（</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）の面積に（</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）の基準単価を乗じた額と（</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）を合計し、対象経費の実支</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出額と比較して少ない額を選定する。</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）基本面積（</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病棟</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整備）：</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整備後の病床数</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）加算面積（患者サービスの向上を図るための整備）：</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整備後の病床数</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）加算額（電子カルテシステムの整備）：</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床当たり</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605</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整備後の病床数</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）基準単価：</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207,500</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RC</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造）、</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180,900</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円（ブロック）</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補　助　率：</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0.33</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6054800" y="695032"/>
            <a:ext cx="3146767"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令和元年度予算額</a:t>
            </a:r>
            <a:r>
              <a:rPr kumimoji="1" lang="ja-JP" altLang="en-US" sz="14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382,024</a:t>
            </a:r>
            <a:r>
              <a:rPr kumimoji="1" lang="ja-JP" altLang="en-US" sz="14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千円</a:t>
            </a:r>
            <a:endParaRPr kumimoji="1" lang="ja-JP" altLang="en-US" sz="14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DC08D7A6-B21C-4CC5-B909-7F83FE9B363B}" type="slidenum">
              <a:rPr kumimoji="1" lang="ja-JP" altLang="en-US" sz="2400" smtClean="0"/>
              <a:t>7</a:t>
            </a:fld>
            <a:endParaRPr kumimoji="1" lang="ja-JP" altLang="en-US" sz="2400" dirty="0"/>
          </a:p>
        </p:txBody>
      </p:sp>
    </p:spTree>
    <p:extLst>
      <p:ext uri="{BB962C8B-B14F-4D97-AF65-F5344CB8AC3E}">
        <p14:creationId xmlns:p14="http://schemas.microsoft.com/office/powerpoint/2010/main" val="2145821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8746D7FFC1F654FAD61CA2012E0EF5D" ma:contentTypeVersion="0" ma:contentTypeDescription="新しいドキュメントを作成します。" ma:contentTypeScope="" ma:versionID="59aede9e7f44770a14067b52d015e7a6">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0D8809-E693-418E-AC8F-AD03240C7406}">
  <ds:schemaRefs>
    <ds:schemaRef ds:uri="http://www.w3.org/XML/1998/namespace"/>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5595A5B8-1EB7-4282-976D-6B76D4A3B4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096989F-A376-4F61-BDCE-8CB0F9688E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915</Words>
  <Application>Microsoft Office PowerPoint</Application>
  <PresentationFormat>画面に合わせる (4:3)</PresentationFormat>
  <Paragraphs>244</Paragraphs>
  <Slides>7</Slides>
  <Notes>7</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7</vt:i4>
      </vt:variant>
    </vt:vector>
  </HeadingPairs>
  <TitlesOfParts>
    <vt:vector size="20" baseType="lpstr">
      <vt:lpstr>Arial Unicode MS</vt:lpstr>
      <vt:lpstr>HGPｺﾞｼｯｸE</vt:lpstr>
      <vt:lpstr>HG丸ｺﾞｼｯｸM-PRO</vt:lpstr>
      <vt:lpstr>Meiryo UI</vt:lpstr>
      <vt:lpstr>ＭＳ Ｐゴシック</vt:lpstr>
      <vt:lpstr>ＭＳ 明朝</vt:lpstr>
      <vt:lpstr>メイリオ</vt:lpstr>
      <vt:lpstr>Arial</vt:lpstr>
      <vt:lpstr>Calibri</vt:lpstr>
      <vt:lpstr>Century</vt:lpstr>
      <vt:lpstr>Times New Roman</vt:lpstr>
      <vt:lpstr>Wingdings</vt:lpstr>
      <vt:lpstr>Office ​​テーマ</vt:lpstr>
      <vt:lpstr> 地域医療介護総合確保基金 （医療分）について   令和元年7月3日 保健医療企画課 在宅医療推進グループ </vt:lpstr>
      <vt:lpstr>「地域医療介護総合確保基金」とは</vt:lpstr>
      <vt:lpstr>PowerPoint プレゼンテーション</vt:lpstr>
      <vt:lpstr>PowerPoint プレゼンテーション</vt:lpstr>
      <vt:lpstr>PowerPoint プレゼンテーション</vt:lpstr>
      <vt:lpstr>基金事業①　病床転換促進事業補助金事業</vt:lpstr>
      <vt:lpstr>基金事業②　医療施設近代化施設整備事業</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地域医療介護総合確保基金 （医療分）について   令和元年7月3日 保健医療企画課 在宅医療推進グループ </dc:title>
  <cp:lastModifiedBy>0000008665 松山　美紀</cp:lastModifiedBy>
  <cp:revision>3</cp:revision>
  <dcterms:modified xsi:type="dcterms:W3CDTF">2019-08-02T12:45:07Z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0x010100E8746D7FFC1F654FAD61CA2012E0EF5D</vt:lpwstr>
  </property>
</Properties>
</file>