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?><Relationships xmlns="http://schemas.openxmlformats.org/package/2006/relationships"><Relationship Target="ppt/presentation.xml" Type="http://schemas.openxmlformats.org/officeDocument/2006/relationships/officeDocument" Id="rId1"></Relationship><Relationship Target="docProps/app.xml" Type="http://schemas.openxmlformats.org/officeDocument/2006/relationships/extended-properties" Id="rId4"></Relationship><Relationship Target="docProps/core.xml" Type="http://schemas.openxmlformats.org/package/2006/relationships/metadata/core-properties" Id="rId5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0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29ED"/>
    <a:srgbClr val="66CCFF"/>
    <a:srgbClr val="0066FF"/>
    <a:srgbClr val="CCFF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7" autoAdjust="0"/>
    <p:restoredTop sz="94434" autoAdjust="0"/>
  </p:normalViewPr>
  <p:slideViewPr>
    <p:cSldViewPr>
      <p:cViewPr varScale="1">
        <p:scale>
          <a:sx n="74" d="100"/>
          <a:sy n="74" d="100"/>
        </p:scale>
        <p:origin x="141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?><Relationships xmlns="http://schemas.openxmlformats.org/package/2006/relationships"><Relationship Target="notesMasters/notesMaster1.xml" Type="http://schemas.openxmlformats.org/officeDocument/2006/relationships/notesMaster" Id="rId3"></Relationship><Relationship Target="tableStyles.xml" Type="http://schemas.openxmlformats.org/officeDocument/2006/relationships/tableStyles" Id="rId7"></Relationship><Relationship Target="slides/slide1.xml" Type="http://schemas.openxmlformats.org/officeDocument/2006/relationships/slide" Id="rId2"></Relationship><Relationship Target="slideMasters/slideMaster1.xml" Type="http://schemas.openxmlformats.org/officeDocument/2006/relationships/slideMaster" Id="rId1"></Relationship><Relationship Target="theme/theme1.xml" Type="http://schemas.openxmlformats.org/officeDocument/2006/relationships/theme" Id="rId6"></Relationship><Relationship Target="viewProps.xml" Type="http://schemas.openxmlformats.org/officeDocument/2006/relationships/viewProps" Id="rId5"></Relationship><Relationship Target="presProps.xml" Type="http://schemas.openxmlformats.org/officeDocument/2006/relationships/presProps" Id="rId4"></Relationship></Relationships>
</file>

<file path=ppt/notesMasters/_rels/notesMaster1.xml.rels><?xml version="1.0" encoding="UTF-8" ?><Relationships xmlns="http://schemas.openxmlformats.org/package/2006/relationships"><Relationship Target="../theme/theme2.xml" Type="http://schemas.openxmlformats.org/officeDocument/2006/relationships/theme" Id="rId1"></Relationship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0C9B4FF1-FB9E-47FE-B977-AEE7813E2392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21225"/>
            <a:ext cx="5445125" cy="4471988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B84A1C1A-8E36-408A-B9AE-DF492118C3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350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A1C1A-8E36-408A-B9AE-DF492118C3B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462967"/>
      </p:ext>
    </p:extLst>
  </p:cSld>
  <p:clrMapOvr>
    <a:masterClrMapping/>
  </p:clrMapOvr>
</p:notes>
</file>

<file path=ppt/slideLayouts/_rels/slideLayout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0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2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3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4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5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6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7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8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9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2333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982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239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279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342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242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891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923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379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475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397095"/>
      </p:ext>
    </p:extLst>
  </p:cSld>
  <p:clrMapOvr>
    <a:masterClrMapping/>
  </p:clrMapOvr>
</p:sldLayout>
</file>

<file path=ppt/slideMasters/_rels/slideMaster1.xml.rels><?xml version="1.0" encoding="UTF-8" ?><Relationships xmlns="http://schemas.openxmlformats.org/package/2006/relationships"><Relationship Target="../slideLayouts/slideLayout8.xml" Type="http://schemas.openxmlformats.org/officeDocument/2006/relationships/slideLayout" Id="rId8"></Relationship><Relationship Target="../slideLayouts/slideLayout3.xml" Type="http://schemas.openxmlformats.org/officeDocument/2006/relationships/slideLayout" Id="rId3"></Relationship><Relationship Target="../slideLayouts/slideLayout7.xml" Type="http://schemas.openxmlformats.org/officeDocument/2006/relationships/slideLayout" Id="rId7"></Relationship><Relationship Target="../theme/theme1.xml" Type="http://schemas.openxmlformats.org/officeDocument/2006/relationships/theme" Id="rId12"></Relationship><Relationship Target="../slideLayouts/slideLayout2.xml" Type="http://schemas.openxmlformats.org/officeDocument/2006/relationships/slideLayout" Id="rId2"></Relationship><Relationship Target="../slideLayouts/slideLayout1.xml" Type="http://schemas.openxmlformats.org/officeDocument/2006/relationships/slideLayout" Id="rId1"></Relationship><Relationship Target="../slideLayouts/slideLayout6.xml" Type="http://schemas.openxmlformats.org/officeDocument/2006/relationships/slideLayout" Id="rId6"></Relationship><Relationship Target="../slideLayouts/slideLayout11.xml" Type="http://schemas.openxmlformats.org/officeDocument/2006/relationships/slideLayout" Id="rId11"></Relationship><Relationship Target="../slideLayouts/slideLayout5.xml" Type="http://schemas.openxmlformats.org/officeDocument/2006/relationships/slideLayout" Id="rId5"></Relationship><Relationship Target="../slideLayouts/slideLayout10.xml" Type="http://schemas.openxmlformats.org/officeDocument/2006/relationships/slideLayout" Id="rId10"></Relationship><Relationship Target="../slideLayouts/slideLayout4.xml" Type="http://schemas.openxmlformats.org/officeDocument/2006/relationships/slideLayout" Id="rId4"></Relationship><Relationship Target="../slideLayouts/slideLayout9.xml" Type="http://schemas.openxmlformats.org/officeDocument/2006/relationships/slideLayout" Id="rId9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CE377-D9C5-45E0-807F-1C0C7A57E21E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581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?><Relationships xmlns="http://schemas.openxmlformats.org/package/2006/relationships"><Relationship Target="../media/image6.emf" Type="http://schemas.openxmlformats.org/officeDocument/2006/relationships/image" Id="rId8"></Relationship><Relationship Target="../media/image1.png" Type="http://schemas.openxmlformats.org/officeDocument/2006/relationships/image" Id="rId3"></Relationship><Relationship Target="../media/image5.png" Type="http://schemas.openxmlformats.org/officeDocument/2006/relationships/image" Id="rId7"></Relationship><Relationship Target="../notesSlides/notesSlide1.xml" Type="http://schemas.openxmlformats.org/officeDocument/2006/relationships/notesSlide" Id="rId2"></Relationship><Relationship Target="../slideLayouts/slideLayout1.xml" Type="http://schemas.openxmlformats.org/officeDocument/2006/relationships/slideLayout" Id="rId1"></Relationship><Relationship Target="../media/image4.png" Type="http://schemas.openxmlformats.org/officeDocument/2006/relationships/image" Id="rId6"></Relationship><Relationship Target="../media/image3.png" Type="http://schemas.openxmlformats.org/officeDocument/2006/relationships/image" Id="rId5"></Relationship><Relationship Target="../media/image8.png" Type="http://schemas.openxmlformats.org/officeDocument/2006/relationships/image" Id="rId10"></Relationship><Relationship Target="../media/image2.png" Type="http://schemas.openxmlformats.org/officeDocument/2006/relationships/image" Id="rId4"></Relationship><Relationship Target="../media/image7.png" Type="http://schemas.openxmlformats.org/officeDocument/2006/relationships/image" Id="rId9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778" y="2368909"/>
            <a:ext cx="1834146" cy="1546981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2455325" y="-33278"/>
            <a:ext cx="418873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大阪府外来医療計画（素案）　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概要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</p:txBody>
      </p:sp>
      <p:sp>
        <p:nvSpPr>
          <p:cNvPr id="47" name="コンテンツ プレースホルダー 2"/>
          <p:cNvSpPr txBox="1">
            <a:spLocks/>
          </p:cNvSpPr>
          <p:nvPr/>
        </p:nvSpPr>
        <p:spPr>
          <a:xfrm>
            <a:off x="180214" y="636572"/>
            <a:ext cx="1627816" cy="718267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平成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30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年７月の医療法の一部改正に伴い、新たに「外来医療に係る医療提供体制の確保に関する事項」を都道府県医療計画に追加。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135571" y="235451"/>
            <a:ext cx="8914964" cy="238363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8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 計画のポイント</a:t>
            </a:r>
            <a:endParaRPr kumimoji="1" lang="ja-JP" altLang="en-US" sz="8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4" name="コンテンツ プレースホルダー 2"/>
          <p:cNvSpPr txBox="1">
            <a:spLocks/>
          </p:cNvSpPr>
          <p:nvPr/>
        </p:nvSpPr>
        <p:spPr>
          <a:xfrm>
            <a:off x="100224" y="468918"/>
            <a:ext cx="8850968" cy="288031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800" dirty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● 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計画の趣旨　　　　　　　　　　　　　　　</a:t>
            </a:r>
            <a:r>
              <a:rPr lang="ja-JP" altLang="en-US" sz="800" dirty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● 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計画期間　　　　　　　　　　　　　　　　　　　　　　　　　　　　　　　　　　</a:t>
            </a:r>
            <a:r>
              <a:rPr lang="ja-JP" altLang="en-US" sz="800" dirty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● 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計画の取り組み　　　　　　　　　　　　　　　　　　　　　　　　</a:t>
            </a:r>
            <a:r>
              <a:rPr lang="ja-JP" altLang="en-US" sz="800" dirty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 　　　　● </a:t>
            </a:r>
            <a:r>
              <a:rPr lang="en-US" altLang="ja-JP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PDCA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サイクルの推進　　　　　　　　　　　　　　　　　　　</a:t>
            </a:r>
            <a:endParaRPr lang="en-US" altLang="ja-JP" sz="8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121532" y="1559758"/>
            <a:ext cx="8914964" cy="238363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8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 外来医療体制の現状と新規開業者等への対応 （一般診療所）</a:t>
            </a:r>
            <a:endParaRPr kumimoji="1" lang="ja-JP" altLang="en-US" sz="8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0" name="コンテンツ プレースホルダー 2"/>
          <p:cNvSpPr txBox="1">
            <a:spLocks/>
          </p:cNvSpPr>
          <p:nvPr/>
        </p:nvSpPr>
        <p:spPr>
          <a:xfrm>
            <a:off x="74626" y="4874625"/>
            <a:ext cx="8889428" cy="288031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800" dirty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● 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対象となる医療機器　　　　　　</a:t>
            </a:r>
            <a:r>
              <a:rPr lang="ja-JP" altLang="en-US" sz="800" dirty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● 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医療機器の配置状況　　</a:t>
            </a:r>
            <a:endParaRPr lang="en-US" altLang="ja-JP" sz="8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01" name="コンテンツ プレースホルダー 2"/>
          <p:cNvSpPr txBox="1">
            <a:spLocks/>
          </p:cNvSpPr>
          <p:nvPr/>
        </p:nvSpPr>
        <p:spPr>
          <a:xfrm>
            <a:off x="1855080" y="657641"/>
            <a:ext cx="2711088" cy="679962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◆令和２（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2020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）年 ３月に第７次大阪府医療計画を改定し追加予定。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◆令和２（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2020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）年度から令和５（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2023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）年度の４年間を最初の計画期間とする。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◆令和６（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2024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）年度以降、３年毎に計画の見直しを実施する。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02" name="コンテンツ プレースホルダー 2"/>
          <p:cNvSpPr txBox="1">
            <a:spLocks/>
          </p:cNvSpPr>
          <p:nvPr/>
        </p:nvSpPr>
        <p:spPr>
          <a:xfrm>
            <a:off x="4683499" y="638961"/>
            <a:ext cx="2927850" cy="679962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◆外来医療機能に係る可視化した情報（外来医療計画）の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医療関係者への周知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　　　　⇒地域医療の現状を把握いただき、自発的な協力を促す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endParaRPr lang="en-US" altLang="ja-JP" sz="4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◆新規開業者に地域医療への協力にかかる意向書提出を依頼　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◆医療機器新規購入者等に共同利用にかかる意向書提出を依頼　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　　　　⇒地域医療への協力について、啓発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pic>
        <p:nvPicPr>
          <p:cNvPr id="105" name="図 104" title="大阪府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0262" y="12028"/>
            <a:ext cx="590103" cy="224692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コンテンツ プレースホルダー 2"/>
          <p:cNvSpPr txBox="1">
            <a:spLocks/>
          </p:cNvSpPr>
          <p:nvPr/>
        </p:nvSpPr>
        <p:spPr>
          <a:xfrm>
            <a:off x="74626" y="1774315"/>
            <a:ext cx="8850968" cy="288031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800" dirty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● 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一般診療所医師の状況　　　　　　　　　　</a:t>
            </a:r>
            <a:r>
              <a:rPr lang="ja-JP" altLang="en-US" sz="800" dirty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 ● 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外来医療機能等にかかる状況　</a:t>
            </a:r>
            <a:endParaRPr lang="en-US" altLang="ja-JP" sz="8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09" name="コンテンツ プレースホルダー 2"/>
          <p:cNvSpPr txBox="1">
            <a:spLocks/>
          </p:cNvSpPr>
          <p:nvPr/>
        </p:nvSpPr>
        <p:spPr>
          <a:xfrm>
            <a:off x="1996600" y="2219770"/>
            <a:ext cx="2043144" cy="15239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◆一般診療所の時間外診療（日曜日・祝日）状況（令</a:t>
            </a:r>
            <a:r>
              <a:rPr lang="zh-TW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和元年</a:t>
            </a:r>
            <a:r>
              <a:rPr lang="en-US" altLang="zh-TW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)</a:t>
            </a:r>
            <a:endParaRPr lang="en-US" altLang="ja-JP" sz="5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13" name="コンテンツ プレースホルダー 2"/>
          <p:cNvSpPr txBox="1">
            <a:spLocks/>
          </p:cNvSpPr>
          <p:nvPr/>
        </p:nvSpPr>
        <p:spPr>
          <a:xfrm>
            <a:off x="96078" y="2287788"/>
            <a:ext cx="2043144" cy="15239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◆外来医師偏在指標（調整人口</a:t>
            </a:r>
            <a:r>
              <a:rPr lang="en-US" altLang="ja-JP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10</a:t>
            </a: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万当たり診療所医師数）</a:t>
            </a:r>
            <a:r>
              <a:rPr lang="en-US" altLang="ja-JP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※</a:t>
            </a:r>
          </a:p>
        </p:txBody>
      </p:sp>
      <p:sp>
        <p:nvSpPr>
          <p:cNvPr id="116" name="ホームベース 115"/>
          <p:cNvSpPr/>
          <p:nvPr/>
        </p:nvSpPr>
        <p:spPr>
          <a:xfrm>
            <a:off x="5298543" y="2799869"/>
            <a:ext cx="173026" cy="1030200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コンテンツ プレースホルダー 2"/>
          <p:cNvSpPr txBox="1">
            <a:spLocks/>
          </p:cNvSpPr>
          <p:nvPr/>
        </p:nvSpPr>
        <p:spPr>
          <a:xfrm>
            <a:off x="7443017" y="638961"/>
            <a:ext cx="1607518" cy="679962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◆医療審議会における進捗管理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>
              <a:lnSpc>
                <a:spcPts val="1100"/>
              </a:lnSpc>
            </a:pP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　毎年度：取組評価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>
              <a:lnSpc>
                <a:spcPts val="1100"/>
              </a:lnSpc>
            </a:pP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　令和５（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2023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）年度：計画評価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32" name="角丸四角形 131"/>
          <p:cNvSpPr/>
          <p:nvPr/>
        </p:nvSpPr>
        <p:spPr>
          <a:xfrm>
            <a:off x="5571325" y="4346578"/>
            <a:ext cx="3379867" cy="230824"/>
          </a:xfrm>
          <a:prstGeom prst="roundRect">
            <a:avLst/>
          </a:prstGeom>
          <a:ln w="19050" cap="rnd">
            <a:solidFill>
              <a:schemeClr val="tx2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lang="ja-JP" altLang="en-US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目標</a:t>
            </a:r>
            <a:r>
              <a:rPr lang="en-US" altLang="ja-JP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</a:t>
            </a:r>
            <a:r>
              <a:rPr lang="ja-JP" altLang="en-US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地域医療に関する意向書の認知度</a:t>
            </a:r>
            <a:r>
              <a:rPr lang="en-US" altLang="ja-JP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100</a:t>
            </a:r>
            <a:r>
              <a:rPr lang="ja-JP" altLang="en-US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％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</a:p>
        </p:txBody>
      </p:sp>
      <p:sp>
        <p:nvSpPr>
          <p:cNvPr id="153" name="角丸四角形 152"/>
          <p:cNvSpPr/>
          <p:nvPr/>
        </p:nvSpPr>
        <p:spPr>
          <a:xfrm>
            <a:off x="5606905" y="6583834"/>
            <a:ext cx="3503797" cy="230824"/>
          </a:xfrm>
          <a:prstGeom prst="roundRect">
            <a:avLst/>
          </a:prstGeom>
          <a:ln w="19050" cap="rnd">
            <a:solidFill>
              <a:schemeClr val="tx2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lang="ja-JP" altLang="en-US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目標</a:t>
            </a:r>
            <a:r>
              <a:rPr lang="en-US" altLang="ja-JP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</a:t>
            </a:r>
            <a:r>
              <a:rPr lang="ja-JP" altLang="en-US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医療機器の共同利用計画書の認知度</a:t>
            </a:r>
            <a:r>
              <a:rPr lang="en-US" altLang="ja-JP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100</a:t>
            </a:r>
            <a:r>
              <a:rPr lang="ja-JP" altLang="en-US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％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</a:p>
        </p:txBody>
      </p:sp>
      <p:sp>
        <p:nvSpPr>
          <p:cNvPr id="161" name="コンテンツ プレースホルダー 2"/>
          <p:cNvSpPr txBox="1">
            <a:spLocks/>
          </p:cNvSpPr>
          <p:nvPr/>
        </p:nvSpPr>
        <p:spPr>
          <a:xfrm>
            <a:off x="33669" y="5129070"/>
            <a:ext cx="1677772" cy="1392641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　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CT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（全てのマルチスライス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CT</a:t>
            </a:r>
          </a:p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　及びマルチスライス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CT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以外の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CT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）　　　　　　　　</a:t>
            </a:r>
          </a:p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　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MRI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（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1.5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テスラ未満、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1.5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テスラ以上　　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　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3.0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テスラ未満及び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3.0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テスラ以上の　　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　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MRI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）</a:t>
            </a:r>
          </a:p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　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PET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（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PET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及び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PRT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－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CT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）</a:t>
            </a:r>
          </a:p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　放射線治療（リニアック及び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　　ガンマナイフ）　</a:t>
            </a:r>
          </a:p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　マンモグラフィ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64" name="コンテンツ プレースホルダー 2"/>
          <p:cNvSpPr txBox="1">
            <a:spLocks/>
          </p:cNvSpPr>
          <p:nvPr/>
        </p:nvSpPr>
        <p:spPr>
          <a:xfrm>
            <a:off x="1572345" y="5290742"/>
            <a:ext cx="2043144" cy="15239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◆調整人口当たりの医療機器保有台数（令和元年）</a:t>
            </a:r>
          </a:p>
        </p:txBody>
      </p:sp>
      <p:sp>
        <p:nvSpPr>
          <p:cNvPr id="166" name="コンテンツ プレースホルダー 2"/>
          <p:cNvSpPr txBox="1">
            <a:spLocks/>
          </p:cNvSpPr>
          <p:nvPr/>
        </p:nvSpPr>
        <p:spPr>
          <a:xfrm>
            <a:off x="1975364" y="3383602"/>
            <a:ext cx="2043144" cy="15239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</a:t>
            </a:r>
            <a:r>
              <a:rPr lang="zh-TW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人口</a:t>
            </a:r>
            <a:r>
              <a:rPr lang="en-US" altLang="zh-TW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10</a:t>
            </a:r>
            <a:r>
              <a:rPr lang="zh-TW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万対訪問診療実施施設数（平成</a:t>
            </a:r>
            <a:r>
              <a:rPr lang="en-US" altLang="zh-TW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29</a:t>
            </a:r>
            <a:r>
              <a:rPr lang="zh-TW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年）</a:t>
            </a:r>
            <a:endParaRPr lang="en-US" altLang="ja-JP" sz="5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23562" y="3523660"/>
            <a:ext cx="1633041" cy="1244776"/>
          </a:xfrm>
          <a:prstGeom prst="rect">
            <a:avLst/>
          </a:prstGeom>
        </p:spPr>
      </p:pic>
      <p:sp>
        <p:nvSpPr>
          <p:cNvPr id="84" name="テキスト ボックス 83"/>
          <p:cNvSpPr txBox="1"/>
          <p:nvPr/>
        </p:nvSpPr>
        <p:spPr>
          <a:xfrm>
            <a:off x="121532" y="4646326"/>
            <a:ext cx="8914964" cy="238363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8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３ 医療機器の整備状況と医療機器新規購入・更新医療機関への対応 （一般診療所・病院）</a:t>
            </a:r>
            <a:endParaRPr kumimoji="1" lang="ja-JP" altLang="en-US" sz="8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167" name="図 166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8947" y="2403809"/>
            <a:ext cx="1571827" cy="1070854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コンテンツ プレースホルダー 2"/>
          <p:cNvSpPr txBox="1">
            <a:spLocks/>
          </p:cNvSpPr>
          <p:nvPr/>
        </p:nvSpPr>
        <p:spPr>
          <a:xfrm>
            <a:off x="3661927" y="2214967"/>
            <a:ext cx="2043144" cy="249532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◆学校医の出務の有無（令和元年）</a:t>
            </a:r>
            <a:endParaRPr lang="en-US" altLang="ja-JP" sz="5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20" name="テキスト ボックス 106"/>
          <p:cNvSpPr txBox="1"/>
          <p:nvPr/>
        </p:nvSpPr>
        <p:spPr>
          <a:xfrm>
            <a:off x="194315" y="3751840"/>
            <a:ext cx="1411677" cy="44230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45720" rIns="3600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5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5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地域の診療所医師の配置状況を測定する指標。全国上位３分の１以上となる「外来医師多数区域」となっている。</a:t>
            </a:r>
          </a:p>
        </p:txBody>
      </p:sp>
      <p:sp>
        <p:nvSpPr>
          <p:cNvPr id="172" name="角丸四角形 171"/>
          <p:cNvSpPr/>
          <p:nvPr/>
        </p:nvSpPr>
        <p:spPr>
          <a:xfrm>
            <a:off x="5532700" y="1865471"/>
            <a:ext cx="3428714" cy="2308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9050" cap="rnd">
            <a:noFill/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新規開業者への対応（一般診療所）　</a:t>
            </a:r>
          </a:p>
        </p:txBody>
      </p:sp>
      <p:sp>
        <p:nvSpPr>
          <p:cNvPr id="173" name="角丸四角形 172"/>
          <p:cNvSpPr/>
          <p:nvPr/>
        </p:nvSpPr>
        <p:spPr>
          <a:xfrm>
            <a:off x="5606906" y="4909773"/>
            <a:ext cx="3503797" cy="2308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9050" cap="rnd">
            <a:noFill/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医療機器新規購入・更新医療機関への対応 （一般診療所・病院）</a:t>
            </a:r>
            <a:endParaRPr lang="ja-JP" altLang="en-US" sz="800" dirty="0">
              <a:latin typeface="HGPｺﾞｼｯｸE" panose="020B0900000000000000" pitchFamily="50" charset="-128"/>
              <a:ea typeface="HGPｺﾞｼｯｸE" panose="020B0900000000000000" pitchFamily="50" charset="-128"/>
              <a:cs typeface="Meiryo UI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24286" y="3467417"/>
            <a:ext cx="1668797" cy="1145908"/>
          </a:xfrm>
          <a:prstGeom prst="rect">
            <a:avLst/>
          </a:prstGeom>
        </p:spPr>
      </p:pic>
      <p:sp>
        <p:nvSpPr>
          <p:cNvPr id="115" name="コンテンツ プレースホルダー 2"/>
          <p:cNvSpPr txBox="1">
            <a:spLocks/>
          </p:cNvSpPr>
          <p:nvPr/>
        </p:nvSpPr>
        <p:spPr>
          <a:xfrm>
            <a:off x="3641197" y="3399039"/>
            <a:ext cx="2043144" cy="15239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◆年齢別医師の状況（令和元年）</a:t>
            </a:r>
            <a:endParaRPr lang="en-US" altLang="ja-JP" sz="5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86105" y="5488531"/>
            <a:ext cx="1753380" cy="1041172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79929" y="5392459"/>
            <a:ext cx="1811753" cy="1465541"/>
          </a:xfrm>
          <a:prstGeom prst="rect">
            <a:avLst/>
          </a:prstGeom>
        </p:spPr>
      </p:pic>
      <p:sp>
        <p:nvSpPr>
          <p:cNvPr id="155" name="ホームベース 154"/>
          <p:cNvSpPr/>
          <p:nvPr/>
        </p:nvSpPr>
        <p:spPr>
          <a:xfrm>
            <a:off x="5289515" y="5325839"/>
            <a:ext cx="173026" cy="1030200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コンテンツ プレースホルダー 2"/>
          <p:cNvSpPr txBox="1">
            <a:spLocks/>
          </p:cNvSpPr>
          <p:nvPr/>
        </p:nvSpPr>
        <p:spPr>
          <a:xfrm>
            <a:off x="5494890" y="2147473"/>
            <a:ext cx="3346767" cy="368204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5000"/>
              </a:lnSpc>
            </a:pP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◆一般診療所の新規開業等、開設届けの届出を行おうとする者に対し、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>
              <a:lnSpc>
                <a:spcPct val="125000"/>
              </a:lnSpc>
            </a:pP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　　「診療所開設後の地域医療への協力について」の意向書の提出を依頼。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5744889" y="2796723"/>
            <a:ext cx="584659" cy="33607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/>
              <a:t>新規</a:t>
            </a:r>
            <a:endParaRPr lang="en-US" altLang="ja-JP" sz="600" dirty="0"/>
          </a:p>
          <a:p>
            <a:pPr algn="ctr"/>
            <a:r>
              <a:rPr kumimoji="1" lang="ja-JP" altLang="en-US" sz="600" dirty="0"/>
              <a:t>開業者</a:t>
            </a:r>
          </a:p>
        </p:txBody>
      </p:sp>
      <p:sp>
        <p:nvSpPr>
          <p:cNvPr id="12" name="右矢印 11"/>
          <p:cNvSpPr/>
          <p:nvPr/>
        </p:nvSpPr>
        <p:spPr>
          <a:xfrm>
            <a:off x="6371817" y="2816099"/>
            <a:ext cx="145311" cy="26996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角丸四角形 49"/>
          <p:cNvSpPr/>
          <p:nvPr/>
        </p:nvSpPr>
        <p:spPr>
          <a:xfrm>
            <a:off x="6559397" y="2782215"/>
            <a:ext cx="592233" cy="33607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/>
              <a:t>保健所等</a:t>
            </a:r>
            <a:endParaRPr lang="en-US" altLang="ja-JP" sz="600" dirty="0"/>
          </a:p>
        </p:txBody>
      </p:sp>
      <p:sp>
        <p:nvSpPr>
          <p:cNvPr id="52" name="角丸四角形 51"/>
          <p:cNvSpPr/>
          <p:nvPr/>
        </p:nvSpPr>
        <p:spPr>
          <a:xfrm>
            <a:off x="7377734" y="2748250"/>
            <a:ext cx="891084" cy="40688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600" dirty="0">
                <a:solidFill>
                  <a:schemeClr val="tx1"/>
                </a:solidFill>
              </a:rPr>
              <a:t>【</a:t>
            </a:r>
            <a:r>
              <a:rPr lang="ja-JP" altLang="en-US" sz="600" dirty="0">
                <a:solidFill>
                  <a:schemeClr val="tx1"/>
                </a:solidFill>
              </a:rPr>
              <a:t>各二次医療圏</a:t>
            </a:r>
            <a:r>
              <a:rPr lang="en-US" altLang="ja-JP" sz="600" dirty="0">
                <a:solidFill>
                  <a:schemeClr val="tx1"/>
                </a:solidFill>
              </a:rPr>
              <a:t>】</a:t>
            </a:r>
          </a:p>
          <a:p>
            <a:pPr algn="ctr"/>
            <a:r>
              <a:rPr lang="ja-JP" altLang="en-US" sz="600" dirty="0">
                <a:solidFill>
                  <a:schemeClr val="tx1"/>
                </a:solidFill>
              </a:rPr>
              <a:t>医療・病床懇話会</a:t>
            </a:r>
            <a:endParaRPr lang="en-US" altLang="ja-JP" sz="600" dirty="0">
              <a:solidFill>
                <a:schemeClr val="tx1"/>
              </a:solidFill>
            </a:endParaRPr>
          </a:p>
          <a:p>
            <a:pPr algn="ctr"/>
            <a:r>
              <a:rPr lang="ja-JP" altLang="en-US" sz="600" dirty="0">
                <a:solidFill>
                  <a:schemeClr val="tx1"/>
                </a:solidFill>
              </a:rPr>
              <a:t>保健医療協議会</a:t>
            </a:r>
            <a:endParaRPr lang="en-US" altLang="ja-JP" sz="600" dirty="0">
              <a:solidFill>
                <a:schemeClr val="tx1"/>
              </a:solidFill>
            </a:endParaRPr>
          </a:p>
        </p:txBody>
      </p:sp>
      <p:sp>
        <p:nvSpPr>
          <p:cNvPr id="57" name="テキスト ボックス 106"/>
          <p:cNvSpPr txBox="1"/>
          <p:nvPr/>
        </p:nvSpPr>
        <p:spPr>
          <a:xfrm>
            <a:off x="5822035" y="3218448"/>
            <a:ext cx="1204355" cy="111510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45720" rIns="3600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報告内容</a:t>
            </a:r>
            <a:r>
              <a:rPr lang="en-US" altLang="ja-JP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】</a:t>
            </a:r>
          </a:p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地域医療への協力の意向</a:t>
            </a:r>
            <a:endParaRPr lang="en-US" altLang="ja-JP" sz="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altLang="ja-JP" sz="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＜確認内容＞</a:t>
            </a:r>
            <a:endParaRPr lang="en-US" altLang="ja-JP" sz="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・休日夜間急患センター</a:t>
            </a:r>
            <a:endParaRPr lang="en-US" altLang="ja-JP" sz="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の出務</a:t>
            </a:r>
            <a:endParaRPr lang="en-US" altLang="ja-JP" sz="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・在宅医療</a:t>
            </a:r>
            <a:endParaRPr lang="en-US" altLang="ja-JP" sz="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・産業医</a:t>
            </a:r>
            <a:endParaRPr lang="en-US" altLang="ja-JP" sz="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・学校医</a:t>
            </a:r>
            <a:endParaRPr lang="en-US" altLang="ja-JP" sz="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・その他</a:t>
            </a:r>
          </a:p>
        </p:txBody>
      </p:sp>
      <p:sp>
        <p:nvSpPr>
          <p:cNvPr id="58" name="コンテンツ プレースホルダー 2"/>
          <p:cNvSpPr txBox="1">
            <a:spLocks/>
          </p:cNvSpPr>
          <p:nvPr/>
        </p:nvSpPr>
        <p:spPr>
          <a:xfrm>
            <a:off x="6153452" y="2575953"/>
            <a:ext cx="560951" cy="249532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意向書の提出</a:t>
            </a:r>
            <a:endParaRPr lang="en-US" altLang="ja-JP" sz="5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59" name="右矢印 58"/>
          <p:cNvSpPr/>
          <p:nvPr/>
        </p:nvSpPr>
        <p:spPr>
          <a:xfrm>
            <a:off x="7164951" y="2819680"/>
            <a:ext cx="145311" cy="26996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コンテンツ プレースホルダー 2"/>
          <p:cNvSpPr txBox="1">
            <a:spLocks/>
          </p:cNvSpPr>
          <p:nvPr/>
        </p:nvSpPr>
        <p:spPr>
          <a:xfrm>
            <a:off x="7016239" y="2590148"/>
            <a:ext cx="393884" cy="249532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状況報告</a:t>
            </a:r>
            <a:endParaRPr lang="en-US" altLang="ja-JP" sz="5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61" name="テキスト ボックス 106"/>
          <p:cNvSpPr txBox="1"/>
          <p:nvPr/>
        </p:nvSpPr>
        <p:spPr>
          <a:xfrm>
            <a:off x="7404590" y="3220896"/>
            <a:ext cx="1363527" cy="20843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45720" rIns="3600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保健医療協議会等で医療機関別</a:t>
            </a:r>
            <a:endParaRPr lang="en-US" altLang="ja-JP" sz="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の報告状況を保健所等から報告</a:t>
            </a:r>
            <a:endParaRPr lang="en-US" altLang="ja-JP" sz="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7450572" y="3603914"/>
            <a:ext cx="1391086" cy="514843"/>
          </a:xfrm>
          <a:prstGeom prst="roundRect">
            <a:avLst>
              <a:gd name="adj" fmla="val 8042"/>
            </a:avLst>
          </a:prstGeom>
          <a:ln w="19050" cap="rnd">
            <a:solidFill>
              <a:schemeClr val="tx2"/>
            </a:solidFill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6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＜外来医師多数区域のみ＞</a:t>
            </a:r>
            <a:endParaRPr lang="en-US" altLang="ja-JP" sz="6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6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報告内容等について、保健医療協議会に出席を依頼することがあります。</a:t>
            </a:r>
            <a:endParaRPr lang="ja-JP" altLang="en-US" sz="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コンテンツ プレースホルダー 2"/>
          <p:cNvSpPr txBox="1">
            <a:spLocks/>
          </p:cNvSpPr>
          <p:nvPr/>
        </p:nvSpPr>
        <p:spPr>
          <a:xfrm>
            <a:off x="3385467" y="5264373"/>
            <a:ext cx="2043144" cy="15239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◆医療機器別共同利用の希望一般診療所数の割合（令和元年）</a:t>
            </a:r>
          </a:p>
        </p:txBody>
      </p:sp>
      <p:sp>
        <p:nvSpPr>
          <p:cNvPr id="64" name="コンテンツ プレースホルダー 2"/>
          <p:cNvSpPr txBox="1">
            <a:spLocks/>
          </p:cNvSpPr>
          <p:nvPr/>
        </p:nvSpPr>
        <p:spPr>
          <a:xfrm>
            <a:off x="5606906" y="5163829"/>
            <a:ext cx="3346767" cy="368204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5000"/>
              </a:lnSpc>
            </a:pP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◆医療機器を新規購入・更新した医療機関は、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>
              <a:lnSpc>
                <a:spcPct val="125000"/>
              </a:lnSpc>
            </a:pP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　　「医療機器の</a:t>
            </a:r>
            <a:r>
              <a:rPr lang="ja-JP" altLang="en-US" sz="70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共同利用に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ついて」の意向書の提出を依頼。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5780510" y="5679517"/>
            <a:ext cx="584659" cy="33607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/>
              <a:t>医療機関</a:t>
            </a:r>
            <a:endParaRPr lang="en-US" altLang="ja-JP" sz="600" dirty="0"/>
          </a:p>
        </p:txBody>
      </p:sp>
      <p:sp>
        <p:nvSpPr>
          <p:cNvPr id="66" name="右矢印 65"/>
          <p:cNvSpPr/>
          <p:nvPr/>
        </p:nvSpPr>
        <p:spPr>
          <a:xfrm>
            <a:off x="6394765" y="5688441"/>
            <a:ext cx="145311" cy="26996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角丸四角形 66"/>
          <p:cNvSpPr/>
          <p:nvPr/>
        </p:nvSpPr>
        <p:spPr>
          <a:xfrm>
            <a:off x="6578773" y="5679438"/>
            <a:ext cx="592233" cy="33607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/>
              <a:t>保健所等</a:t>
            </a:r>
            <a:endParaRPr lang="en-US" altLang="ja-JP" sz="600" dirty="0"/>
          </a:p>
        </p:txBody>
      </p:sp>
      <p:sp>
        <p:nvSpPr>
          <p:cNvPr id="68" name="角丸四角形 67"/>
          <p:cNvSpPr/>
          <p:nvPr/>
        </p:nvSpPr>
        <p:spPr>
          <a:xfrm>
            <a:off x="7384701" y="5603686"/>
            <a:ext cx="891084" cy="40688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600" dirty="0">
                <a:solidFill>
                  <a:schemeClr val="tx1"/>
                </a:solidFill>
              </a:rPr>
              <a:t>【</a:t>
            </a:r>
            <a:r>
              <a:rPr lang="ja-JP" altLang="en-US" sz="600" dirty="0">
                <a:solidFill>
                  <a:schemeClr val="tx1"/>
                </a:solidFill>
              </a:rPr>
              <a:t>各二次医療圏</a:t>
            </a:r>
            <a:r>
              <a:rPr lang="en-US" altLang="ja-JP" sz="600" dirty="0">
                <a:solidFill>
                  <a:schemeClr val="tx1"/>
                </a:solidFill>
              </a:rPr>
              <a:t>】</a:t>
            </a:r>
          </a:p>
          <a:p>
            <a:pPr algn="ctr"/>
            <a:r>
              <a:rPr lang="ja-JP" altLang="en-US" sz="600" dirty="0">
                <a:solidFill>
                  <a:schemeClr val="tx1"/>
                </a:solidFill>
              </a:rPr>
              <a:t>医療・病床懇話会</a:t>
            </a:r>
            <a:endParaRPr lang="en-US" altLang="ja-JP" sz="600" dirty="0">
              <a:solidFill>
                <a:schemeClr val="tx1"/>
              </a:solidFill>
            </a:endParaRPr>
          </a:p>
          <a:p>
            <a:pPr algn="ctr"/>
            <a:r>
              <a:rPr lang="ja-JP" altLang="en-US" sz="600" dirty="0">
                <a:solidFill>
                  <a:schemeClr val="tx1"/>
                </a:solidFill>
              </a:rPr>
              <a:t>保健医療協議会</a:t>
            </a:r>
            <a:endParaRPr lang="en-US" altLang="ja-JP" sz="600" dirty="0">
              <a:solidFill>
                <a:schemeClr val="tx1"/>
              </a:solidFill>
            </a:endParaRPr>
          </a:p>
        </p:txBody>
      </p:sp>
      <p:sp>
        <p:nvSpPr>
          <p:cNvPr id="69" name="テキスト ボックス 106"/>
          <p:cNvSpPr txBox="1"/>
          <p:nvPr/>
        </p:nvSpPr>
        <p:spPr>
          <a:xfrm>
            <a:off x="5738446" y="6031619"/>
            <a:ext cx="1204355" cy="44122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45720" rIns="3600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報告内容</a:t>
            </a:r>
            <a:r>
              <a:rPr lang="en-US" altLang="ja-JP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】</a:t>
            </a:r>
          </a:p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医療機器の共同利用の意向</a:t>
            </a:r>
            <a:endParaRPr lang="en-US" altLang="ja-JP" sz="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70" name="コンテンツ プレースホルダー 2"/>
          <p:cNvSpPr txBox="1">
            <a:spLocks/>
          </p:cNvSpPr>
          <p:nvPr/>
        </p:nvSpPr>
        <p:spPr>
          <a:xfrm>
            <a:off x="6186838" y="5472958"/>
            <a:ext cx="560951" cy="249532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意向書の提出</a:t>
            </a:r>
            <a:endParaRPr lang="en-US" altLang="ja-JP" sz="5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71" name="右矢印 70"/>
          <p:cNvSpPr/>
          <p:nvPr/>
        </p:nvSpPr>
        <p:spPr>
          <a:xfrm>
            <a:off x="7187514" y="5699348"/>
            <a:ext cx="145311" cy="26996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コンテンツ プレースホルダー 2"/>
          <p:cNvSpPr txBox="1">
            <a:spLocks/>
          </p:cNvSpPr>
          <p:nvPr/>
        </p:nvSpPr>
        <p:spPr>
          <a:xfrm>
            <a:off x="7033258" y="5481369"/>
            <a:ext cx="393884" cy="249532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状況報告</a:t>
            </a:r>
            <a:endParaRPr lang="en-US" altLang="ja-JP" sz="5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73" name="テキスト ボックス 106"/>
          <p:cNvSpPr txBox="1"/>
          <p:nvPr/>
        </p:nvSpPr>
        <p:spPr>
          <a:xfrm>
            <a:off x="7446911" y="5993530"/>
            <a:ext cx="1363527" cy="20843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45720" rIns="3600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保健医療協議会等で医療機関別</a:t>
            </a:r>
            <a:endParaRPr lang="en-US" altLang="ja-JP" sz="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の報告状況を保健所等から報告</a:t>
            </a:r>
            <a:endParaRPr lang="en-US" altLang="ja-JP" sz="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74" name="コンテンツ プレースホルダー 2"/>
          <p:cNvSpPr txBox="1">
            <a:spLocks/>
          </p:cNvSpPr>
          <p:nvPr/>
        </p:nvSpPr>
        <p:spPr>
          <a:xfrm>
            <a:off x="131897" y="1976828"/>
            <a:ext cx="1737332" cy="422287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・地域間で診療所医師には偏在があり、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中河内以外は外来医師多数区域となっている。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76" name="コンテンツ プレースホルダー 2"/>
          <p:cNvSpPr txBox="1">
            <a:spLocks/>
          </p:cNvSpPr>
          <p:nvPr/>
        </p:nvSpPr>
        <p:spPr>
          <a:xfrm>
            <a:off x="2012220" y="1913642"/>
            <a:ext cx="3024132" cy="422287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・時間外の外来診療、在宅医療（訪問診療）、産業医、学校医は、地域の医師によって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支えられているが、一般診療所医師は</a:t>
            </a:r>
            <a:r>
              <a:rPr lang="en-US" altLang="ja-JP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60</a:t>
            </a:r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代以上が約半数を占め、新規開業者の地域　　　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医療への協力が必要。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78" name="コンテンツ プレースホルダー 2"/>
          <p:cNvSpPr txBox="1">
            <a:spLocks/>
          </p:cNvSpPr>
          <p:nvPr/>
        </p:nvSpPr>
        <p:spPr>
          <a:xfrm>
            <a:off x="1660960" y="5044680"/>
            <a:ext cx="1737332" cy="422287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・府内医療機関の人口当たりの医療機器数は、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全国と大きな差はない。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79" name="コンテンツ プレースホルダー 2"/>
          <p:cNvSpPr txBox="1">
            <a:spLocks/>
          </p:cNvSpPr>
          <p:nvPr/>
        </p:nvSpPr>
        <p:spPr>
          <a:xfrm>
            <a:off x="3481324" y="5055728"/>
            <a:ext cx="1737332" cy="422287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・ＣＴ・ＭＲＩ等の医療機器は、</a:t>
            </a:r>
            <a:r>
              <a:rPr lang="en-US" altLang="ja-JP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20</a:t>
            </a:r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％強の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一般診療所が共同利用の希望がある。　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75" name="角丸四角形 74"/>
          <p:cNvSpPr/>
          <p:nvPr/>
        </p:nvSpPr>
        <p:spPr>
          <a:xfrm>
            <a:off x="7452431" y="6251946"/>
            <a:ext cx="1475023" cy="281905"/>
          </a:xfrm>
          <a:prstGeom prst="roundRect">
            <a:avLst>
              <a:gd name="adj" fmla="val 8042"/>
            </a:avLst>
          </a:prstGeom>
          <a:ln w="19050" cap="rnd">
            <a:solidFill>
              <a:schemeClr val="tx2"/>
            </a:solidFill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6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報告内容等について、保健医療協議会に出席を依頼することがあります。</a:t>
            </a:r>
            <a:endParaRPr lang="ja-JP" altLang="en-US" sz="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77" name="図 76">
            <a:extLst>
              <a:ext uri="{FF2B5EF4-FFF2-40B4-BE49-F238E27FC236}">
                <a16:creationId xmlns="" xmlns:a16="http://schemas.microsoft.com/office/drawing/2014/main" id="{84EBD235-E18D-4C9E-9F9B-8F53DFB6B037}"/>
              </a:ext>
            </a:extLst>
          </p:cNvPr>
          <p:cNvPicPr/>
          <p:nvPr/>
        </p:nvPicPr>
        <p:blipFill>
          <a:blip r:embed="rId10"/>
          <a:stretch>
            <a:fillRect/>
          </a:stretch>
        </p:blipFill>
        <p:spPr>
          <a:xfrm>
            <a:off x="2041520" y="2392560"/>
            <a:ext cx="1660672" cy="1061830"/>
          </a:xfrm>
          <a:prstGeom prst="rect">
            <a:avLst/>
          </a:prstGeom>
        </p:spPr>
      </p:pic>
      <p:sp>
        <p:nvSpPr>
          <p:cNvPr id="81" name="テキスト ボックス 80"/>
          <p:cNvSpPr txBox="1"/>
          <p:nvPr/>
        </p:nvSpPr>
        <p:spPr>
          <a:xfrm>
            <a:off x="8158034" y="-4346"/>
            <a:ext cx="95266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資料</a:t>
            </a:r>
            <a:r>
              <a:rPr lang="ja-JP" altLang="en-US" sz="1200" dirty="0" smtClean="0"/>
              <a:t>７－１</a:t>
            </a:r>
            <a:endParaRPr kumimoji="1"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208183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592</Words>
  <Application>Microsoft Office PowerPoint</Application>
  <PresentationFormat>画面に合わせる (4:3)</PresentationFormat>
  <Paragraphs>95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HGPｺﾞｼｯｸE</vt:lpstr>
      <vt:lpstr>Meiryo UI</vt:lpstr>
      <vt:lpstr>Microsoft YaHei</vt:lpstr>
      <vt:lpstr>ＭＳ Ｐゴシック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石蔵　加代</cp:lastModifiedBy>
  <cp:revision>2</cp:revision>
  <dcterms:modified xsi:type="dcterms:W3CDTF">2020-01-08T09:05:26Z</dcterms:modified>
</cp:coreProperties>
</file>