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353" r:id="rId5"/>
    <p:sldId id="352"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2" autoAdjust="0"/>
    <p:restoredTop sz="94660"/>
  </p:normalViewPr>
  <p:slideViewPr>
    <p:cSldViewPr>
      <p:cViewPr>
        <p:scale>
          <a:sx n="77" d="100"/>
          <a:sy n="77" d="100"/>
        </p:scale>
        <p:origin x="-1242" y="-3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37" tIns="45318" rIns="90637" bIns="45318" rtlCol="0"/>
          <a:lstStyle>
            <a:lvl1pPr algn="r">
              <a:defRPr sz="1200"/>
            </a:lvl1pPr>
          </a:lstStyle>
          <a:p>
            <a:fld id="{8C0B6B46-DA86-44B1-BF26-2C06D2A671C0}" type="datetimeFigureOut">
              <a:rPr kumimoji="1" lang="ja-JP" altLang="en-US" smtClean="0"/>
              <a:t>2019/1/16</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7" tIns="45318" rIns="90637"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2"/>
            <a:ext cx="2918621" cy="493236"/>
          </a:xfrm>
          <a:prstGeom prst="rect">
            <a:avLst/>
          </a:prstGeom>
        </p:spPr>
        <p:txBody>
          <a:bodyPr vert="horz" lIns="90637" tIns="45318" rIns="90637" bIns="45318"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349441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2019/1/16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2019/1/16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2019/1/16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2019/1/16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2019/1/16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2019/1/16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2019/1/16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36024539"/>
              </p:ext>
            </p:extLst>
          </p:nvPr>
        </p:nvGraphicFramePr>
        <p:xfrm>
          <a:off x="111264" y="1268760"/>
          <a:ext cx="8903603" cy="5183300"/>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xmlns="" val="20000"/>
                    </a:ext>
                  </a:extLst>
                </a:gridCol>
                <a:gridCol w="2304256">
                  <a:extLst>
                    <a:ext uri="{9D8B030D-6E8A-4147-A177-3AD203B41FA5}">
                      <a16:colId xmlns:a16="http://schemas.microsoft.com/office/drawing/2014/main" xmlns="" val="20001"/>
                    </a:ext>
                  </a:extLst>
                </a:gridCol>
                <a:gridCol w="2430008">
                  <a:extLst>
                    <a:ext uri="{9D8B030D-6E8A-4147-A177-3AD203B41FA5}">
                      <a16:colId xmlns:a16="http://schemas.microsoft.com/office/drawing/2014/main" xmlns="" val="20002"/>
                    </a:ext>
                  </a:extLst>
                </a:gridCol>
                <a:gridCol w="2513155">
                  <a:extLst>
                    <a:ext uri="{9D8B030D-6E8A-4147-A177-3AD203B41FA5}">
                      <a16:colId xmlns:a16="http://schemas.microsoft.com/office/drawing/2014/main" xmlns="" val="20003"/>
                    </a:ext>
                  </a:extLst>
                </a:gridCol>
              </a:tblGrid>
              <a:tr h="641780">
                <a:tc>
                  <a:txBody>
                    <a:bodyPr/>
                    <a:lstStyle/>
                    <a:p>
                      <a:pPr algn="ctr"/>
                      <a:endParaRPr kumimoji="1" lang="ja-JP" altLang="en-US" sz="1600" dirty="0">
                        <a:latin typeface="HGP創英角ﾎﾟｯﾌﾟ体" panose="040B0A00000000000000" pitchFamily="50" charset="-128"/>
                        <a:ea typeface="HGP創英角ﾎﾟｯﾌﾟ体" panose="040B0A00000000000000" pitchFamily="50" charset="-128"/>
                      </a:endParaRPr>
                    </a:p>
                  </a:txBody>
                  <a:tcPr anchor="ctr">
                    <a:solidFill>
                      <a:schemeClr val="accent1">
                        <a:lumMod val="20000"/>
                        <a:lumOff val="80000"/>
                      </a:schemeClr>
                    </a:solidFill>
                  </a:tcPr>
                </a:tc>
                <a:tc>
                  <a:txBody>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病床の現状</a:t>
                      </a: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nchor="ctr">
                    <a:solidFill>
                      <a:schemeClr val="accent1">
                        <a:lumMod val="20000"/>
                        <a:lumOff val="80000"/>
                      </a:schemeClr>
                    </a:solidFill>
                  </a:tcPr>
                </a:tc>
                <a:tc>
                  <a:txBody>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患者受療・医療機能状況（</a:t>
                      </a:r>
                      <a:r>
                        <a:rPr kumimoji="1" lang="en-US" altLang="ja-JP" sz="1400" dirty="0" smtClean="0">
                          <a:latin typeface="HGP創英角ﾎﾟｯﾌﾟ体" panose="040B0A00000000000000" pitchFamily="50" charset="-128"/>
                          <a:ea typeface="HGP創英角ﾎﾟｯﾌﾟ体" panose="040B0A00000000000000" pitchFamily="50" charset="-128"/>
                        </a:rPr>
                        <a:t>NDB</a:t>
                      </a:r>
                      <a:r>
                        <a:rPr kumimoji="1" lang="ja-JP" altLang="en-US" sz="1400" dirty="0" smtClean="0">
                          <a:latin typeface="HGP創英角ﾎﾟｯﾌﾟ体" panose="040B0A00000000000000" pitchFamily="50" charset="-128"/>
                          <a:ea typeface="HGP創英角ﾎﾟｯﾌﾟ体" panose="040B0A00000000000000" pitchFamily="50" charset="-128"/>
                        </a:rPr>
                        <a:t>）</a:t>
                      </a: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nchor="ctr">
                    <a:solidFill>
                      <a:schemeClr val="accent1">
                        <a:lumMod val="20000"/>
                        <a:lumOff val="80000"/>
                      </a:schemeClr>
                    </a:solidFill>
                  </a:tcPr>
                </a:tc>
                <a:tc>
                  <a:txBody>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今後の検討事項</a:t>
                      </a: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nchor="ctr">
                    <a:solidFill>
                      <a:schemeClr val="accent1">
                        <a:lumMod val="20000"/>
                        <a:lumOff val="80000"/>
                      </a:schemeClr>
                    </a:solidFill>
                  </a:tcPr>
                </a:tc>
                <a:extLst>
                  <a:ext uri="{0D108BD9-81ED-4DB2-BD59-A6C34878D82A}">
                    <a16:rowId xmlns:a16="http://schemas.microsoft.com/office/drawing/2014/main" xmlns="" val="10000"/>
                  </a:ext>
                </a:extLst>
              </a:tr>
              <a:tr h="1102066">
                <a:tc>
                  <a:txBody>
                    <a:bodyPr/>
                    <a:lstStyle/>
                    <a:p>
                      <a:r>
                        <a:rPr kumimoji="1" lang="ja-JP" altLang="en-US" sz="1600" dirty="0" smtClean="0">
                          <a:latin typeface="HGP創英角ﾎﾟｯﾌﾟ体" panose="040B0A00000000000000" pitchFamily="50" charset="-128"/>
                          <a:ea typeface="HGP創英角ﾎﾟｯﾌﾟ体" panose="040B0A00000000000000" pitchFamily="50" charset="-128"/>
                        </a:rPr>
                        <a:t>高度急性期から急性期（急性期一般）</a:t>
                      </a:r>
                      <a:endParaRPr kumimoji="1" lang="ja-JP" altLang="en-US" sz="1600" dirty="0">
                        <a:latin typeface="HGP創英角ﾎﾟｯﾌﾟ体" panose="040B0A00000000000000" pitchFamily="50" charset="-128"/>
                        <a:ea typeface="HGP創英角ﾎﾟｯﾌﾟ体" panose="040B0A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〇入院料の多くは、人口</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万当たりの病床数について、府平均と同程度もしくはやや下回っている</a:t>
                      </a:r>
                    </a:p>
                    <a:p>
                      <a:pPr>
                        <a:lnSpc>
                          <a:spcPct val="100000"/>
                        </a:lnSpc>
                      </a:pP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〇「一般病棟</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7</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対</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1</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入院基本料」は、流出超過となっているが、自己完結率は、約</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7</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割</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5</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分と比較的高い値となっている</a:t>
                      </a: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○今後は、近畿大学医学部附属病院の開設が検討されていることを踏まえ、高度急性期から急性期の医療体制の在り方について検討していく必要がある</a:t>
                      </a:r>
                    </a:p>
                  </a:txBody>
                  <a:tcPr/>
                </a:tc>
                <a:extLst>
                  <a:ext uri="{0D108BD9-81ED-4DB2-BD59-A6C34878D82A}">
                    <a16:rowId xmlns:a16="http://schemas.microsoft.com/office/drawing/2014/main" xmlns="" val="10001"/>
                  </a:ext>
                </a:extLst>
              </a:tr>
              <a:tr h="1102066">
                <a:tc>
                  <a:txBody>
                    <a:bodyPr/>
                    <a:lstStyle/>
                    <a:p>
                      <a:r>
                        <a:rPr kumimoji="1" lang="ja-JP" altLang="en-US" sz="1600" dirty="0" smtClean="0">
                          <a:latin typeface="HGP創英角ﾎﾟｯﾌﾟ体" panose="040B0A00000000000000" pitchFamily="50" charset="-128"/>
                          <a:ea typeface="HGP創英角ﾎﾟｯﾌﾟ体" panose="040B0A00000000000000" pitchFamily="50" charset="-128"/>
                        </a:rPr>
                        <a:t>急性期（急性期</a:t>
                      </a:r>
                      <a:r>
                        <a:rPr kumimoji="1" lang="ja-JP" altLang="en-US" sz="1600" dirty="0" smtClean="0">
                          <a:solidFill>
                            <a:schemeClr val="tx1"/>
                          </a:solidFill>
                          <a:latin typeface="HGP創英角ﾎﾟｯﾌﾟ体" panose="040B0A00000000000000" pitchFamily="50" charset="-128"/>
                          <a:ea typeface="HGP創英角ﾎﾟｯﾌﾟ体" panose="040B0A00000000000000" pitchFamily="50" charset="-128"/>
                        </a:rPr>
                        <a:t>一般</a:t>
                      </a:r>
                      <a:r>
                        <a:rPr kumimoji="1" lang="ja-JP" altLang="en-US" sz="1600" dirty="0" smtClean="0">
                          <a:latin typeface="HGP創英角ﾎﾟｯﾌﾟ体" panose="040B0A00000000000000" pitchFamily="50" charset="-128"/>
                          <a:ea typeface="HGP創英角ﾎﾟｯﾌﾟ体" panose="040B0A00000000000000" pitchFamily="50" charset="-128"/>
                        </a:rPr>
                        <a:t>）から回復期</a:t>
                      </a:r>
                      <a:endParaRPr kumimoji="1" lang="ja-JP" altLang="en-US" sz="1600" dirty="0">
                        <a:latin typeface="HGP創英角ﾎﾟｯﾌﾟ体" panose="040B0A00000000000000" pitchFamily="50" charset="-128"/>
                        <a:ea typeface="HGP創英角ﾎﾟｯﾌﾟ体" panose="040B0A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〇「地域包括ケア病棟入院料等」を除く入院料において、人口</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万当たり病床数は府平均を下回っている</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〇すべての入院料について、自己完結率は</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8</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割を超えており、流入超過となっている</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a:t>
                      </a:r>
                      <a:r>
                        <a:rPr lang="ja-JP" altLang="ja-JP" sz="1400" dirty="0" smtClean="0">
                          <a:solidFill>
                            <a:schemeClr val="tx1"/>
                          </a:solidFill>
                          <a:latin typeface="HGP創英角ｺﾞｼｯｸUB" panose="020B0900000000000000" pitchFamily="50" charset="-128"/>
                          <a:ea typeface="HGP創英角ｺﾞｼｯｸUB" panose="020B0900000000000000" pitchFamily="50" charset="-128"/>
                        </a:rPr>
                        <a:t>各入院料や肺炎・大腿骨頸部骨折の自己完結率は</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8</a:t>
                      </a:r>
                      <a:r>
                        <a:rPr lang="ja-JP" altLang="ja-JP" sz="1400" dirty="0" smtClean="0">
                          <a:solidFill>
                            <a:schemeClr val="tx1"/>
                          </a:solidFill>
                          <a:latin typeface="HGP創英角ｺﾞｼｯｸUB" panose="020B0900000000000000" pitchFamily="50" charset="-128"/>
                          <a:ea typeface="HGP創英角ｺﾞｼｯｸUB" panose="020B0900000000000000" pitchFamily="50" charset="-128"/>
                        </a:rPr>
                        <a:t>割を超えており、流</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入</a:t>
                      </a:r>
                      <a:r>
                        <a:rPr lang="ja-JP" altLang="ja-JP" sz="1400" dirty="0" smtClean="0">
                          <a:solidFill>
                            <a:schemeClr val="tx1"/>
                          </a:solidFill>
                          <a:latin typeface="HGP創英角ｺﾞｼｯｸUB" panose="020B0900000000000000" pitchFamily="50" charset="-128"/>
                          <a:ea typeface="HGP創英角ｺﾞｼｯｸUB" panose="020B0900000000000000" pitchFamily="50" charset="-128"/>
                        </a:rPr>
                        <a:t>超過</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となっている</a:t>
                      </a: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○他圏域からの流入超過傾向の状況に留意しながら、急性期から回復期の医療体制の在り方について、検討していく必要がある</a:t>
                      </a:r>
                      <a:endParaRPr lang="ja-JP"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xmlns="" val="10002"/>
                  </a:ext>
                </a:extLst>
              </a:tr>
              <a:tr h="1102066">
                <a:tc>
                  <a:txBody>
                    <a:bodyPr/>
                    <a:lstStyle/>
                    <a:p>
                      <a:r>
                        <a:rPr kumimoji="1" lang="ja-JP" altLang="en-US" sz="1600" dirty="0" smtClean="0">
                          <a:latin typeface="HGP創英角ﾎﾟｯﾌﾟ体" panose="040B0A00000000000000" pitchFamily="50" charset="-128"/>
                          <a:ea typeface="HGP創英角ﾎﾟｯﾌﾟ体" panose="040B0A00000000000000" pitchFamily="50" charset="-128"/>
                        </a:rPr>
                        <a:t>長期療養（慢性期）</a:t>
                      </a:r>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endParaRPr kumimoji="1" lang="en-US" altLang="ja-JP" sz="1600" dirty="0" smtClean="0">
                        <a:latin typeface="HGP創英角ﾎﾟｯﾌﾟ体" panose="040B0A00000000000000" pitchFamily="50" charset="-128"/>
                        <a:ea typeface="HGP創英角ﾎﾟｯﾌﾟ体" panose="040B0A00000000000000" pitchFamily="50" charset="-128"/>
                      </a:endParaRPr>
                    </a:p>
                    <a:p>
                      <a:endParaRPr kumimoji="1" lang="ja-JP" altLang="en-US" sz="1600" dirty="0">
                        <a:latin typeface="HGP創英角ﾎﾟｯﾌﾟ体" panose="040B0A00000000000000" pitchFamily="50" charset="-128"/>
                        <a:ea typeface="HGP創英角ﾎﾟｯﾌﾟ体" panose="040B0A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〇「療養病棟入院基本料１」の人口</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万当たりの病床数は、府平均の約</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2</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倍と高く、「療養病棟入院基本料</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2</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」の病床稼働率は府平均を下回っている</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tc>
                <a:tc>
                  <a:txBody>
                    <a:bodyPr/>
                    <a:lstStyle/>
                    <a:p>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〇多くの入院料において自己完結率（圏域内の医療機関で入院する割合）は、</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7</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割を超えており、また多くの入院料で流入超過が見られる</a:t>
                      </a: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tc>
                <a:tc>
                  <a:txBody>
                    <a:bodyPr/>
                    <a:lstStyle/>
                    <a:p>
                      <a:pPr>
                        <a:lnSpc>
                          <a:spcPct val="100000"/>
                        </a:lnSpc>
                      </a:pP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ja-JP" sz="1400" dirty="0" smtClean="0">
                          <a:solidFill>
                            <a:schemeClr val="tx1"/>
                          </a:solidFill>
                          <a:latin typeface="HGP創英角ｺﾞｼｯｸUB" panose="020B0900000000000000" pitchFamily="50" charset="-128"/>
                          <a:ea typeface="HGP創英角ｺﾞｼｯｸUB" panose="020B0900000000000000" pitchFamily="50" charset="-128"/>
                        </a:rPr>
                        <a:t>今後の需要に対応した病床機能分化を図っていくために、療養病床の</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介護施設</a:t>
                      </a:r>
                      <a:r>
                        <a:rPr lang="ja-JP" altLang="ja-JP" sz="1400" dirty="0" smtClean="0">
                          <a:solidFill>
                            <a:schemeClr val="tx1"/>
                          </a:solidFill>
                          <a:latin typeface="HGP創英角ｺﾞｼｯｸUB" panose="020B0900000000000000" pitchFamily="50" charset="-128"/>
                          <a:ea typeface="HGP創英角ｺﾞｼｯｸUB" panose="020B0900000000000000" pitchFamily="50" charset="-128"/>
                        </a:rPr>
                        <a:t>への転換の状況にも留意しながら、検討していく必要</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がある</a:t>
                      </a:r>
                      <a:endParaRPr kumimoji="1" lang="ja-JP" altLang="en-US" sz="1400" dirty="0">
                        <a:latin typeface="HGP創英角ﾎﾟｯﾌﾟ体" panose="040B0A00000000000000" pitchFamily="50" charset="-128"/>
                        <a:ea typeface="HGP創英角ﾎﾟｯﾌﾟ体" panose="040B0A00000000000000" pitchFamily="50" charset="-128"/>
                      </a:endParaRPr>
                    </a:p>
                  </a:txBody>
                  <a:tcPr/>
                </a:tc>
                <a:extLst>
                  <a:ext uri="{0D108BD9-81ED-4DB2-BD59-A6C34878D82A}">
                    <a16:rowId xmlns:a16="http://schemas.microsoft.com/office/drawing/2014/main" xmlns="" val="10003"/>
                  </a:ext>
                </a:extLst>
              </a:tr>
            </a:tbl>
          </a:graphicData>
        </a:graphic>
      </p:graphicFrame>
      <p:sp>
        <p:nvSpPr>
          <p:cNvPr id="5" name="テキスト ボックス 4"/>
          <p:cNvSpPr txBox="1"/>
          <p:nvPr/>
        </p:nvSpPr>
        <p:spPr>
          <a:xfrm>
            <a:off x="0" y="731795"/>
            <a:ext cx="7200800" cy="400110"/>
          </a:xfrm>
          <a:prstGeom prst="rect">
            <a:avLst/>
          </a:prstGeom>
          <a:noFill/>
        </p:spPr>
        <p:txBody>
          <a:bodyPr wrap="square" rtlCol="0">
            <a:spAutoFit/>
          </a:bodyPr>
          <a:lstStyle/>
          <a:p>
            <a:r>
              <a:rPr kumimoji="1"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１　病床機能別の状況（第１回病院連絡会資料２－１より抜粋）</a:t>
            </a:r>
            <a:endParaRPr kumimoji="1" lang="en-US" altLang="ja-JP"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6" name="テキスト ボックス 1"/>
          <p:cNvSpPr txBox="1"/>
          <p:nvPr/>
        </p:nvSpPr>
        <p:spPr>
          <a:xfrm>
            <a:off x="7668344" y="96813"/>
            <a:ext cx="1211957" cy="52387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smtClean="0">
                <a:effectLst/>
                <a:ea typeface="ＭＳ ゴシック"/>
                <a:cs typeface="Times New Roman"/>
              </a:rPr>
              <a:t>資料</a:t>
            </a:r>
            <a:r>
              <a:rPr lang="ja-JP" altLang="en-US" sz="1600" kern="100" dirty="0" smtClean="0">
                <a:effectLst/>
                <a:ea typeface="ＭＳ ゴシック"/>
                <a:cs typeface="Times New Roman"/>
              </a:rPr>
              <a:t>２－１</a:t>
            </a:r>
            <a:endParaRPr lang="ja-JP" sz="1600" kern="100" dirty="0">
              <a:effectLst/>
              <a:ea typeface="ＭＳ 明朝"/>
              <a:cs typeface="Times New Roman"/>
            </a:endParaRPr>
          </a:p>
        </p:txBody>
      </p:sp>
      <p:sp>
        <p:nvSpPr>
          <p:cNvPr id="7" name="テキスト ボックス 6"/>
          <p:cNvSpPr txBox="1"/>
          <p:nvPr/>
        </p:nvSpPr>
        <p:spPr>
          <a:xfrm>
            <a:off x="107504" y="168861"/>
            <a:ext cx="7234929" cy="461665"/>
          </a:xfrm>
          <a:prstGeom prst="rect">
            <a:avLst/>
          </a:prstGeom>
          <a:noFill/>
        </p:spPr>
        <p:txBody>
          <a:bodyPr wrap="square" rtlCol="0">
            <a:spAutoFit/>
          </a:bodyPr>
          <a:lstStyle/>
          <a:p>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堺市</a:t>
            </a:r>
            <a:r>
              <a:rPr lang="ja-JP" altLang="en-US" sz="24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二次医療圏「地域医療構想」の現状と課題</a:t>
            </a:r>
            <a:endParaRPr kumimoji="1"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036185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606221" y="1172422"/>
            <a:ext cx="7931558" cy="690689"/>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smtClean="0">
                <a:latin typeface="HGP創英角ｺﾞｼｯｸUB" panose="020B0900000000000000" pitchFamily="50" charset="-128"/>
                <a:ea typeface="HGP創英角ｺﾞｼｯｸUB" panose="020B0900000000000000" pitchFamily="50" charset="-128"/>
              </a:rPr>
              <a:t>指標について</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2" name="正方形/長方形 1"/>
          <p:cNvSpPr/>
          <p:nvPr/>
        </p:nvSpPr>
        <p:spPr>
          <a:xfrm>
            <a:off x="784022" y="1988840"/>
            <a:ext cx="7344816" cy="396044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○慢性期が多いのが堺市二次医療圏の特徴であり、慢性期から回復期への転換というような取り組みも考えられるのではないか。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dirty="0" smtClean="0">
                <a:solidFill>
                  <a:schemeClr val="tx1"/>
                </a:solidFill>
                <a:latin typeface="HGP創英角ｺﾞｼｯｸUB" panose="020B0900000000000000" pitchFamily="50" charset="-128"/>
                <a:ea typeface="HGP創英角ｺﾞｼｯｸUB" panose="020B0900000000000000" pitchFamily="50" charset="-128"/>
              </a:rPr>
              <a:t>2025</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年の将来あるべき医療体制を議論するにあたって、堺市二次医療圏での近畿大学医学部附属病院の開設を想定したデータも必要ではないか。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243707" y="436704"/>
            <a:ext cx="7200800" cy="400110"/>
          </a:xfrm>
          <a:prstGeom prst="rect">
            <a:avLst/>
          </a:prstGeom>
          <a:noFill/>
        </p:spPr>
        <p:txBody>
          <a:bodyPr wrap="square" rtlCol="0">
            <a:spAutoFit/>
          </a:bodyPr>
          <a:lstStyle/>
          <a:p>
            <a:r>
              <a:rPr kumimoji="1"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２</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第１回大阪府</a:t>
            </a:r>
            <a:r>
              <a:rPr lang="ja-JP" altLang="en-US" sz="2000" dirty="0">
                <a:solidFill>
                  <a:srgbClr val="FF0000"/>
                </a:solidFill>
                <a:latin typeface="HGP創英角ｺﾞｼｯｸUB" panose="020B0900000000000000" pitchFamily="50" charset="-128"/>
                <a:ea typeface="HGP創英角ｺﾞｼｯｸUB" panose="020B0900000000000000" pitchFamily="50" charset="-128"/>
              </a:rPr>
              <a:t>堺</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市</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病床</a:t>
            </a:r>
            <a:r>
              <a:rPr lang="ja-JP" altLang="en-US" sz="2000" dirty="0" smtClean="0">
                <a:solidFill>
                  <a:srgbClr val="FF0000"/>
                </a:solidFill>
                <a:latin typeface="HGP創英角ｺﾞｼｯｸUB" panose="020B0900000000000000" pitchFamily="50" charset="-128"/>
                <a:ea typeface="HGP創英角ｺﾞｼｯｸUB" panose="020B0900000000000000" pitchFamily="50" charset="-128"/>
              </a:rPr>
              <a:t>部会</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での意見</a:t>
            </a:r>
            <a:endPar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280313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3.xml><?xml version="1.0" encoding="utf-8"?>
<ds:datastoreItem xmlns:ds="http://schemas.openxmlformats.org/officeDocument/2006/customXml" ds:itemID="{0B2E238E-5187-4482-BE1B-2A3B132B829E}">
  <ds:schemaRefs>
    <ds:schemaRef ds:uri="http://purl.org/dc/term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12086</TotalTime>
  <Words>431</Words>
  <Application>Microsoft Office PowerPoint</Application>
  <PresentationFormat>画面に合わせる (4:3)</PresentationFormat>
  <Paragraphs>26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833</cp:revision>
  <cp:lastPrinted>2018-12-04T10:57:47Z</cp:lastPrinted>
  <dcterms:created xsi:type="dcterms:W3CDTF">2017-09-06T02:09:24Z</dcterms:created>
  <dcterms:modified xsi:type="dcterms:W3CDTF">2019-01-16T01:26:19Z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