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 id="2147483680" r:id="rId2"/>
    <p:sldMasterId id="2147483668" r:id="rId3"/>
    <p:sldMasterId id="2147483697" r:id="rId4"/>
  </p:sldMasterIdLst>
  <p:notesMasterIdLst>
    <p:notesMasterId r:id="rId43"/>
  </p:notesMasterIdLst>
  <p:handoutMasterIdLst>
    <p:handoutMasterId r:id="rId44"/>
  </p:handoutMasterIdLst>
  <p:sldIdLst>
    <p:sldId id="564" r:id="rId5"/>
    <p:sldId id="1097" r:id="rId6"/>
    <p:sldId id="1098" r:id="rId7"/>
    <p:sldId id="1201" r:id="rId8"/>
    <p:sldId id="1199" r:id="rId9"/>
    <p:sldId id="1236" r:id="rId10"/>
    <p:sldId id="1100" r:id="rId11"/>
    <p:sldId id="1099" r:id="rId12"/>
    <p:sldId id="1062" r:id="rId13"/>
    <p:sldId id="1126" r:id="rId14"/>
    <p:sldId id="1128" r:id="rId15"/>
    <p:sldId id="1219" r:id="rId16"/>
    <p:sldId id="1238" r:id="rId17"/>
    <p:sldId id="1130" r:id="rId18"/>
    <p:sldId id="1222" r:id="rId19"/>
    <p:sldId id="1221" r:id="rId20"/>
    <p:sldId id="1224" r:id="rId21"/>
    <p:sldId id="1226" r:id="rId22"/>
    <p:sldId id="1243" r:id="rId23"/>
    <p:sldId id="1257" r:id="rId24"/>
    <p:sldId id="1276" r:id="rId25"/>
    <p:sldId id="1245" r:id="rId26"/>
    <p:sldId id="1247" r:id="rId27"/>
    <p:sldId id="1249" r:id="rId28"/>
    <p:sldId id="1251" r:id="rId29"/>
    <p:sldId id="1253" r:id="rId30"/>
    <p:sldId id="1255" r:id="rId31"/>
    <p:sldId id="1259" r:id="rId32"/>
    <p:sldId id="1203" r:id="rId33"/>
    <p:sldId id="1205" r:id="rId34"/>
    <p:sldId id="1207" r:id="rId35"/>
    <p:sldId id="1263" r:id="rId36"/>
    <p:sldId id="1209" r:id="rId37"/>
    <p:sldId id="1188" r:id="rId38"/>
    <p:sldId id="1266" r:id="rId39"/>
    <p:sldId id="1268" r:id="rId40"/>
    <p:sldId id="1270" r:id="rId41"/>
    <p:sldId id="1272" r:id="rId42"/>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中　大貴" initials="田中　大貴" lastIdx="1" clrIdx="0">
    <p:extLst>
      <p:ext uri="{19B8F6BF-5375-455C-9EA6-DF929625EA0E}">
        <p15:presenceInfo xmlns:p15="http://schemas.microsoft.com/office/powerpoint/2012/main" userId="S-1-5-21-161959346-1900351369-444732941-210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75B6"/>
    <a:srgbClr val="293E1A"/>
    <a:srgbClr val="FF9900"/>
    <a:srgbClr val="00CC00"/>
    <a:srgbClr val="CC0099"/>
    <a:srgbClr val="FF66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434" autoAdjust="0"/>
  </p:normalViewPr>
  <p:slideViewPr>
    <p:cSldViewPr snapToGrid="0" showGuides="1">
      <p:cViewPr varScale="1">
        <p:scale>
          <a:sx n="74" d="100"/>
          <a:sy n="74" d="100"/>
        </p:scale>
        <p:origin x="978" y="72"/>
      </p:cViewPr>
      <p:guideLst>
        <p:guide orient="horz" pos="2636"/>
        <p:guide pos="312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p:scale>
          <a:sx n="66" d="100"/>
          <a:sy n="66" d="100"/>
        </p:scale>
        <p:origin x="3134" y="-17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90"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DE622EAA-0F40-4A91-89A7-A12A6C485916}"/>
    <pc:docChg chg="undo custSel addSld delSld modSld">
      <pc:chgData name="Nakahira family" userId="77e22ccb780c0f4f" providerId="LiveId" clId="{DE622EAA-0F40-4A91-89A7-A12A6C485916}" dt="2021-04-30T06:14:16.686" v="3549" actId="6549"/>
      <pc:docMkLst>
        <pc:docMk/>
      </pc:docMkLst>
      <pc:sldChg chg="modSp mod">
        <pc:chgData name="Nakahira family" userId="77e22ccb780c0f4f" providerId="LiveId" clId="{DE622EAA-0F40-4A91-89A7-A12A6C485916}" dt="2021-04-30T04:46:00.838" v="628" actId="20577"/>
        <pc:sldMkLst>
          <pc:docMk/>
          <pc:sldMk cId="4216756302" sldId="1019"/>
        </pc:sldMkLst>
        <pc:spChg chg="mod">
          <ac:chgData name="Nakahira family" userId="77e22ccb780c0f4f" providerId="LiveId" clId="{DE622EAA-0F40-4A91-89A7-A12A6C485916}" dt="2021-04-30T04:46:00.838" v="628" actId="20577"/>
          <ac:spMkLst>
            <pc:docMk/>
            <pc:sldMk cId="4216756302" sldId="1019"/>
            <ac:spMk id="3" creationId="{00000000-0000-0000-0000-000000000000}"/>
          </ac:spMkLst>
        </pc:spChg>
      </pc:sldChg>
      <pc:sldChg chg="modSp mod">
        <pc:chgData name="Nakahira family" userId="77e22ccb780c0f4f" providerId="LiveId" clId="{DE622EAA-0F40-4A91-89A7-A12A6C485916}" dt="2021-04-30T04:29:17.206" v="444" actId="20577"/>
        <pc:sldMkLst>
          <pc:docMk/>
          <pc:sldMk cId="3035114158" sldId="1056"/>
        </pc:sldMkLst>
        <pc:spChg chg="mod">
          <ac:chgData name="Nakahira family" userId="77e22ccb780c0f4f" providerId="LiveId" clId="{DE622EAA-0F40-4A91-89A7-A12A6C485916}" dt="2021-04-30T04:29:17.206" v="444" actId="20577"/>
          <ac:spMkLst>
            <pc:docMk/>
            <pc:sldMk cId="3035114158" sldId="1056"/>
            <ac:spMk id="3" creationId="{00000000-0000-0000-0000-000000000000}"/>
          </ac:spMkLst>
        </pc:spChg>
      </pc:sldChg>
      <pc:sldChg chg="modSp mod">
        <pc:chgData name="Nakahira family" userId="77e22ccb780c0f4f" providerId="LiveId" clId="{DE622EAA-0F40-4A91-89A7-A12A6C485916}" dt="2021-04-30T06:02:06.584" v="3347" actId="20577"/>
        <pc:sldMkLst>
          <pc:docMk/>
          <pc:sldMk cId="1205253809" sldId="1059"/>
        </pc:sldMkLst>
        <pc:spChg chg="mod">
          <ac:chgData name="Nakahira family" userId="77e22ccb780c0f4f" providerId="LiveId" clId="{DE622EAA-0F40-4A91-89A7-A12A6C485916}" dt="2021-04-30T06:02:06.584" v="3347" actId="20577"/>
          <ac:spMkLst>
            <pc:docMk/>
            <pc:sldMk cId="1205253809" sldId="1059"/>
            <ac:spMk id="3" creationId="{00000000-0000-0000-0000-000000000000}"/>
          </ac:spMkLst>
        </pc:spChg>
      </pc:sldChg>
      <pc:sldChg chg="modSp mod">
        <pc:chgData name="Nakahira family" userId="77e22ccb780c0f4f" providerId="LiveId" clId="{DE622EAA-0F40-4A91-89A7-A12A6C485916}" dt="2021-04-30T04:53:59.599" v="902" actId="6549"/>
        <pc:sldMkLst>
          <pc:docMk/>
          <pc:sldMk cId="2678264283" sldId="1063"/>
        </pc:sldMkLst>
        <pc:spChg chg="mod">
          <ac:chgData name="Nakahira family" userId="77e22ccb780c0f4f" providerId="LiveId" clId="{DE622EAA-0F40-4A91-89A7-A12A6C485916}" dt="2021-04-30T04:53:59.599" v="902" actId="6549"/>
          <ac:spMkLst>
            <pc:docMk/>
            <pc:sldMk cId="2678264283" sldId="1063"/>
            <ac:spMk id="3" creationId="{00000000-0000-0000-0000-000000000000}"/>
          </ac:spMkLst>
        </pc:spChg>
      </pc:sldChg>
      <pc:sldChg chg="modSp mod">
        <pc:chgData name="Nakahira family" userId="77e22ccb780c0f4f" providerId="LiveId" clId="{DE622EAA-0F40-4A91-89A7-A12A6C485916}" dt="2021-04-30T04:34:14.008" v="586" actId="20577"/>
        <pc:sldMkLst>
          <pc:docMk/>
          <pc:sldMk cId="3933608509" sldId="1117"/>
        </pc:sldMkLst>
        <pc:spChg chg="mod">
          <ac:chgData name="Nakahira family" userId="77e22ccb780c0f4f" providerId="LiveId" clId="{DE622EAA-0F40-4A91-89A7-A12A6C485916}" dt="2021-04-30T04:34:14.008" v="586" actId="20577"/>
          <ac:spMkLst>
            <pc:docMk/>
            <pc:sldMk cId="3933608509" sldId="1117"/>
            <ac:spMk id="3" creationId="{00000000-0000-0000-0000-000000000000}"/>
          </ac:spMkLst>
        </pc:spChg>
      </pc:sldChg>
      <pc:sldChg chg="modSp mod">
        <pc:chgData name="Nakahira family" userId="77e22ccb780c0f4f" providerId="LiveId" clId="{DE622EAA-0F40-4A91-89A7-A12A6C485916}" dt="2021-04-30T06:08:15.965" v="3455" actId="6549"/>
        <pc:sldMkLst>
          <pc:docMk/>
          <pc:sldMk cId="1519763661" sldId="1131"/>
        </pc:sldMkLst>
        <pc:spChg chg="mod">
          <ac:chgData name="Nakahira family" userId="77e22ccb780c0f4f" providerId="LiveId" clId="{DE622EAA-0F40-4A91-89A7-A12A6C485916}" dt="2021-04-30T06:08:15.965" v="3455" actId="6549"/>
          <ac:spMkLst>
            <pc:docMk/>
            <pc:sldMk cId="1519763661" sldId="1131"/>
            <ac:spMk id="3" creationId="{00000000-0000-0000-0000-000000000000}"/>
          </ac:spMkLst>
        </pc:spChg>
      </pc:sldChg>
      <pc:sldChg chg="modSp mod">
        <pc:chgData name="Nakahira family" userId="77e22ccb780c0f4f" providerId="LiveId" clId="{DE622EAA-0F40-4A91-89A7-A12A6C485916}" dt="2021-04-30T05:27:47.897" v="1586" actId="6549"/>
        <pc:sldMkLst>
          <pc:docMk/>
          <pc:sldMk cId="1683115818" sldId="1141"/>
        </pc:sldMkLst>
        <pc:spChg chg="mod">
          <ac:chgData name="Nakahira family" userId="77e22ccb780c0f4f" providerId="LiveId" clId="{DE622EAA-0F40-4A91-89A7-A12A6C485916}" dt="2021-04-30T05:27:47.897" v="1586" actId="6549"/>
          <ac:spMkLst>
            <pc:docMk/>
            <pc:sldMk cId="1683115818" sldId="1141"/>
            <ac:spMk id="3" creationId="{00000000-0000-0000-0000-000000000000}"/>
          </ac:spMkLst>
        </pc:spChg>
      </pc:sldChg>
      <pc:sldChg chg="modSp mod">
        <pc:chgData name="Nakahira family" userId="77e22ccb780c0f4f" providerId="LiveId" clId="{DE622EAA-0F40-4A91-89A7-A12A6C485916}" dt="2021-04-30T05:31:52.935" v="1912" actId="6549"/>
        <pc:sldMkLst>
          <pc:docMk/>
          <pc:sldMk cId="1454481192" sldId="1143"/>
        </pc:sldMkLst>
        <pc:spChg chg="mod">
          <ac:chgData name="Nakahira family" userId="77e22ccb780c0f4f" providerId="LiveId" clId="{DE622EAA-0F40-4A91-89A7-A12A6C485916}" dt="2021-04-30T05:31:52.935" v="1912" actId="6549"/>
          <ac:spMkLst>
            <pc:docMk/>
            <pc:sldMk cId="1454481192" sldId="1143"/>
            <ac:spMk id="3" creationId="{00000000-0000-0000-0000-000000000000}"/>
          </ac:spMkLst>
        </pc:spChg>
      </pc:sldChg>
      <pc:sldChg chg="modSp mod">
        <pc:chgData name="Nakahira family" userId="77e22ccb780c0f4f" providerId="LiveId" clId="{DE622EAA-0F40-4A91-89A7-A12A6C485916}" dt="2021-04-30T05:46:06.926" v="3323" actId="20577"/>
        <pc:sldMkLst>
          <pc:docMk/>
          <pc:sldMk cId="4119697536" sldId="1151"/>
        </pc:sldMkLst>
        <pc:spChg chg="mod">
          <ac:chgData name="Nakahira family" userId="77e22ccb780c0f4f" providerId="LiveId" clId="{DE622EAA-0F40-4A91-89A7-A12A6C485916}" dt="2021-04-30T05:46:06.926" v="3323" actId="20577"/>
          <ac:spMkLst>
            <pc:docMk/>
            <pc:sldMk cId="4119697536" sldId="1151"/>
            <ac:spMk id="3" creationId="{00000000-0000-0000-0000-000000000000}"/>
          </ac:spMkLst>
        </pc:spChg>
      </pc:sldChg>
      <pc:sldChg chg="modSp mod">
        <pc:chgData name="Nakahira family" userId="77e22ccb780c0f4f" providerId="LiveId" clId="{DE622EAA-0F40-4A91-89A7-A12A6C485916}" dt="2021-04-30T06:05:11.008" v="3377" actId="20577"/>
        <pc:sldMkLst>
          <pc:docMk/>
          <pc:sldMk cId="196364753" sldId="1166"/>
        </pc:sldMkLst>
        <pc:spChg chg="mod">
          <ac:chgData name="Nakahira family" userId="77e22ccb780c0f4f" providerId="LiveId" clId="{DE622EAA-0F40-4A91-89A7-A12A6C485916}" dt="2021-04-30T06:05:11.008" v="3377" actId="20577"/>
          <ac:spMkLst>
            <pc:docMk/>
            <pc:sldMk cId="196364753" sldId="1166"/>
            <ac:spMk id="3" creationId="{00000000-0000-0000-0000-000000000000}"/>
          </ac:spMkLst>
        </pc:spChg>
      </pc:sldChg>
      <pc:sldChg chg="modSp mod">
        <pc:chgData name="Nakahira family" userId="77e22ccb780c0f4f" providerId="LiveId" clId="{DE622EAA-0F40-4A91-89A7-A12A6C485916}" dt="2021-04-30T05:38:23.497" v="2716" actId="6549"/>
        <pc:sldMkLst>
          <pc:docMk/>
          <pc:sldMk cId="702383389" sldId="1169"/>
        </pc:sldMkLst>
        <pc:spChg chg="mod">
          <ac:chgData name="Nakahira family" userId="77e22ccb780c0f4f" providerId="LiveId" clId="{DE622EAA-0F40-4A91-89A7-A12A6C485916}" dt="2021-04-30T05:38:23.497" v="2716" actId="6549"/>
          <ac:spMkLst>
            <pc:docMk/>
            <pc:sldMk cId="702383389" sldId="1169"/>
            <ac:spMk id="3" creationId="{00000000-0000-0000-0000-000000000000}"/>
          </ac:spMkLst>
        </pc:spChg>
      </pc:sldChg>
      <pc:sldChg chg="addSp modSp mod">
        <pc:chgData name="Nakahira family" userId="77e22ccb780c0f4f" providerId="LiveId" clId="{DE622EAA-0F40-4A91-89A7-A12A6C485916}" dt="2021-04-30T05:42:17.405" v="2871" actId="113"/>
        <pc:sldMkLst>
          <pc:docMk/>
          <pc:sldMk cId="1871955504" sldId="1170"/>
        </pc:sldMkLst>
        <pc:spChg chg="add mod">
          <ac:chgData name="Nakahira family" userId="77e22ccb780c0f4f" providerId="LiveId" clId="{DE622EAA-0F40-4A91-89A7-A12A6C485916}" dt="2021-04-30T05:42:17.405" v="2871" actId="113"/>
          <ac:spMkLst>
            <pc:docMk/>
            <pc:sldMk cId="1871955504" sldId="1170"/>
            <ac:spMk id="2" creationId="{00595010-A8A4-415D-9D90-81619A9C7D7B}"/>
          </ac:spMkLst>
        </pc:spChg>
        <pc:spChg chg="mod">
          <ac:chgData name="Nakahira family" userId="77e22ccb780c0f4f" providerId="LiveId" clId="{DE622EAA-0F40-4A91-89A7-A12A6C485916}" dt="2021-04-30T05:41:53.273" v="2869" actId="1076"/>
          <ac:spMkLst>
            <pc:docMk/>
            <pc:sldMk cId="1871955504" sldId="1170"/>
            <ac:spMk id="13" creationId="{00000000-0000-0000-0000-000000000000}"/>
          </ac:spMkLst>
        </pc:spChg>
        <pc:spChg chg="mod">
          <ac:chgData name="Nakahira family" userId="77e22ccb780c0f4f" providerId="LiveId" clId="{DE622EAA-0F40-4A91-89A7-A12A6C485916}" dt="2021-04-30T05:42:08.237" v="2870" actId="1076"/>
          <ac:spMkLst>
            <pc:docMk/>
            <pc:sldMk cId="1871955504" sldId="1170"/>
            <ac:spMk id="14" creationId="{00000000-0000-0000-0000-000000000000}"/>
          </ac:spMkLst>
        </pc:spChg>
        <pc:spChg chg="mod">
          <ac:chgData name="Nakahira family" userId="77e22ccb780c0f4f" providerId="LiveId" clId="{DE622EAA-0F40-4A91-89A7-A12A6C485916}" dt="2021-04-30T05:41:53.273" v="2869" actId="1076"/>
          <ac:spMkLst>
            <pc:docMk/>
            <pc:sldMk cId="1871955504" sldId="1170"/>
            <ac:spMk id="17" creationId="{00000000-0000-0000-0000-000000000000}"/>
          </ac:spMkLst>
        </pc:spChg>
        <pc:picChg chg="mod">
          <ac:chgData name="Nakahira family" userId="77e22ccb780c0f4f" providerId="LiveId" clId="{DE622EAA-0F40-4A91-89A7-A12A6C485916}" dt="2021-04-30T05:41:53.273" v="2869" actId="1076"/>
          <ac:picMkLst>
            <pc:docMk/>
            <pc:sldMk cId="1871955504" sldId="1170"/>
            <ac:picMk id="4"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15"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34" creationId="{00000000-0000-0000-0000-000000000000}"/>
          </ac:picMkLst>
        </pc:picChg>
        <pc:picChg chg="mod">
          <ac:chgData name="Nakahira family" userId="77e22ccb780c0f4f" providerId="LiveId" clId="{DE622EAA-0F40-4A91-89A7-A12A6C485916}" dt="2021-04-30T05:41:53.273" v="2869" actId="1076"/>
          <ac:picMkLst>
            <pc:docMk/>
            <pc:sldMk cId="1871955504" sldId="1170"/>
            <ac:picMk id="35" creationId="{00000000-0000-0000-0000-000000000000}"/>
          </ac:picMkLst>
        </pc:picChg>
      </pc:sldChg>
      <pc:sldChg chg="modSp mod">
        <pc:chgData name="Nakahira family" userId="77e22ccb780c0f4f" providerId="LiveId" clId="{DE622EAA-0F40-4A91-89A7-A12A6C485916}" dt="2021-04-30T06:14:16.686" v="3549" actId="6549"/>
        <pc:sldMkLst>
          <pc:docMk/>
          <pc:sldMk cId="878858011" sldId="1171"/>
        </pc:sldMkLst>
        <pc:spChg chg="mod">
          <ac:chgData name="Nakahira family" userId="77e22ccb780c0f4f" providerId="LiveId" clId="{DE622EAA-0F40-4A91-89A7-A12A6C485916}" dt="2021-04-30T06:14:16.686" v="3549" actId="6549"/>
          <ac:spMkLst>
            <pc:docMk/>
            <pc:sldMk cId="878858011" sldId="1171"/>
            <ac:spMk id="3" creationId="{00000000-0000-0000-0000-000000000000}"/>
          </ac:spMkLst>
        </pc:spChg>
      </pc:sldChg>
      <pc:sldChg chg="modSp mod">
        <pc:chgData name="Nakahira family" userId="77e22ccb780c0f4f" providerId="LiveId" clId="{DE622EAA-0F40-4A91-89A7-A12A6C485916}" dt="2021-04-30T05:22:19.262" v="1199" actId="6549"/>
        <pc:sldMkLst>
          <pc:docMk/>
          <pc:sldMk cId="106971759" sldId="1173"/>
        </pc:sldMkLst>
        <pc:spChg chg="mod">
          <ac:chgData name="Nakahira family" userId="77e22ccb780c0f4f" providerId="LiveId" clId="{DE622EAA-0F40-4A91-89A7-A12A6C485916}" dt="2021-04-30T05:22:19.262" v="1199" actId="6549"/>
          <ac:spMkLst>
            <pc:docMk/>
            <pc:sldMk cId="106971759" sldId="1173"/>
            <ac:spMk id="3" creationId="{00000000-0000-0000-0000-000000000000}"/>
          </ac:spMkLst>
        </pc:spChg>
      </pc:sldChg>
      <pc:sldChg chg="modSp mod">
        <pc:chgData name="Nakahira family" userId="77e22ccb780c0f4f" providerId="LiveId" clId="{DE622EAA-0F40-4A91-89A7-A12A6C485916}" dt="2021-04-30T05:37:00.381" v="2577" actId="20577"/>
        <pc:sldMkLst>
          <pc:docMk/>
          <pc:sldMk cId="1420574423" sldId="1176"/>
        </pc:sldMkLst>
        <pc:spChg chg="mod">
          <ac:chgData name="Nakahira family" userId="77e22ccb780c0f4f" providerId="LiveId" clId="{DE622EAA-0F40-4A91-89A7-A12A6C485916}" dt="2021-04-30T05:37:00.381" v="2577" actId="20577"/>
          <ac:spMkLst>
            <pc:docMk/>
            <pc:sldMk cId="1420574423" sldId="1176"/>
            <ac:spMk id="3" creationId="{00000000-0000-0000-0000-000000000000}"/>
          </ac:spMkLst>
        </pc:spChg>
      </pc:sldChg>
      <pc:sldChg chg="new del">
        <pc:chgData name="Nakahira family" userId="77e22ccb780c0f4f" providerId="LiveId" clId="{DE622EAA-0F40-4A91-89A7-A12A6C485916}" dt="2021-04-30T06:03:05.374" v="3353" actId="680"/>
        <pc:sldMkLst>
          <pc:docMk/>
          <pc:sldMk cId="22531383" sldId="1178"/>
        </pc:sldMkLst>
      </pc:sldChg>
      <pc:sldChg chg="new del">
        <pc:chgData name="Nakahira family" userId="77e22ccb780c0f4f" providerId="LiveId" clId="{DE622EAA-0F40-4A91-89A7-A12A6C485916}" dt="2021-04-30T06:03:23.061" v="3355" actId="47"/>
        <pc:sldMkLst>
          <pc:docMk/>
          <pc:sldMk cId="2950519531" sldId="1178"/>
        </pc:sldMkLst>
      </pc:sldChg>
      <pc:sldChg chg="new del">
        <pc:chgData name="Nakahira family" userId="77e22ccb780c0f4f" providerId="LiveId" clId="{DE622EAA-0F40-4A91-89A7-A12A6C485916}" dt="2021-04-30T06:03:04.438" v="3352" actId="680"/>
        <pc:sldMkLst>
          <pc:docMk/>
          <pc:sldMk cId="3352977711" sldId="1179"/>
        </pc:sldMkLst>
      </pc:sldChg>
      <pc:sldChg chg="new del">
        <pc:chgData name="Nakahira family" userId="77e22ccb780c0f4f" providerId="LiveId" clId="{DE622EAA-0F40-4A91-89A7-A12A6C485916}" dt="2021-04-30T06:03:03.430" v="3351" actId="680"/>
        <pc:sldMkLst>
          <pc:docMk/>
          <pc:sldMk cId="3177238216" sldId="1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anakaHiroki7\AppData\Local\Microsoft\Windows\INetCache\IE\WA3YKV4O\&#12304;201001-1&#12305;&#12304;&#24180;&#38291;12&#12305;&#12300;SDG&#65363;&#12301;&#12300;&#24220;&#31435;&#29421;&#23665;&#27744;&#21338;&#29289;&#39208;&#12301;&#12395;&#38306;&#12377;&#12427;&#12450;&#12531;&#12465;&#12540;&#12488;&#35519;&#266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TanakaHiroki7\AppData\Local\Microsoft\Windows\INetCache\IE\WA3YKV4O\&#12304;201001-1&#12305;&#12304;&#24180;&#38291;12&#12305;&#12300;SDG&#65363;&#12301;&#12300;&#24220;&#31435;&#29421;&#23665;&#27744;&#21338;&#29289;&#39208;&#12301;&#12395;&#38306;&#12377;&#12427;&#12450;&#12531;&#12465;&#12540;&#12488;&#35519;&#266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902E-2"/>
          <c:y val="0.17364849948611"/>
          <c:w val="0.88218145093268396"/>
          <c:h val="0.72056138340133202"/>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3.2218626184765897E-2"/>
                  <c:y val="-0.2559593940930540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60-4F3A-BB82-3119D401E09C}"/>
                </c:ext>
              </c:extLst>
            </c:dLbl>
            <c:dLbl>
              <c:idx val="1"/>
              <c:layout>
                <c:manualLayout>
                  <c:x val="1.82271626903176E-2"/>
                  <c:y val="-0.2543913075896310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60-4F3A-BB82-3119D401E09C}"/>
                </c:ext>
              </c:extLst>
            </c:dLbl>
            <c:dLbl>
              <c:idx val="2"/>
              <c:layout>
                <c:manualLayout>
                  <c:x val="1.8258670516907698E-2"/>
                  <c:y val="-0.2590702617986280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60-4F3A-BB82-3119D401E09C}"/>
                </c:ext>
              </c:extLst>
            </c:dLbl>
            <c:dLbl>
              <c:idx val="3"/>
              <c:layout>
                <c:manualLayout>
                  <c:x val="1.41693830336254E-2"/>
                  <c:y val="-0.24772892607451399"/>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49074658833E-2"/>
                      <c:h val="0.1136133239960877"/>
                    </c:manualLayout>
                  </c15:layout>
                </c:ext>
                <c:ext xmlns:c16="http://schemas.microsoft.com/office/drawing/2014/chart" uri="{C3380CC4-5D6E-409C-BE32-E72D297353CC}">
                  <c16:uniqueId val="{00000003-8E60-4F3A-BB82-3119D401E09C}"/>
                </c:ext>
              </c:extLst>
            </c:dLbl>
            <c:dLbl>
              <c:idx val="4"/>
              <c:layout>
                <c:manualLayout>
                  <c:x val="1.3246151599192539E-2"/>
                  <c:y val="-0.20816775864298434"/>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60-4F3A-BB82-3119D401E09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43525</c:v>
                </c:pt>
                <c:pt idx="1">
                  <c:v>43739</c:v>
                </c:pt>
                <c:pt idx="2">
                  <c:v>43891</c:v>
                </c:pt>
                <c:pt idx="3">
                  <c:v>44105</c:v>
                </c:pt>
                <c:pt idx="4">
                  <c:v>44256</c:v>
                </c:pt>
              </c:numCache>
            </c:numRef>
          </c:cat>
          <c:val>
            <c:numRef>
              <c:f>Sheet1!$B$2:$B$6</c:f>
              <c:numCache>
                <c:formatCode>General</c:formatCode>
                <c:ptCount val="5"/>
                <c:pt idx="0">
                  <c:v>14.7</c:v>
                </c:pt>
                <c:pt idx="1">
                  <c:v>25.4</c:v>
                </c:pt>
                <c:pt idx="2">
                  <c:v>31.4</c:v>
                </c:pt>
                <c:pt idx="3">
                  <c:v>43.5</c:v>
                </c:pt>
                <c:pt idx="4">
                  <c:v>53.4</c:v>
                </c:pt>
              </c:numCache>
            </c:numRef>
          </c:val>
          <c:smooth val="0"/>
          <c:extLst>
            <c:ext xmlns:c16="http://schemas.microsoft.com/office/drawing/2014/chart" uri="{C3380CC4-5D6E-409C-BE32-E72D297353CC}">
              <c16:uniqueId val="{00000006-8E60-4F3A-BB82-3119D401E09C}"/>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43525</c:v>
                </c:pt>
                <c:pt idx="1">
                  <c:v>43739</c:v>
                </c:pt>
                <c:pt idx="2">
                  <c:v>43891</c:v>
                </c:pt>
                <c:pt idx="3">
                  <c:v>44105</c:v>
                </c:pt>
                <c:pt idx="4">
                  <c:v>44256</c:v>
                </c:pt>
              </c:numCache>
            </c:numRef>
          </c:cat>
          <c:val>
            <c:numRef>
              <c:f>Sheet1!$C$2:$C$6</c:f>
              <c:numCache>
                <c:formatCode>General</c:formatCode>
                <c:ptCount val="5"/>
                <c:pt idx="0">
                  <c:v>17.399999999999999</c:v>
                </c:pt>
                <c:pt idx="1">
                  <c:v>33.1</c:v>
                </c:pt>
                <c:pt idx="2">
                  <c:v>39.1</c:v>
                </c:pt>
                <c:pt idx="3">
                  <c:v>52.4</c:v>
                </c:pt>
                <c:pt idx="4">
                  <c:v>62.1</c:v>
                </c:pt>
              </c:numCache>
            </c:numRef>
          </c:val>
          <c:smooth val="0"/>
          <c:extLst>
            <c:ext xmlns:c16="http://schemas.microsoft.com/office/drawing/2014/chart" uri="{C3380CC4-5D6E-409C-BE32-E72D297353CC}">
              <c16:uniqueId val="{00000007-8E60-4F3A-BB82-3119D401E09C}"/>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yyyy"年"m"月"</c:formatCode>
                <c:ptCount val="5"/>
                <c:pt idx="0">
                  <c:v>43525</c:v>
                </c:pt>
                <c:pt idx="1">
                  <c:v>43739</c:v>
                </c:pt>
                <c:pt idx="2">
                  <c:v>43891</c:v>
                </c:pt>
                <c:pt idx="3">
                  <c:v>44105</c:v>
                </c:pt>
                <c:pt idx="4">
                  <c:v>44256</c:v>
                </c:pt>
              </c:numCache>
            </c:numRef>
          </c:cat>
          <c:val>
            <c:numRef>
              <c:f>Sheet1!$D$2:$D$6</c:f>
              <c:numCache>
                <c:formatCode>General</c:formatCode>
                <c:ptCount val="5"/>
                <c:pt idx="0">
                  <c:v>12.2</c:v>
                </c:pt>
                <c:pt idx="1">
                  <c:v>18.5</c:v>
                </c:pt>
                <c:pt idx="2">
                  <c:v>24.4</c:v>
                </c:pt>
                <c:pt idx="3">
                  <c:v>35.4</c:v>
                </c:pt>
                <c:pt idx="4">
                  <c:v>45.5</c:v>
                </c:pt>
              </c:numCache>
            </c:numRef>
          </c:val>
          <c:smooth val="0"/>
          <c:extLst>
            <c:ext xmlns:c16="http://schemas.microsoft.com/office/drawing/2014/chart" uri="{C3380CC4-5D6E-409C-BE32-E72D297353CC}">
              <c16:uniqueId val="{00000008-8E60-4F3A-BB82-3119D401E09C}"/>
            </c:ext>
          </c:extLst>
        </c:ser>
        <c:dLbls>
          <c:showLegendKey val="0"/>
          <c:showVal val="0"/>
          <c:showCatName val="0"/>
          <c:showSerName val="0"/>
          <c:showPercent val="0"/>
          <c:showBubbleSize val="0"/>
        </c:dLbls>
        <c:marker val="1"/>
        <c:smooth val="0"/>
        <c:axId val="-2060701000"/>
        <c:axId val="-2060605032"/>
      </c:lineChart>
      <c:catAx>
        <c:axId val="-2060701000"/>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60605032"/>
        <c:crosses val="autoZero"/>
        <c:auto val="0"/>
        <c:lblAlgn val="ctr"/>
        <c:lblOffset val="100"/>
        <c:noMultiLvlLbl val="0"/>
      </c:catAx>
      <c:valAx>
        <c:axId val="-2060605032"/>
        <c:scaling>
          <c:orientation val="minMax"/>
          <c:max val="6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60701000"/>
        <c:crosses val="autoZero"/>
        <c:crossBetween val="between"/>
      </c:valAx>
      <c:spPr>
        <a:noFill/>
        <a:ln>
          <a:noFill/>
        </a:ln>
        <a:effectLst/>
      </c:spPr>
    </c:plotArea>
    <c:legend>
      <c:legendPos val="b"/>
      <c:layout>
        <c:manualLayout>
          <c:xMode val="edge"/>
          <c:yMode val="edge"/>
          <c:x val="0.13812479215183701"/>
          <c:y val="2.99102776466048E-2"/>
          <c:w val="0.29147223424528201"/>
          <c:h val="7.14334377681838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percentStacked"/>
        <c:varyColors val="0"/>
        <c:ser>
          <c:idx val="0"/>
          <c:order val="0"/>
          <c:tx>
            <c:strRef>
              <c:f>Q3グラフ用!$D$3</c:f>
              <c:strCache>
                <c:ptCount val="1"/>
                <c:pt idx="0">
                  <c:v>常に意識している</c:v>
                </c:pt>
              </c:strCache>
            </c:strRef>
          </c:tx>
          <c:spPr>
            <a:solidFill>
              <a:schemeClr val="accent5">
                <a:shade val="58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Q3グラフ用!$C$4</c:f>
              <c:numCache>
                <c:formatCode>General</c:formatCode>
                <c:ptCount val="1"/>
              </c:numCache>
            </c:numRef>
          </c:cat>
          <c:val>
            <c:numRef>
              <c:f>Q3グラフ用!$D$4</c:f>
              <c:numCache>
                <c:formatCode>0.0</c:formatCode>
                <c:ptCount val="1"/>
                <c:pt idx="0">
                  <c:v>9.3137254901961004</c:v>
                </c:pt>
              </c:numCache>
            </c:numRef>
          </c:val>
          <c:extLst>
            <c:ext xmlns:c16="http://schemas.microsoft.com/office/drawing/2014/chart" uri="{C3380CC4-5D6E-409C-BE32-E72D297353CC}">
              <c16:uniqueId val="{00000000-841B-4CCC-9EEC-7C96578FE755}"/>
            </c:ext>
          </c:extLst>
        </c:ser>
        <c:ser>
          <c:idx val="1"/>
          <c:order val="1"/>
          <c:tx>
            <c:strRef>
              <c:f>Q3グラフ用!$E$3</c:f>
              <c:strCache>
                <c:ptCount val="1"/>
                <c:pt idx="0">
                  <c:v>よく意識している</c:v>
                </c:pt>
              </c:strCache>
            </c:strRef>
          </c:tx>
          <c:spPr>
            <a:pattFill prst="narVer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Q3グラフ用!$C$4</c:f>
              <c:numCache>
                <c:formatCode>General</c:formatCode>
                <c:ptCount val="1"/>
              </c:numCache>
            </c:numRef>
          </c:cat>
          <c:val>
            <c:numRef>
              <c:f>Q3グラフ用!$E$4</c:f>
              <c:numCache>
                <c:formatCode>0.0</c:formatCode>
                <c:ptCount val="1"/>
                <c:pt idx="0">
                  <c:v>18.627450980391998</c:v>
                </c:pt>
              </c:numCache>
            </c:numRef>
          </c:val>
          <c:extLst>
            <c:ext xmlns:c16="http://schemas.microsoft.com/office/drawing/2014/chart" uri="{C3380CC4-5D6E-409C-BE32-E72D297353CC}">
              <c16:uniqueId val="{00000001-841B-4CCC-9EEC-7C96578FE755}"/>
            </c:ext>
          </c:extLst>
        </c:ser>
        <c:ser>
          <c:idx val="2"/>
          <c:order val="2"/>
          <c:tx>
            <c:strRef>
              <c:f>Q3グラフ用!$F$3</c:f>
              <c:strCache>
                <c:ptCount val="1"/>
                <c:pt idx="0">
                  <c:v>たまに意識している</c:v>
                </c:pt>
              </c:strCache>
            </c:strRef>
          </c:tx>
          <c:spPr>
            <a:pattFill prst="dkHorz">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Q3グラフ用!$C$4</c:f>
              <c:numCache>
                <c:formatCode>General</c:formatCode>
                <c:ptCount val="1"/>
              </c:numCache>
            </c:numRef>
          </c:cat>
          <c:val>
            <c:numRef>
              <c:f>Q3グラフ用!$F$4</c:f>
              <c:numCache>
                <c:formatCode>0.0</c:formatCode>
                <c:ptCount val="1"/>
                <c:pt idx="0">
                  <c:v>42.647058823529001</c:v>
                </c:pt>
              </c:numCache>
            </c:numRef>
          </c:val>
          <c:extLst>
            <c:ext xmlns:c16="http://schemas.microsoft.com/office/drawing/2014/chart" uri="{C3380CC4-5D6E-409C-BE32-E72D297353CC}">
              <c16:uniqueId val="{00000002-841B-4CCC-9EEC-7C96578FE755}"/>
            </c:ext>
          </c:extLst>
        </c:ser>
        <c:ser>
          <c:idx val="3"/>
          <c:order val="3"/>
          <c:tx>
            <c:strRef>
              <c:f>Q3グラフ用!$G$3</c:f>
              <c:strCache>
                <c:ptCount val="1"/>
                <c:pt idx="0">
                  <c:v>意識していない</c:v>
                </c:pt>
              </c:strCache>
            </c:strRef>
          </c:tx>
          <c:spPr>
            <a:pattFill prst="divo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Q3グラフ用!$C$4</c:f>
              <c:numCache>
                <c:formatCode>General</c:formatCode>
                <c:ptCount val="1"/>
              </c:numCache>
            </c:numRef>
          </c:cat>
          <c:val>
            <c:numRef>
              <c:f>Q3グラフ用!$G$4</c:f>
              <c:numCache>
                <c:formatCode>0.0</c:formatCode>
                <c:ptCount val="1"/>
                <c:pt idx="0">
                  <c:v>29.411764705882</c:v>
                </c:pt>
              </c:numCache>
            </c:numRef>
          </c:val>
          <c:extLst>
            <c:ext xmlns:c16="http://schemas.microsoft.com/office/drawing/2014/chart" uri="{C3380CC4-5D6E-409C-BE32-E72D297353CC}">
              <c16:uniqueId val="{00000003-841B-4CCC-9EEC-7C96578FE755}"/>
            </c:ext>
          </c:extLst>
        </c:ser>
        <c:dLbls>
          <c:dLblPos val="ctr"/>
          <c:showLegendKey val="0"/>
          <c:showVal val="1"/>
          <c:showCatName val="0"/>
          <c:showSerName val="0"/>
          <c:showPercent val="0"/>
          <c:showBubbleSize val="0"/>
        </c:dLbls>
        <c:gapWidth val="25"/>
        <c:overlap val="100"/>
        <c:axId val="1982412783"/>
        <c:axId val="1982397391"/>
      </c:barChart>
      <c:catAx>
        <c:axId val="198241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1"/>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Q3グラフ用!$D$7</c:f>
              <c:strCache>
                <c:ptCount val="1"/>
                <c:pt idx="0">
                  <c:v>常に意識している</c:v>
                </c:pt>
              </c:strCache>
            </c:strRef>
          </c:tx>
          <c:spPr>
            <a:solidFill>
              <a:schemeClr val="accent5">
                <a:shade val="58000"/>
              </a:schemeClr>
            </a:solidFill>
            <a:ln>
              <a:solidFill>
                <a:schemeClr val="tx1"/>
              </a:solid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2333-48F2-A053-8E74E8919C7E}"/>
                </c:ext>
              </c:extLst>
            </c:dLbl>
            <c:dLbl>
              <c:idx val="7"/>
              <c:delete val="1"/>
              <c:extLst>
                <c:ext xmlns:c15="http://schemas.microsoft.com/office/drawing/2012/chart" uri="{CE6537A1-D6FC-4f65-9D91-7224C49458BB}"/>
                <c:ext xmlns:c16="http://schemas.microsoft.com/office/drawing/2014/chart" uri="{C3380CC4-5D6E-409C-BE32-E72D297353CC}">
                  <c16:uniqueId val="{00000001-2333-48F2-A053-8E74E8919C7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Q3グラフ用!$C$8:$C$17</c:f>
              <c:strCache>
                <c:ptCount val="10"/>
                <c:pt idx="0">
                  <c:v>男性 18～29歳(n=32)</c:v>
                </c:pt>
                <c:pt idx="1">
                  <c:v>男性 30～39歳(n=22)</c:v>
                </c:pt>
                <c:pt idx="2">
                  <c:v>男性 40～49歳(n=26)</c:v>
                </c:pt>
                <c:pt idx="3">
                  <c:v>男性 50～59歳(n=20)</c:v>
                </c:pt>
                <c:pt idx="4">
                  <c:v>男性 60～90歳(n=34)</c:v>
                </c:pt>
                <c:pt idx="5">
                  <c:v>女性 18～29歳(n=16)</c:v>
                </c:pt>
                <c:pt idx="6">
                  <c:v>女性 30～39歳(n=15)</c:v>
                </c:pt>
                <c:pt idx="7">
                  <c:v>女性 40～49歳(n=14)</c:v>
                </c:pt>
                <c:pt idx="8">
                  <c:v>女性 50～59歳(n=10)</c:v>
                </c:pt>
                <c:pt idx="9">
                  <c:v>女性 60～90歳(n=15)</c:v>
                </c:pt>
              </c:strCache>
            </c:strRef>
          </c:cat>
          <c:val>
            <c:numRef>
              <c:f>Q3グラフ用!$D$8:$D$17</c:f>
              <c:numCache>
                <c:formatCode>0.0</c:formatCode>
                <c:ptCount val="10"/>
                <c:pt idx="0">
                  <c:v>6.25</c:v>
                </c:pt>
                <c:pt idx="1">
                  <c:v>22.727272727273</c:v>
                </c:pt>
                <c:pt idx="2">
                  <c:v>3.8461538461538001</c:v>
                </c:pt>
                <c:pt idx="3">
                  <c:v>10</c:v>
                </c:pt>
                <c:pt idx="4">
                  <c:v>5.8823529411765003</c:v>
                </c:pt>
                <c:pt idx="5">
                  <c:v>0</c:v>
                </c:pt>
                <c:pt idx="6">
                  <c:v>20</c:v>
                </c:pt>
                <c:pt idx="7">
                  <c:v>0</c:v>
                </c:pt>
                <c:pt idx="8">
                  <c:v>10</c:v>
                </c:pt>
                <c:pt idx="9">
                  <c:v>20</c:v>
                </c:pt>
              </c:numCache>
            </c:numRef>
          </c:val>
          <c:extLst>
            <c:ext xmlns:c16="http://schemas.microsoft.com/office/drawing/2014/chart" uri="{C3380CC4-5D6E-409C-BE32-E72D297353CC}">
              <c16:uniqueId val="{00000002-2333-48F2-A053-8E74E8919C7E}"/>
            </c:ext>
          </c:extLst>
        </c:ser>
        <c:ser>
          <c:idx val="1"/>
          <c:order val="1"/>
          <c:tx>
            <c:strRef>
              <c:f>Q3グラフ用!$E$7</c:f>
              <c:strCache>
                <c:ptCount val="1"/>
                <c:pt idx="0">
                  <c:v>よく意識している</c:v>
                </c:pt>
              </c:strCache>
            </c:strRef>
          </c:tx>
          <c:spPr>
            <a:pattFill prst="narVert">
              <a:fgClr>
                <a:schemeClr val="accent1"/>
              </a:fgClr>
              <a:bgClr>
                <a:schemeClr val="bg1"/>
              </a:bgClr>
            </a:pattFill>
            <a:ln>
              <a:solidFill>
                <a:schemeClr val="tx1"/>
              </a:solid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3-2333-48F2-A053-8E74E8919C7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Q3グラフ用!$C$8:$C$17</c:f>
              <c:strCache>
                <c:ptCount val="10"/>
                <c:pt idx="0">
                  <c:v>男性 18～29歳(n=32)</c:v>
                </c:pt>
                <c:pt idx="1">
                  <c:v>男性 30～39歳(n=22)</c:v>
                </c:pt>
                <c:pt idx="2">
                  <c:v>男性 40～49歳(n=26)</c:v>
                </c:pt>
                <c:pt idx="3">
                  <c:v>男性 50～59歳(n=20)</c:v>
                </c:pt>
                <c:pt idx="4">
                  <c:v>男性 60～90歳(n=34)</c:v>
                </c:pt>
                <c:pt idx="5">
                  <c:v>女性 18～29歳(n=16)</c:v>
                </c:pt>
                <c:pt idx="6">
                  <c:v>女性 30～39歳(n=15)</c:v>
                </c:pt>
                <c:pt idx="7">
                  <c:v>女性 40～49歳(n=14)</c:v>
                </c:pt>
                <c:pt idx="8">
                  <c:v>女性 50～59歳(n=10)</c:v>
                </c:pt>
                <c:pt idx="9">
                  <c:v>女性 60～90歳(n=15)</c:v>
                </c:pt>
              </c:strCache>
            </c:strRef>
          </c:cat>
          <c:val>
            <c:numRef>
              <c:f>Q3グラフ用!$E$8:$E$17</c:f>
              <c:numCache>
                <c:formatCode>0.0</c:formatCode>
                <c:ptCount val="10"/>
                <c:pt idx="0">
                  <c:v>37.5</c:v>
                </c:pt>
                <c:pt idx="1">
                  <c:v>22.727272727273</c:v>
                </c:pt>
                <c:pt idx="2">
                  <c:v>15.384615384615</c:v>
                </c:pt>
                <c:pt idx="3">
                  <c:v>20</c:v>
                </c:pt>
                <c:pt idx="4">
                  <c:v>17.647058823529001</c:v>
                </c:pt>
                <c:pt idx="5">
                  <c:v>18.75</c:v>
                </c:pt>
                <c:pt idx="6">
                  <c:v>6.6666666666666998</c:v>
                </c:pt>
                <c:pt idx="7">
                  <c:v>0</c:v>
                </c:pt>
                <c:pt idx="8">
                  <c:v>20</c:v>
                </c:pt>
                <c:pt idx="9">
                  <c:v>6.6666666666666998</c:v>
                </c:pt>
              </c:numCache>
            </c:numRef>
          </c:val>
          <c:extLst>
            <c:ext xmlns:c16="http://schemas.microsoft.com/office/drawing/2014/chart" uri="{C3380CC4-5D6E-409C-BE32-E72D297353CC}">
              <c16:uniqueId val="{00000004-2333-48F2-A053-8E74E8919C7E}"/>
            </c:ext>
          </c:extLst>
        </c:ser>
        <c:ser>
          <c:idx val="2"/>
          <c:order val="2"/>
          <c:tx>
            <c:strRef>
              <c:f>Q3グラフ用!$F$7</c:f>
              <c:strCache>
                <c:ptCount val="1"/>
                <c:pt idx="0">
                  <c:v>たまに意識している</c:v>
                </c:pt>
              </c:strCache>
            </c:strRef>
          </c:tx>
          <c:spPr>
            <a:pattFill prst="dkHorz">
              <a:fgClr>
                <a:srgbClr val="5B9BD5"/>
              </a:fgClr>
              <a:bgClr>
                <a:sysClr val="window" lastClr="FFFFFF"/>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Q3グラフ用!$C$8:$C$17</c:f>
              <c:strCache>
                <c:ptCount val="10"/>
                <c:pt idx="0">
                  <c:v>男性 18～29歳(n=32)</c:v>
                </c:pt>
                <c:pt idx="1">
                  <c:v>男性 30～39歳(n=22)</c:v>
                </c:pt>
                <c:pt idx="2">
                  <c:v>男性 40～49歳(n=26)</c:v>
                </c:pt>
                <c:pt idx="3">
                  <c:v>男性 50～59歳(n=20)</c:v>
                </c:pt>
                <c:pt idx="4">
                  <c:v>男性 60～90歳(n=34)</c:v>
                </c:pt>
                <c:pt idx="5">
                  <c:v>女性 18～29歳(n=16)</c:v>
                </c:pt>
                <c:pt idx="6">
                  <c:v>女性 30～39歳(n=15)</c:v>
                </c:pt>
                <c:pt idx="7">
                  <c:v>女性 40～49歳(n=14)</c:v>
                </c:pt>
                <c:pt idx="8">
                  <c:v>女性 50～59歳(n=10)</c:v>
                </c:pt>
                <c:pt idx="9">
                  <c:v>女性 60～90歳(n=15)</c:v>
                </c:pt>
              </c:strCache>
            </c:strRef>
          </c:cat>
          <c:val>
            <c:numRef>
              <c:f>Q3グラフ用!$F$8:$F$17</c:f>
              <c:numCache>
                <c:formatCode>0.0</c:formatCode>
                <c:ptCount val="10"/>
                <c:pt idx="0">
                  <c:v>34.375</c:v>
                </c:pt>
                <c:pt idx="1">
                  <c:v>22.727272727273</c:v>
                </c:pt>
                <c:pt idx="2">
                  <c:v>34.615384615384997</c:v>
                </c:pt>
                <c:pt idx="3">
                  <c:v>35</c:v>
                </c:pt>
                <c:pt idx="4">
                  <c:v>47.058823529412003</c:v>
                </c:pt>
                <c:pt idx="5">
                  <c:v>37.5</c:v>
                </c:pt>
                <c:pt idx="6">
                  <c:v>53.333333333333002</c:v>
                </c:pt>
                <c:pt idx="7">
                  <c:v>71.428571428571004</c:v>
                </c:pt>
                <c:pt idx="8">
                  <c:v>70</c:v>
                </c:pt>
                <c:pt idx="9">
                  <c:v>53.333333333333002</c:v>
                </c:pt>
              </c:numCache>
            </c:numRef>
          </c:val>
          <c:extLst>
            <c:ext xmlns:c16="http://schemas.microsoft.com/office/drawing/2014/chart" uri="{C3380CC4-5D6E-409C-BE32-E72D297353CC}">
              <c16:uniqueId val="{00000005-2333-48F2-A053-8E74E8919C7E}"/>
            </c:ext>
          </c:extLst>
        </c:ser>
        <c:ser>
          <c:idx val="3"/>
          <c:order val="3"/>
          <c:tx>
            <c:strRef>
              <c:f>Q3グラフ用!$G$7</c:f>
              <c:strCache>
                <c:ptCount val="1"/>
                <c:pt idx="0">
                  <c:v>意識していない</c:v>
                </c:pt>
              </c:strCache>
            </c:strRef>
          </c:tx>
          <c:spPr>
            <a:pattFill prst="divo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Q3グラフ用!$C$8:$C$17</c:f>
              <c:strCache>
                <c:ptCount val="10"/>
                <c:pt idx="0">
                  <c:v>男性 18～29歳(n=32)</c:v>
                </c:pt>
                <c:pt idx="1">
                  <c:v>男性 30～39歳(n=22)</c:v>
                </c:pt>
                <c:pt idx="2">
                  <c:v>男性 40～49歳(n=26)</c:v>
                </c:pt>
                <c:pt idx="3">
                  <c:v>男性 50～59歳(n=20)</c:v>
                </c:pt>
                <c:pt idx="4">
                  <c:v>男性 60～90歳(n=34)</c:v>
                </c:pt>
                <c:pt idx="5">
                  <c:v>女性 18～29歳(n=16)</c:v>
                </c:pt>
                <c:pt idx="6">
                  <c:v>女性 30～39歳(n=15)</c:v>
                </c:pt>
                <c:pt idx="7">
                  <c:v>女性 40～49歳(n=14)</c:v>
                </c:pt>
                <c:pt idx="8">
                  <c:v>女性 50～59歳(n=10)</c:v>
                </c:pt>
                <c:pt idx="9">
                  <c:v>女性 60～90歳(n=15)</c:v>
                </c:pt>
              </c:strCache>
            </c:strRef>
          </c:cat>
          <c:val>
            <c:numRef>
              <c:f>Q3グラフ用!$G$8:$G$17</c:f>
              <c:numCache>
                <c:formatCode>0.0</c:formatCode>
                <c:ptCount val="10"/>
                <c:pt idx="0">
                  <c:v>21.875</c:v>
                </c:pt>
                <c:pt idx="1">
                  <c:v>31.818181818182001</c:v>
                </c:pt>
                <c:pt idx="2">
                  <c:v>46.153846153845997</c:v>
                </c:pt>
                <c:pt idx="3">
                  <c:v>35</c:v>
                </c:pt>
                <c:pt idx="4">
                  <c:v>29.411764705882</c:v>
                </c:pt>
                <c:pt idx="5">
                  <c:v>43.75</c:v>
                </c:pt>
                <c:pt idx="6">
                  <c:v>20</c:v>
                </c:pt>
                <c:pt idx="7">
                  <c:v>28.571428571428999</c:v>
                </c:pt>
                <c:pt idx="8">
                  <c:v>0</c:v>
                </c:pt>
                <c:pt idx="9">
                  <c:v>20</c:v>
                </c:pt>
              </c:numCache>
            </c:numRef>
          </c:val>
          <c:extLst>
            <c:ext xmlns:c16="http://schemas.microsoft.com/office/drawing/2014/chart" uri="{C3380CC4-5D6E-409C-BE32-E72D297353CC}">
              <c16:uniqueId val="{00000006-2333-48F2-A053-8E74E8919C7E}"/>
            </c:ext>
          </c:extLst>
        </c:ser>
        <c:dLbls>
          <c:dLblPos val="ctr"/>
          <c:showLegendKey val="0"/>
          <c:showVal val="1"/>
          <c:showCatName val="0"/>
          <c:showSerName val="0"/>
          <c:showPercent val="0"/>
          <c:showBubbleSize val="0"/>
        </c:dLbls>
        <c:gapWidth val="50"/>
        <c:overlap val="100"/>
        <c:axId val="1982412783"/>
        <c:axId val="1982397391"/>
      </c:barChart>
      <c:catAx>
        <c:axId val="19824127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1"/>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2"/>
            <a:ext cx="2949575" cy="498475"/>
          </a:xfrm>
          <a:prstGeom prst="rect">
            <a:avLst/>
          </a:prstGeom>
        </p:spPr>
        <p:txBody>
          <a:bodyPr vert="horz" lIns="91442" tIns="45721" rIns="91442" bIns="45721" rtlCol="0"/>
          <a:lstStyle>
            <a:lvl1pPr algn="r">
              <a:defRPr sz="1200"/>
            </a:lvl1pPr>
          </a:lstStyle>
          <a:p>
            <a:fld id="{B10D2460-EA33-4F64-A101-1AAC1F82BEBC}" type="datetimeFigureOut">
              <a:rPr kumimoji="1" lang="ja-JP" altLang="en-US" smtClean="0"/>
              <a:t>2021/12/16</a:t>
            </a:fld>
            <a:endParaRPr kumimoji="1" lang="ja-JP" altLang="en-US"/>
          </a:p>
        </p:txBody>
      </p:sp>
      <p:sp>
        <p:nvSpPr>
          <p:cNvPr id="4" name="フッター プレースホルダー 3"/>
          <p:cNvSpPr>
            <a:spLocks noGrp="1"/>
          </p:cNvSpPr>
          <p:nvPr>
            <p:ph type="ftr" sz="quarter" idx="2"/>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4"/>
            <a:ext cx="2949575" cy="498475"/>
          </a:xfrm>
          <a:prstGeom prst="rect">
            <a:avLst/>
          </a:prstGeom>
        </p:spPr>
        <p:txBody>
          <a:bodyPr vert="horz" lIns="91442" tIns="45721" rIns="91442" bIns="45721"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2"/>
            <a:ext cx="2949575" cy="498475"/>
          </a:xfrm>
          <a:prstGeom prst="rect">
            <a:avLst/>
          </a:prstGeom>
        </p:spPr>
        <p:txBody>
          <a:bodyPr vert="horz" lIns="91442" tIns="45721" rIns="91442" bIns="45721" rtlCol="0"/>
          <a:lstStyle>
            <a:lvl1pPr algn="r">
              <a:defRPr sz="1200"/>
            </a:lvl1pPr>
          </a:lstStyle>
          <a:p>
            <a:fld id="{ADC004DA-1050-4399-AC60-3F835403D04A}" type="datetimeFigureOut">
              <a:rPr kumimoji="1" lang="ja-JP" altLang="en-US" smtClean="0"/>
              <a:t>2021/12/16</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2" tIns="45721" rIns="91442" bIns="45721"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42" tIns="45721" rIns="91442" bIns="457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42" tIns="45721" rIns="91442" bIns="45721"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203569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9</a:t>
            </a:fld>
            <a:endParaRPr kumimoji="1" lang="ja-JP" altLang="en-US"/>
          </a:p>
        </p:txBody>
      </p:sp>
    </p:spTree>
    <p:extLst>
      <p:ext uri="{BB962C8B-B14F-4D97-AF65-F5344CB8AC3E}">
        <p14:creationId xmlns:p14="http://schemas.microsoft.com/office/powerpoint/2010/main" val="4061868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10</a:t>
            </a:fld>
            <a:endParaRPr kumimoji="1" lang="ja-JP" altLang="en-US"/>
          </a:p>
        </p:txBody>
      </p:sp>
    </p:spTree>
    <p:extLst>
      <p:ext uri="{BB962C8B-B14F-4D97-AF65-F5344CB8AC3E}">
        <p14:creationId xmlns:p14="http://schemas.microsoft.com/office/powerpoint/2010/main" val="261791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11</a:t>
            </a:fld>
            <a:endParaRPr kumimoji="1" lang="ja-JP" altLang="en-US"/>
          </a:p>
        </p:txBody>
      </p:sp>
    </p:spTree>
    <p:extLst>
      <p:ext uri="{BB962C8B-B14F-4D97-AF65-F5344CB8AC3E}">
        <p14:creationId xmlns:p14="http://schemas.microsoft.com/office/powerpoint/2010/main" val="130640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solidFill>
                  <a:prstClr val="black"/>
                </a:solidFill>
                <a:latin typeface="Calibri"/>
                <a:ea typeface="ＭＳ Ｐゴシック"/>
              </a:rPr>
              <a:pPr/>
              <a:t>12</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146233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13</a:t>
            </a:fld>
            <a:endParaRPr kumimoji="1" lang="ja-JP" altLang="en-US"/>
          </a:p>
        </p:txBody>
      </p:sp>
    </p:spTree>
    <p:extLst>
      <p:ext uri="{BB962C8B-B14F-4D97-AF65-F5344CB8AC3E}">
        <p14:creationId xmlns:p14="http://schemas.microsoft.com/office/powerpoint/2010/main" val="202340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14</a:t>
            </a:fld>
            <a:endParaRPr kumimoji="1" lang="ja-JP" altLang="en-US"/>
          </a:p>
        </p:txBody>
      </p:sp>
    </p:spTree>
    <p:extLst>
      <p:ext uri="{BB962C8B-B14F-4D97-AF65-F5344CB8AC3E}">
        <p14:creationId xmlns:p14="http://schemas.microsoft.com/office/powerpoint/2010/main" val="1622104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15</a:t>
            </a:fld>
            <a:endParaRPr kumimoji="1" lang="ja-JP" altLang="en-US"/>
          </a:p>
        </p:txBody>
      </p:sp>
    </p:spTree>
    <p:extLst>
      <p:ext uri="{BB962C8B-B14F-4D97-AF65-F5344CB8AC3E}">
        <p14:creationId xmlns:p14="http://schemas.microsoft.com/office/powerpoint/2010/main" val="3484419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16</a:t>
            </a:fld>
            <a:endParaRPr kumimoji="1" lang="ja-JP" altLang="en-US"/>
          </a:p>
        </p:txBody>
      </p:sp>
    </p:spTree>
    <p:extLst>
      <p:ext uri="{BB962C8B-B14F-4D97-AF65-F5344CB8AC3E}">
        <p14:creationId xmlns:p14="http://schemas.microsoft.com/office/powerpoint/2010/main" val="3845227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17</a:t>
            </a:fld>
            <a:endParaRPr kumimoji="1" lang="ja-JP" altLang="en-US"/>
          </a:p>
        </p:txBody>
      </p:sp>
    </p:spTree>
    <p:extLst>
      <p:ext uri="{BB962C8B-B14F-4D97-AF65-F5344CB8AC3E}">
        <p14:creationId xmlns:p14="http://schemas.microsoft.com/office/powerpoint/2010/main" val="381166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18</a:t>
            </a:fld>
            <a:endParaRPr kumimoji="1" lang="ja-JP" altLang="en-US"/>
          </a:p>
        </p:txBody>
      </p:sp>
    </p:spTree>
    <p:extLst>
      <p:ext uri="{BB962C8B-B14F-4D97-AF65-F5344CB8AC3E}">
        <p14:creationId xmlns:p14="http://schemas.microsoft.com/office/powerpoint/2010/main" val="167239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2979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b="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19</a:t>
            </a:fld>
            <a:endParaRPr kumimoji="1" lang="ja-JP" altLang="en-US"/>
          </a:p>
        </p:txBody>
      </p:sp>
    </p:spTree>
    <p:extLst>
      <p:ext uri="{BB962C8B-B14F-4D97-AF65-F5344CB8AC3E}">
        <p14:creationId xmlns:p14="http://schemas.microsoft.com/office/powerpoint/2010/main" val="1336449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20</a:t>
            </a:fld>
            <a:endParaRPr kumimoji="1" lang="ja-JP" altLang="en-US"/>
          </a:p>
        </p:txBody>
      </p:sp>
    </p:spTree>
    <p:extLst>
      <p:ext uri="{BB962C8B-B14F-4D97-AF65-F5344CB8AC3E}">
        <p14:creationId xmlns:p14="http://schemas.microsoft.com/office/powerpoint/2010/main" val="286943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21</a:t>
            </a:fld>
            <a:endParaRPr kumimoji="1" lang="ja-JP" altLang="en-US"/>
          </a:p>
        </p:txBody>
      </p:sp>
    </p:spTree>
    <p:extLst>
      <p:ext uri="{BB962C8B-B14F-4D97-AF65-F5344CB8AC3E}">
        <p14:creationId xmlns:p14="http://schemas.microsoft.com/office/powerpoint/2010/main" val="3162437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22</a:t>
            </a:fld>
            <a:endParaRPr kumimoji="1" lang="ja-JP" altLang="en-US"/>
          </a:p>
        </p:txBody>
      </p:sp>
    </p:spTree>
    <p:extLst>
      <p:ext uri="{BB962C8B-B14F-4D97-AF65-F5344CB8AC3E}">
        <p14:creationId xmlns:p14="http://schemas.microsoft.com/office/powerpoint/2010/main" val="4082245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23</a:t>
            </a:fld>
            <a:endParaRPr kumimoji="1" lang="ja-JP" altLang="en-US"/>
          </a:p>
        </p:txBody>
      </p:sp>
    </p:spTree>
    <p:extLst>
      <p:ext uri="{BB962C8B-B14F-4D97-AF65-F5344CB8AC3E}">
        <p14:creationId xmlns:p14="http://schemas.microsoft.com/office/powerpoint/2010/main" val="2984656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24</a:t>
            </a:fld>
            <a:endParaRPr kumimoji="1" lang="ja-JP" altLang="en-US"/>
          </a:p>
        </p:txBody>
      </p:sp>
    </p:spTree>
    <p:extLst>
      <p:ext uri="{BB962C8B-B14F-4D97-AF65-F5344CB8AC3E}">
        <p14:creationId xmlns:p14="http://schemas.microsoft.com/office/powerpoint/2010/main" val="3829583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25</a:t>
            </a:fld>
            <a:endParaRPr kumimoji="1" lang="ja-JP" altLang="en-US"/>
          </a:p>
        </p:txBody>
      </p:sp>
    </p:spTree>
    <p:extLst>
      <p:ext uri="{BB962C8B-B14F-4D97-AF65-F5344CB8AC3E}">
        <p14:creationId xmlns:p14="http://schemas.microsoft.com/office/powerpoint/2010/main" val="235984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26</a:t>
            </a:fld>
            <a:endParaRPr kumimoji="1" lang="ja-JP" altLang="en-US"/>
          </a:p>
        </p:txBody>
      </p:sp>
    </p:spTree>
    <p:extLst>
      <p:ext uri="{BB962C8B-B14F-4D97-AF65-F5344CB8AC3E}">
        <p14:creationId xmlns:p14="http://schemas.microsoft.com/office/powerpoint/2010/main" val="1688884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27</a:t>
            </a:fld>
            <a:endParaRPr kumimoji="1" lang="ja-JP" altLang="en-US"/>
          </a:p>
        </p:txBody>
      </p:sp>
    </p:spTree>
    <p:extLst>
      <p:ext uri="{BB962C8B-B14F-4D97-AF65-F5344CB8AC3E}">
        <p14:creationId xmlns:p14="http://schemas.microsoft.com/office/powerpoint/2010/main" val="218311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800" dirty="0"/>
          </a:p>
        </p:txBody>
      </p:sp>
      <p:sp>
        <p:nvSpPr>
          <p:cNvPr id="4" name="スライド番号プレースホルダー 3"/>
          <p:cNvSpPr>
            <a:spLocks noGrp="1"/>
          </p:cNvSpPr>
          <p:nvPr>
            <p:ph type="sldNum" sz="quarter" idx="10"/>
          </p:nvPr>
        </p:nvSpPr>
        <p:spPr/>
        <p:txBody>
          <a:bodyPr/>
          <a:lstStyle/>
          <a:p>
            <a:fld id="{FB963B90-E6ED-489F-921C-957A96756955}" type="slidenum">
              <a:rPr kumimoji="1" lang="ja-JP" altLang="en-US" smtClean="0"/>
              <a:t>28</a:t>
            </a:fld>
            <a:endParaRPr kumimoji="1" lang="ja-JP" altLang="en-US"/>
          </a:p>
        </p:txBody>
      </p:sp>
    </p:spTree>
    <p:extLst>
      <p:ext uri="{BB962C8B-B14F-4D97-AF65-F5344CB8AC3E}">
        <p14:creationId xmlns:p14="http://schemas.microsoft.com/office/powerpoint/2010/main" val="58939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50" dirty="0" smtClean="0"/>
          </a:p>
          <a:p>
            <a:r>
              <a:rPr lang="ja-JP" altLang="en-US" sz="1050" dirty="0" smtClean="0"/>
              <a:t>　</a:t>
            </a:r>
            <a:endParaRPr lang="en-US" altLang="ja-JP" sz="1050" dirty="0" smtClean="0"/>
          </a:p>
        </p:txBody>
      </p:sp>
      <p:sp>
        <p:nvSpPr>
          <p:cNvPr id="4" name="スライド番号プレースホルダー 3"/>
          <p:cNvSpPr>
            <a:spLocks noGrp="1"/>
          </p:cNvSpPr>
          <p:nvPr>
            <p:ph type="sldNum" sz="quarter" idx="10"/>
          </p:nvPr>
        </p:nvSpPr>
        <p:spPr/>
        <p:txBody>
          <a:bodyPr/>
          <a:lstStyle/>
          <a:p>
            <a:fld id="{FB963B90-E6ED-489F-921C-957A96756955}" type="slidenum">
              <a:rPr kumimoji="1" lang="ja-JP" altLang="en-US" smtClean="0"/>
              <a:t>29</a:t>
            </a:fld>
            <a:endParaRPr kumimoji="1" lang="ja-JP" altLang="en-US"/>
          </a:p>
        </p:txBody>
      </p:sp>
    </p:spTree>
    <p:extLst>
      <p:ext uri="{BB962C8B-B14F-4D97-AF65-F5344CB8AC3E}">
        <p14:creationId xmlns:p14="http://schemas.microsoft.com/office/powerpoint/2010/main" val="82626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50" dirty="0"/>
          </a:p>
        </p:txBody>
      </p:sp>
      <p:sp>
        <p:nvSpPr>
          <p:cNvPr id="5" name="スライド番号プレースホルダー 4"/>
          <p:cNvSpPr>
            <a:spLocks noGrp="1"/>
          </p:cNvSpPr>
          <p:nvPr>
            <p:ph type="sldNum" sz="quarter" idx="10"/>
          </p:nvPr>
        </p:nvSpPr>
        <p:spPr/>
        <p:txBody>
          <a:bodyPr/>
          <a:lstStyle/>
          <a:p>
            <a:fld id="{FB963B90-E6ED-489F-921C-957A96756955}" type="slidenum">
              <a:rPr kumimoji="1" lang="ja-JP" altLang="en-US" smtClean="0"/>
              <a:t>30</a:t>
            </a:fld>
            <a:endParaRPr kumimoji="1" lang="ja-JP" altLang="en-US"/>
          </a:p>
        </p:txBody>
      </p:sp>
    </p:spTree>
    <p:extLst>
      <p:ext uri="{BB962C8B-B14F-4D97-AF65-F5344CB8AC3E}">
        <p14:creationId xmlns:p14="http://schemas.microsoft.com/office/powerpoint/2010/main" val="2055734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31</a:t>
            </a:fld>
            <a:endParaRPr kumimoji="1" lang="ja-JP" altLang="en-US"/>
          </a:p>
        </p:txBody>
      </p:sp>
    </p:spTree>
    <p:extLst>
      <p:ext uri="{BB962C8B-B14F-4D97-AF65-F5344CB8AC3E}">
        <p14:creationId xmlns:p14="http://schemas.microsoft.com/office/powerpoint/2010/main" val="3374696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32</a:t>
            </a:fld>
            <a:endParaRPr kumimoji="1" lang="ja-JP" altLang="en-US"/>
          </a:p>
        </p:txBody>
      </p:sp>
    </p:spTree>
    <p:extLst>
      <p:ext uri="{BB962C8B-B14F-4D97-AF65-F5344CB8AC3E}">
        <p14:creationId xmlns:p14="http://schemas.microsoft.com/office/powerpoint/2010/main" val="1576209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33</a:t>
            </a:fld>
            <a:endParaRPr kumimoji="1" lang="ja-JP" altLang="en-US"/>
          </a:p>
        </p:txBody>
      </p:sp>
    </p:spTree>
    <p:extLst>
      <p:ext uri="{BB962C8B-B14F-4D97-AF65-F5344CB8AC3E}">
        <p14:creationId xmlns:p14="http://schemas.microsoft.com/office/powerpoint/2010/main" val="2581826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34</a:t>
            </a:fld>
            <a:endParaRPr kumimoji="1" lang="ja-JP" altLang="en-US"/>
          </a:p>
        </p:txBody>
      </p:sp>
    </p:spTree>
    <p:extLst>
      <p:ext uri="{BB962C8B-B14F-4D97-AF65-F5344CB8AC3E}">
        <p14:creationId xmlns:p14="http://schemas.microsoft.com/office/powerpoint/2010/main" val="1371948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35</a:t>
            </a:fld>
            <a:endParaRPr kumimoji="1" lang="ja-JP" altLang="en-US"/>
          </a:p>
        </p:txBody>
      </p:sp>
    </p:spTree>
    <p:extLst>
      <p:ext uri="{BB962C8B-B14F-4D97-AF65-F5344CB8AC3E}">
        <p14:creationId xmlns:p14="http://schemas.microsoft.com/office/powerpoint/2010/main" val="858921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36</a:t>
            </a:fld>
            <a:endParaRPr kumimoji="1" lang="ja-JP" altLang="en-US"/>
          </a:p>
        </p:txBody>
      </p:sp>
    </p:spTree>
    <p:extLst>
      <p:ext uri="{BB962C8B-B14F-4D97-AF65-F5344CB8AC3E}">
        <p14:creationId xmlns:p14="http://schemas.microsoft.com/office/powerpoint/2010/main" val="811610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37</a:t>
            </a:fld>
            <a:endParaRPr kumimoji="1" lang="ja-JP" altLang="en-US"/>
          </a:p>
        </p:txBody>
      </p:sp>
    </p:spTree>
    <p:extLst>
      <p:ext uri="{BB962C8B-B14F-4D97-AF65-F5344CB8AC3E}">
        <p14:creationId xmlns:p14="http://schemas.microsoft.com/office/powerpoint/2010/main" val="42139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300"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3</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a:t>
            </a:fld>
            <a:endParaRPr kumimoji="1" lang="ja-JP" altLang="en-US"/>
          </a:p>
        </p:txBody>
      </p:sp>
    </p:spTree>
    <p:extLst>
      <p:ext uri="{BB962C8B-B14F-4D97-AF65-F5344CB8AC3E}">
        <p14:creationId xmlns:p14="http://schemas.microsoft.com/office/powerpoint/2010/main" val="360558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a:t>
            </a:fld>
            <a:endParaRPr kumimoji="1" lang="ja-JP" altLang="en-US"/>
          </a:p>
        </p:txBody>
      </p:sp>
    </p:spTree>
    <p:extLst>
      <p:ext uri="{BB962C8B-B14F-4D97-AF65-F5344CB8AC3E}">
        <p14:creationId xmlns:p14="http://schemas.microsoft.com/office/powerpoint/2010/main" val="3403399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a:t>
            </a:fld>
            <a:endParaRPr kumimoji="1" lang="ja-JP" altLang="en-US"/>
          </a:p>
        </p:txBody>
      </p:sp>
    </p:spTree>
    <p:extLst>
      <p:ext uri="{BB962C8B-B14F-4D97-AF65-F5344CB8AC3E}">
        <p14:creationId xmlns:p14="http://schemas.microsoft.com/office/powerpoint/2010/main" val="52363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8342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8</a:t>
            </a:fld>
            <a:endParaRPr kumimoji="1" lang="ja-JP" altLang="en-US"/>
          </a:p>
        </p:txBody>
      </p:sp>
    </p:spTree>
    <p:extLst>
      <p:ext uri="{BB962C8B-B14F-4D97-AF65-F5344CB8AC3E}">
        <p14:creationId xmlns:p14="http://schemas.microsoft.com/office/powerpoint/2010/main" val="232100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29C3283-49E3-41E7-98DD-812CDF2823C7}" type="datetime1">
              <a:rPr kumimoji="1" lang="ja-JP" altLang="en-US" smtClean="0"/>
              <a:t>2021/12/16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8ED7AB3-5F74-4CC6-8421-6917E422EF85}"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113F865-806A-4A84-9283-BDCD6F30772C}" type="datetime1">
              <a:rPr kumimoji="1" lang="ja-JP" altLang="en-US" smtClean="0"/>
              <a:t>2021/12/16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DED22CA-ECAC-46F2-A2CA-20B157237F61}" type="datetime1">
              <a:rPr kumimoji="1" lang="ja-JP" altLang="en-US" smtClean="0"/>
              <a:t>2021/12/16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09B2A2D-B8CF-4864-8968-447BDC8603CD}" type="datetime1">
              <a:rPr kumimoji="1" lang="ja-JP" altLang="en-US" smtClean="0"/>
              <a:t>2021/12/16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9F45D6A-78B9-4FEB-B5CF-21F8183F7C92}" type="datetime1">
              <a:rPr kumimoji="1" lang="ja-JP" altLang="en-US" smtClean="0"/>
              <a:t>2021/12/16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CB78298-0F7B-4E4B-A5D7-91C663903454}" type="datetime1">
              <a:rPr kumimoji="1" lang="ja-JP" altLang="en-US" smtClean="0"/>
              <a:t>2021/12/16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E8587E7-D4B3-4A8E-963A-2225459BCD0C}" type="datetime1">
              <a:rPr kumimoji="1" lang="ja-JP" altLang="en-US" smtClean="0"/>
              <a:t>2021/12/16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D4CCCE5-F94A-4036-AC9D-4FF11E65A0BC}"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C9B09E-A280-4C89-98FF-F678FA24F3F1}"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A843614-7666-4D5C-8343-F3651AE67179}"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B3C24C-9B87-4087-B524-DFC70807101E}" type="datetime1">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592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9EB9E85-703B-4915-96AE-BA5AFCE3E475}" type="datetime1">
              <a:rPr kumimoji="1" lang="ja-JP" altLang="en-US" smtClean="0"/>
              <a:t>2021/12/16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2A99C3E-50F6-4F78-9102-7F6FDADE6501}" type="datetime1">
              <a:rPr kumimoji="1" lang="ja-JP" altLang="en-US" smtClean="0"/>
              <a:t>2021/12/16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64F28D7-1058-49D4-8C62-9CD1A710D58D}" type="datetime1">
              <a:rPr kumimoji="1" lang="ja-JP" altLang="en-US" smtClean="0"/>
              <a:t>2021/12/16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1D794-2112-4F90-B2A3-EF7DA8553645}" type="datetime1">
              <a:rPr kumimoji="1" lang="ja-JP" altLang="en-US" smtClean="0"/>
              <a:t>2021/12/16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7ABFDF-BB1D-4DFA-9827-CC14A04C84BC}" type="datetime1">
              <a:rPr kumimoji="1" lang="ja-JP" altLang="en-US" smtClean="0"/>
              <a:t>2021/12/16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7331489-558A-4431-BB05-682FEB846AD2}" type="datetime1">
              <a:rPr kumimoji="1" lang="ja-JP" altLang="en-US" smtClean="0"/>
              <a:t>2021/12/16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57AC7A-CDB4-4D03-9CC6-C5BF2D126EFC}"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DE057F-C4B6-46D8-A8DE-8D80A4C7361F}"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859A448-9A48-416F-A56A-D271614D0CEE}" type="datetime1">
              <a:rPr kumimoji="1" lang="ja-JP" altLang="en-US" smtClean="0"/>
              <a:t>2021/12/16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0763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A9FFCC-5EB6-414E-8C29-FC2501C0DC8F}" type="datetime1">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0739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5E44190-9C04-41D4-BEFA-CF6125F7A704}"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B4E8E610-1190-48B2-AF88-EED397A753CF}"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09"/>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3128789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F2442748-340A-4FBF-B1F3-8594C171AA6C}"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2"/>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849929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03FB9-3125-4608-ACB0-27A6382EC200}" type="datetime1">
              <a:rPr kumimoji="1" lang="ja-JP" altLang="en-US" smtClean="0"/>
              <a:t>2021/12/16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2634264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07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683D52DB-9D3E-40B7-BACE-A2B5C424ECA5}" type="datetime1">
              <a:rPr lang="ja-JP" altLang="en-US" smtClean="0">
                <a:solidFill>
                  <a:srgbClr val="000000"/>
                </a:solidFill>
              </a:rPr>
              <a:t>2021/12/16</a:t>
            </a:fld>
            <a:endParaRPr lang="ja-JP"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ja-JP" altLang="en-US" dirty="0">
              <a:solidFill>
                <a:srgbClr val="000000"/>
              </a:solidFill>
            </a:endParaRPr>
          </a:p>
        </p:txBody>
      </p:sp>
    </p:spTree>
    <p:extLst>
      <p:ext uri="{BB962C8B-B14F-4D97-AF65-F5344CB8AC3E}">
        <p14:creationId xmlns:p14="http://schemas.microsoft.com/office/powerpoint/2010/main" val="1039427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12183B1-B88B-433A-AE53-CC4F42E3546A}" type="datetimeFigureOut">
              <a:rPr kumimoji="1" lang="ja-JP" altLang="en-US" smtClean="0"/>
              <a:t>2021/12/16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93600C5-E09F-42B5-8802-35E7D4C4D45F}" type="slidenum">
              <a:rPr kumimoji="1" lang="ja-JP" altLang="en-US" smtClean="0"/>
              <a:t>‹#›</a:t>
            </a:fld>
            <a:endParaRPr kumimoji="1" lang="ja-JP" altLang="en-US"/>
          </a:p>
        </p:txBody>
      </p:sp>
      <p:cxnSp>
        <p:nvCxnSpPr>
          <p:cNvPr id="7" name="直線コネクタ 6"/>
          <p:cNvCxnSpPr/>
          <p:nvPr userDrawn="1"/>
        </p:nvCxnSpPr>
        <p:spPr>
          <a:xfrm>
            <a:off x="18430" y="583095"/>
            <a:ext cx="99000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401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4"/>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508E5E4-EBD4-4E6B-9B8F-AE6A81CC5D4B}" type="datetime1">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553325" y="6356353"/>
            <a:ext cx="2228850" cy="365125"/>
          </a:xfrm>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49661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E6014F7-CC6A-40D1-B6C1-DDBFECDF1B8F}"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5415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4"/>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508E5E4-EBD4-4E6B-9B8F-AE6A81CC5D4B}" type="datetime1">
              <a:rPr kumimoji="1" lang="ja-JP" altLang="en-US" smtClean="0"/>
              <a:t>2021/12/16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553325" y="6356353"/>
            <a:ext cx="2228850" cy="365125"/>
          </a:xfrm>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03234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E7772FB-FE69-4AD5-9026-68556A1DE2BF}" type="datetime1">
              <a:rPr kumimoji="1" lang="ja-JP" altLang="en-US" smtClean="0"/>
              <a:t>2021/12/16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5834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9954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4"/>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27D4917-32BD-448A-84C5-F9C9A5651B3C}"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0C24D5E-9C21-40CA-9F38-36386EB9B057}" type="datetime1">
              <a:rPr kumimoji="1" lang="ja-JP" altLang="en-US" smtClean="0"/>
              <a:t>2021/12/16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8FB77-2297-473F-80DD-7EF50D2F15B3}" type="datetime1">
              <a:rPr kumimoji="1" lang="ja-JP" altLang="en-US" smtClean="0"/>
              <a:t>2021/12/16</a:t>
            </a:fld>
            <a:endParaRPr kumimoji="1" lang="ja-JP" altLang="en-US"/>
          </a:p>
        </p:txBody>
      </p:sp>
      <p:sp>
        <p:nvSpPr>
          <p:cNvPr id="5" name="Footer Placeholder 4"/>
          <p:cNvSpPr>
            <a:spLocks noGrp="1"/>
          </p:cNvSpPr>
          <p:nvPr>
            <p:ph type="ftr" sz="quarter" idx="3"/>
          </p:nvPr>
        </p:nvSpPr>
        <p:spPr>
          <a:xfrm>
            <a:off x="3281366"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935539220"/>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9" r:id="rId3"/>
    <p:sldLayoutId id="2147483670" r:id="rId4"/>
    <p:sldLayoutId id="2147483694" r:id="rId5"/>
    <p:sldLayoutId id="2147483695" r:id="rId6"/>
    <p:sldLayoutId id="2147483703" r:id="rId7"/>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D42DC-5516-47CD-AFE8-6C793A6AAA45}" type="datetime1">
              <a:rPr kumimoji="1" lang="ja-JP" altLang="en-US" smtClean="0"/>
              <a:t>2021/12/16</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C660F-58B9-4D87-9B50-76C2DEA65369}" type="datetime1">
              <a:rPr kumimoji="1" lang="ja-JP" altLang="en-US" smtClean="0"/>
              <a:t>2021/12/16</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02F0B-B8A0-435B-8C2C-36DDF6448167}" type="datetime1">
              <a:rPr kumimoji="1" lang="ja-JP" altLang="en-US" smtClean="0"/>
              <a:t>2021/12/16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3885930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4" r:id="rId6"/>
    <p:sldLayoutId id="2147483705" r:id="rId7"/>
    <p:sldLayoutId id="2147483706" r:id="rId8"/>
    <p:sldLayoutId id="2147483707"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hyperlink" Target="https://2.bp.blogspot.com/-xhHFpqit9Ds/WdyDbw9vAfI/AAAAAAABHco/EXUKorrGnqE46L3-Ac7OWBu-gdyNbhtSQCLcBGAs/s800/gomi_petbottle_fukuro.png" TargetMode="External"/><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7.png"/><Relationship Id="rId11" Type="http://schemas.openxmlformats.org/officeDocument/2006/relationships/image" Target="../media/image31.jp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5.png"/><Relationship Id="rId18" Type="http://schemas.openxmlformats.org/officeDocument/2006/relationships/image" Target="../media/image44.png"/><Relationship Id="rId3" Type="http://schemas.openxmlformats.org/officeDocument/2006/relationships/image" Target="../media/image2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22.xml"/><Relationship Id="rId16" Type="http://schemas.openxmlformats.org/officeDocument/2006/relationships/image" Target="../media/image42.png"/><Relationship Id="rId1" Type="http://schemas.openxmlformats.org/officeDocument/2006/relationships/slideLayout" Target="../slideLayouts/slideLayout30.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21.png"/><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66.jpe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1.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image" Target="../media/image73.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1515102"/>
            <a:ext cx="9906001" cy="1261884"/>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大阪府の</a:t>
            </a:r>
            <a:r>
              <a:rPr kumimoji="1" lang="en-US" altLang="ja-JP" sz="4400" b="1" dirty="0">
                <a:latin typeface="Meiryo UI" panose="020B0604030504040204" pitchFamily="50" charset="-128"/>
                <a:ea typeface="Meiryo UI" panose="020B0604030504040204" pitchFamily="50" charset="-128"/>
              </a:rPr>
              <a:t>SDGs</a:t>
            </a:r>
            <a:r>
              <a:rPr kumimoji="1" lang="ja-JP" altLang="en-US" sz="4400" b="1" dirty="0">
                <a:latin typeface="Meiryo UI" panose="020B0604030504040204" pitchFamily="50" charset="-128"/>
                <a:ea typeface="Meiryo UI" panose="020B0604030504040204" pitchFamily="50" charset="-128"/>
              </a:rPr>
              <a:t>への取組み</a:t>
            </a:r>
            <a:endParaRPr kumimoji="1" lang="en-US" altLang="ja-JP" sz="44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450023" y="5803645"/>
            <a:ext cx="3005951"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2021</a:t>
            </a:r>
            <a:r>
              <a:rPr kumimoji="1" lang="ja-JP" altLang="en-US" sz="2000" dirty="0" smtClean="0">
                <a:latin typeface="Meiryo UI" panose="020B0604030504040204" pitchFamily="50" charset="-128"/>
                <a:ea typeface="Meiryo UI" panose="020B0604030504040204" pitchFamily="50" charset="-128"/>
              </a:rPr>
              <a:t>年８月</a:t>
            </a:r>
            <a:r>
              <a:rPr kumimoji="1" lang="en-US" altLang="ja-JP" sz="2000" dirty="0" smtClean="0">
                <a:latin typeface="Meiryo UI" panose="020B0604030504040204" pitchFamily="50" charset="-128"/>
                <a:ea typeface="Meiryo UI" panose="020B0604030504040204" pitchFamily="50" charset="-128"/>
              </a:rPr>
              <a:t>20</a:t>
            </a:r>
            <a:r>
              <a:rPr kumimoji="1" lang="ja-JP" altLang="en-US" sz="2000" dirty="0" smtClean="0">
                <a:latin typeface="Meiryo UI" panose="020B0604030504040204" pitchFamily="50" charset="-128"/>
                <a:ea typeface="Meiryo UI" panose="020B0604030504040204" pitchFamily="50" charset="-128"/>
              </a:rPr>
              <a:t>日</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a:latin typeface="Meiryo UI" panose="020B0604030504040204" pitchFamily="50" charset="-128"/>
                <a:ea typeface="Meiryo UI" panose="020B0604030504040204" pitchFamily="50" charset="-128"/>
              </a:rPr>
              <a:t>大阪府政策企画部企画室</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9" y="2146044"/>
            <a:ext cx="5173637" cy="3657601"/>
          </a:xfrm>
          <a:prstGeom prst="rect">
            <a:avLst/>
          </a:prstGeom>
        </p:spPr>
      </p:pic>
    </p:spTree>
    <p:extLst>
      <p:ext uri="{BB962C8B-B14F-4D97-AF65-F5344CB8AC3E}">
        <p14:creationId xmlns:p14="http://schemas.microsoft.com/office/powerpoint/2010/main" val="282740759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2" y="1271613"/>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ja-JP" altLang="en-US" sz="4800" b="1" u="sng" dirty="0">
                <a:latin typeface="Meiryo UI" panose="020B0604030504040204" pitchFamily="50" charset="-128"/>
                <a:ea typeface="Meiryo UI" panose="020B0604030504040204" pitchFamily="50" charset="-128"/>
              </a:rPr>
              <a:t>　「</a:t>
            </a:r>
            <a:r>
              <a:rPr kumimoji="1" lang="en-US" altLang="ja-JP" sz="4800" b="1" u="sng" dirty="0">
                <a:latin typeface="Meiryo UI" panose="020B0604030504040204" pitchFamily="50" charset="-128"/>
                <a:ea typeface="Meiryo UI" panose="020B0604030504040204" pitchFamily="50" charset="-128"/>
              </a:rPr>
              <a:t>Osaka SDGs </a:t>
            </a:r>
            <a:r>
              <a:rPr kumimoji="1" lang="ja-JP" altLang="en-US" sz="4800" b="1" u="sng" dirty="0">
                <a:latin typeface="Meiryo UI" panose="020B0604030504040204" pitchFamily="50" charset="-128"/>
                <a:ea typeface="Meiryo UI" panose="020B0604030504040204" pitchFamily="50" charset="-128"/>
              </a:rPr>
              <a:t>ビジョン」</a:t>
            </a:r>
            <a:endParaRPr kumimoji="1" lang="ja-JP" altLang="en-US" sz="6600" u="sng"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7" y="4065617"/>
            <a:ext cx="5592849" cy="836269"/>
          </a:xfrm>
          <a:prstGeom prst="rect">
            <a:avLst/>
          </a:prstGeom>
        </p:spPr>
      </p:pic>
    </p:spTree>
    <p:extLst>
      <p:ext uri="{BB962C8B-B14F-4D97-AF65-F5344CB8AC3E}">
        <p14:creationId xmlns:p14="http://schemas.microsoft.com/office/powerpoint/2010/main" val="2836201179"/>
      </p:ext>
    </p:extLst>
  </p:cSld>
  <p:clrMapOvr>
    <a:masterClrMapping/>
  </p:clrMapOvr>
  <mc:AlternateContent xmlns:mc="http://schemas.openxmlformats.org/markup-compatibility/2006" xmlns:p14="http://schemas.microsoft.com/office/powerpoint/2010/main">
    <mc:Choice Requires="p14">
      <p:transition spd="slow" p14:dur="2000" advTm="1002"/>
    </mc:Choice>
    <mc:Fallback xmlns="">
      <p:transition spd="slow" advTm="100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大阪府の役割</a:t>
            </a:r>
            <a:endParaRPr kumimoji="1" lang="en-US" altLang="ja-JP"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84074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47430579"/>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重点ゴール</a:t>
            </a:r>
            <a:endParaRPr kumimoji="1" lang="en-US" altLang="ja-JP" sz="2000" b="1" dirty="0">
              <a:latin typeface="Meiryo UI" panose="020B0604030504040204" pitchFamily="50" charset="-128"/>
              <a:ea typeface="Meiryo UI" panose="020B0604030504040204" pitchFamily="50" charset="-128"/>
            </a:endParaRPr>
          </a:p>
        </p:txBody>
      </p:sp>
      <p:grpSp>
        <p:nvGrpSpPr>
          <p:cNvPr id="3" name="グループ化 2"/>
          <p:cNvGrpSpPr>
            <a:grpSpLocks noChangeAspect="1"/>
          </p:cNvGrpSpPr>
          <p:nvPr/>
        </p:nvGrpSpPr>
        <p:grpSpPr>
          <a:xfrm>
            <a:off x="270573" y="1384917"/>
            <a:ext cx="9501089" cy="5122415"/>
            <a:chOff x="1343285" y="2913958"/>
            <a:chExt cx="8363996" cy="3802979"/>
          </a:xfrm>
        </p:grpSpPr>
        <p:sp>
          <p:nvSpPr>
            <p:cNvPr id="35" name="楕円 3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6" name="台形 3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7" name="正方形/長方形 3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38" name="図 37"/>
            <p:cNvPicPr preferRelativeResize="0">
              <a:picLocks noChangeAspect="1"/>
            </p:cNvPicPr>
            <p:nvPr/>
          </p:nvPicPr>
          <p:blipFill>
            <a:blip r:embed="rId3"/>
            <a:stretch>
              <a:fillRect/>
            </a:stretch>
          </p:blipFill>
          <p:spPr>
            <a:xfrm>
              <a:off x="4400624" y="3525352"/>
              <a:ext cx="728045" cy="590318"/>
            </a:xfrm>
            <a:prstGeom prst="rect">
              <a:avLst/>
            </a:prstGeom>
          </p:spPr>
        </p:pic>
        <p:sp>
          <p:nvSpPr>
            <p:cNvPr id="40" name="正方形/長方形 39"/>
            <p:cNvSpPr>
              <a:spLocks noChangeAspect="1"/>
            </p:cNvSpPr>
            <p:nvPr/>
          </p:nvSpPr>
          <p:spPr>
            <a:xfrm>
              <a:off x="3603113" y="3570631"/>
              <a:ext cx="1098994"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41" name="図 40"/>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412219" y="5565249"/>
              <a:ext cx="723985" cy="576000"/>
            </a:xfrm>
            <a:prstGeom prst="rect">
              <a:avLst/>
            </a:prstGeom>
          </p:spPr>
        </p:pic>
        <p:pic>
          <p:nvPicPr>
            <p:cNvPr id="42" name="図 41"/>
            <p:cNvPicPr preferRelativeResize="0">
              <a:picLocks noChangeAspect="1"/>
            </p:cNvPicPr>
            <p:nvPr/>
          </p:nvPicPr>
          <p:blipFill>
            <a:blip r:embed="rId5"/>
            <a:stretch>
              <a:fillRect/>
            </a:stretch>
          </p:blipFill>
          <p:spPr>
            <a:xfrm>
              <a:off x="6565587" y="4555371"/>
              <a:ext cx="695040" cy="604086"/>
            </a:xfrm>
            <a:prstGeom prst="rect">
              <a:avLst/>
            </a:prstGeom>
          </p:spPr>
        </p:pic>
        <p:pic>
          <p:nvPicPr>
            <p:cNvPr id="43" name="図 42"/>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4239" y="4564432"/>
              <a:ext cx="734218" cy="596618"/>
            </a:xfrm>
            <a:prstGeom prst="rect">
              <a:avLst/>
            </a:prstGeom>
          </p:spPr>
        </p:pic>
        <p:pic>
          <p:nvPicPr>
            <p:cNvPr id="44" name="図 43"/>
            <p:cNvPicPr preferRelativeResize="0">
              <a:picLocks noChangeAspect="1"/>
            </p:cNvPicPr>
            <p:nvPr/>
          </p:nvPicPr>
          <p:blipFill>
            <a:blip r:embed="rId7"/>
            <a:stretch>
              <a:fillRect/>
            </a:stretch>
          </p:blipFill>
          <p:spPr>
            <a:xfrm>
              <a:off x="2900904" y="4564878"/>
              <a:ext cx="744802" cy="604086"/>
            </a:xfrm>
            <a:prstGeom prst="rect">
              <a:avLst/>
            </a:prstGeom>
          </p:spPr>
        </p:pic>
        <p:sp>
          <p:nvSpPr>
            <p:cNvPr id="45" name="正方形/長方形 44"/>
            <p:cNvSpPr>
              <a:spLocks noChangeAspect="1"/>
            </p:cNvSpPr>
            <p:nvPr/>
          </p:nvSpPr>
          <p:spPr>
            <a:xfrm>
              <a:off x="2179127" y="4570629"/>
              <a:ext cx="808700"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46" name="正方形/長方形 45"/>
            <p:cNvSpPr>
              <a:spLocks noChangeAspect="1"/>
            </p:cNvSpPr>
            <p:nvPr/>
          </p:nvSpPr>
          <p:spPr>
            <a:xfrm>
              <a:off x="3825518" y="4583487"/>
              <a:ext cx="831265"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47" name="正方形/長方形 46"/>
            <p:cNvSpPr>
              <a:spLocks noChangeAspect="1"/>
            </p:cNvSpPr>
            <p:nvPr/>
          </p:nvSpPr>
          <p:spPr>
            <a:xfrm>
              <a:off x="5731957" y="4564432"/>
              <a:ext cx="88539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48" name="テキスト ボックス 64"/>
            <p:cNvSpPr txBox="1">
              <a:spLocks noChangeAspect="1"/>
            </p:cNvSpPr>
            <p:nvPr/>
          </p:nvSpPr>
          <p:spPr>
            <a:xfrm>
              <a:off x="2335432" y="4794449"/>
              <a:ext cx="793110"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貧困</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65"/>
            <p:cNvSpPr txBox="1">
              <a:spLocks noChangeAspect="1"/>
            </p:cNvSpPr>
            <p:nvPr/>
          </p:nvSpPr>
          <p:spPr>
            <a:xfrm>
              <a:off x="3416676" y="3796182"/>
              <a:ext cx="1243832"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健康と福祉」</a:t>
              </a:r>
            </a:p>
          </p:txBody>
        </p:sp>
        <p:sp>
          <p:nvSpPr>
            <p:cNvPr id="50" name="正方形/長方形 49"/>
            <p:cNvSpPr>
              <a:spLocks noChangeAspect="1"/>
            </p:cNvSpPr>
            <p:nvPr/>
          </p:nvSpPr>
          <p:spPr>
            <a:xfrm>
              <a:off x="3585519" y="5659225"/>
              <a:ext cx="105083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51" name="正方形/長方形 50"/>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2" name="楕円 51"/>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Ⅰ</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70"/>
            <p:cNvSpPr txBox="1">
              <a:spLocks noChangeAspect="1"/>
            </p:cNvSpPr>
            <p:nvPr/>
          </p:nvSpPr>
          <p:spPr>
            <a:xfrm>
              <a:off x="4001356" y="4772875"/>
              <a:ext cx="829453"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教育」</a:t>
              </a:r>
            </a:p>
          </p:txBody>
        </p:sp>
        <p:sp>
          <p:nvSpPr>
            <p:cNvPr id="54" name="大かっこ 53"/>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55" name="大かっこ 54"/>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endParaRPr kumimoji="1" lang="ja-JP" altLang="en-US" sz="140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Ⅱ</a:t>
              </a:r>
              <a:endParaRPr kumimoji="1" lang="ja-JP" altLang="en-US" sz="1600" b="1" dirty="0">
                <a:latin typeface="Meiryo UI" panose="020B0604030504040204" pitchFamily="50" charset="-128"/>
                <a:ea typeface="Meiryo UI" panose="020B0604030504040204" pitchFamily="50" charset="-128"/>
              </a:endParaRPr>
            </a:p>
          </p:txBody>
        </p:sp>
        <p:sp>
          <p:nvSpPr>
            <p:cNvPr id="57" name="正方形/長方形 56"/>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正方形/長方形 57"/>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角丸四角形 58"/>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府民の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3" name="角丸四角形 62"/>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地域（大阪）の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4" name="右中かっこ 63"/>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65" name="右中かっこ 64"/>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grpSp>
      <p:sp>
        <p:nvSpPr>
          <p:cNvPr id="39" name="正方形/長方形 38"/>
          <p:cNvSpPr/>
          <p:nvPr/>
        </p:nvSpPr>
        <p:spPr>
          <a:xfrm>
            <a:off x="-43930" y="67881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spcBef>
                <a:spcPts val="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endParaRPr lang="en-US" altLang="ja-JP"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10635467"/>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solidFill>
                  <a:prstClr val="white"/>
                </a:solidFill>
                <a:latin typeface="Meiryo UI" panose="020B0604030504040204" pitchFamily="50" charset="-128"/>
                <a:ea typeface="Meiryo UI" panose="020B0604030504040204" pitchFamily="50" charset="-128"/>
              </a:rPr>
              <a:t>　</a:t>
            </a:r>
            <a:r>
              <a:rPr kumimoji="1" lang="en-US" altLang="ja-JP" sz="2000" b="1" dirty="0">
                <a:solidFill>
                  <a:prstClr val="white"/>
                </a:solidFill>
                <a:latin typeface="Meiryo UI" panose="020B0604030504040204" pitchFamily="50" charset="-128"/>
                <a:ea typeface="Meiryo UI" panose="020B0604030504040204" pitchFamily="50" charset="-128"/>
              </a:rPr>
              <a:t>2030</a:t>
            </a:r>
            <a:r>
              <a:rPr kumimoji="1" lang="ja-JP" altLang="en-US" sz="2000" b="1" dirty="0">
                <a:solidFill>
                  <a:prstClr val="white"/>
                </a:solidFill>
                <a:latin typeface="Meiryo UI" panose="020B0604030504040204" pitchFamily="50" charset="-128"/>
                <a:ea typeface="Meiryo UI" panose="020B0604030504040204" pitchFamily="50" charset="-128"/>
              </a:rPr>
              <a:t>年までの取組工程</a:t>
            </a:r>
            <a:endParaRPr kumimoji="1" lang="en-US" altLang="ja-JP" sz="2000" b="1" dirty="0">
              <a:solidFill>
                <a:prstClr val="white"/>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16377" y="1211243"/>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94453" y="2251112"/>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120537" y="650981"/>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取組工程</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53112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先進都市をめざして</a:t>
            </a:r>
          </a:p>
        </p:txBody>
      </p: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5" name="図 314"/>
          <p:cNvPicPr preferRelativeResize="0">
            <a:picLocks/>
          </p:cNvPicPr>
          <p:nvPr/>
        </p:nvPicPr>
        <p:blipFill>
          <a:blip r:embed="rId3">
            <a:grayscl/>
          </a:blip>
          <a:stretch>
            <a:fillRect/>
          </a:stretch>
        </p:blipFill>
        <p:spPr>
          <a:xfrm>
            <a:off x="144862" y="2702816"/>
            <a:ext cx="3145381" cy="3181033"/>
          </a:xfrm>
          <a:prstGeom prst="rect">
            <a:avLst/>
          </a:prstGeom>
          <a:ln w="3175">
            <a:solidFill>
              <a:schemeClr val="bg1">
                <a:lumMod val="65000"/>
              </a:schemeClr>
            </a:solidFill>
          </a:ln>
        </p:spPr>
      </p:pic>
      <p:pic>
        <p:nvPicPr>
          <p:cNvPr id="412" name="図 411"/>
          <p:cNvPicPr>
            <a:picLocks noChangeAspect="1"/>
          </p:cNvPicPr>
          <p:nvPr/>
        </p:nvPicPr>
        <p:blipFill>
          <a:blip r:embed="rId4"/>
          <a:stretch>
            <a:fillRect/>
          </a:stretch>
        </p:blipFill>
        <p:spPr>
          <a:xfrm>
            <a:off x="6873224" y="2677084"/>
            <a:ext cx="2962728" cy="3196150"/>
          </a:xfrm>
          <a:prstGeom prst="rect">
            <a:avLst/>
          </a:prstGeom>
        </p:spPr>
      </p:pic>
      <p:grpSp>
        <p:nvGrpSpPr>
          <p:cNvPr id="322" name="グループ化 321"/>
          <p:cNvGrpSpPr>
            <a:grpSpLocks noChangeAspect="1"/>
          </p:cNvGrpSpPr>
          <p:nvPr/>
        </p:nvGrpSpPr>
        <p:grpSpPr>
          <a:xfrm>
            <a:off x="1336405" y="3800298"/>
            <a:ext cx="1241441" cy="1381166"/>
            <a:chOff x="2143370" y="3987282"/>
            <a:chExt cx="921552" cy="1025273"/>
          </a:xfrm>
        </p:grpSpPr>
        <p:sp>
          <p:nvSpPr>
            <p:cNvPr id="334" name="二等辺三角形 333"/>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335" name="グループ化 334"/>
            <p:cNvGrpSpPr>
              <a:grpSpLocks noChangeAspect="1"/>
            </p:cNvGrpSpPr>
            <p:nvPr/>
          </p:nvGrpSpPr>
          <p:grpSpPr>
            <a:xfrm>
              <a:off x="2217547" y="4116000"/>
              <a:ext cx="816978" cy="896555"/>
              <a:chOff x="2246055" y="3937438"/>
              <a:chExt cx="1011529" cy="1110057"/>
            </a:xfrm>
          </p:grpSpPr>
          <p:pic>
            <p:nvPicPr>
              <p:cNvPr id="336" name="図 33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337" name="図 33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338"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339"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340"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341" name="図 34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342" name="図 34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343" name="図 34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344" name="テキスト ボックス 43"/>
              <p:cNvSpPr txBox="1"/>
              <p:nvPr/>
            </p:nvSpPr>
            <p:spPr>
              <a:xfrm>
                <a:off x="2256711" y="4751678"/>
                <a:ext cx="1000873" cy="2958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grpSp>
      </p:grpSp>
      <p:pic>
        <p:nvPicPr>
          <p:cNvPr id="72" name="図 71"/>
          <p:cNvPicPr preferRelativeResize="0">
            <a:picLocks/>
          </p:cNvPicPr>
          <p:nvPr/>
        </p:nvPicPr>
        <p:blipFill>
          <a:blip r:embed="rId3">
            <a:grayscl/>
          </a:blip>
          <a:stretch>
            <a:fillRect/>
          </a:stretch>
        </p:blipFill>
        <p:spPr>
          <a:xfrm>
            <a:off x="3563417" y="2677084"/>
            <a:ext cx="3061110" cy="3252978"/>
          </a:xfrm>
          <a:prstGeom prst="rect">
            <a:avLst/>
          </a:prstGeom>
          <a:ln w="3175">
            <a:solidFill>
              <a:schemeClr val="bg1">
                <a:lumMod val="65000"/>
              </a:schemeClr>
            </a:solidFill>
          </a:ln>
        </p:spPr>
      </p:pic>
      <p:sp>
        <p:nvSpPr>
          <p:cNvPr id="413" name="右矢印 412"/>
          <p:cNvSpPr/>
          <p:nvPr/>
        </p:nvSpPr>
        <p:spPr>
          <a:xfrm>
            <a:off x="3157543" y="4219615"/>
            <a:ext cx="559490" cy="540000"/>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3" name="直線コネクタ 2"/>
          <p:cNvCxnSpPr>
            <a:stCxn id="272" idx="1"/>
          </p:cNvCxnSpPr>
          <p:nvPr/>
        </p:nvCxnSpPr>
        <p:spPr>
          <a:xfrm flipH="1">
            <a:off x="4337699" y="3334772"/>
            <a:ext cx="645563" cy="725206"/>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a:endCxn id="79" idx="2"/>
          </p:cNvCxnSpPr>
          <p:nvPr/>
        </p:nvCxnSpPr>
        <p:spPr>
          <a:xfrm flipH="1" flipV="1">
            <a:off x="3866766" y="4781192"/>
            <a:ext cx="786775" cy="5987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flipH="1">
            <a:off x="4599656" y="4346088"/>
            <a:ext cx="594122" cy="33702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a:endCxn id="289" idx="3"/>
          </p:cNvCxnSpPr>
          <p:nvPr/>
        </p:nvCxnSpPr>
        <p:spPr>
          <a:xfrm>
            <a:off x="5596040" y="3803154"/>
            <a:ext cx="547464" cy="78450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flipH="1">
            <a:off x="5179069" y="4780078"/>
            <a:ext cx="288892" cy="52557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a:endCxn id="281" idx="1"/>
          </p:cNvCxnSpPr>
          <p:nvPr/>
        </p:nvCxnSpPr>
        <p:spPr>
          <a:xfrm flipH="1">
            <a:off x="4949303" y="3904380"/>
            <a:ext cx="82794" cy="137943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0" name="グループ化 269"/>
          <p:cNvGrpSpPr/>
          <p:nvPr/>
        </p:nvGrpSpPr>
        <p:grpSpPr>
          <a:xfrm>
            <a:off x="4744365" y="2946764"/>
            <a:ext cx="955586" cy="1038271"/>
            <a:chOff x="6529469" y="2488902"/>
            <a:chExt cx="680393" cy="722496"/>
          </a:xfrm>
        </p:grpSpPr>
        <p:sp>
          <p:nvSpPr>
            <p:cNvPr id="271"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府民の取組み</a:t>
              </a:r>
            </a:p>
          </p:txBody>
        </p:sp>
        <p:sp>
          <p:nvSpPr>
            <p:cNvPr id="272" name="二等辺三角形 271"/>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73"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74"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endParaRPr kumimoji="1" lang="ja-JP" altLang="en-US" sz="900" dirty="0">
                <a:latin typeface="Meiryo UI" panose="020B0604030504040204" pitchFamily="50" charset="-128"/>
                <a:ea typeface="Meiryo UI" panose="020B0604030504040204" pitchFamily="50" charset="-128"/>
              </a:endParaRPr>
            </a:p>
          </p:txBody>
        </p:sp>
        <p:sp>
          <p:nvSpPr>
            <p:cNvPr id="275"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84" name="グループ化 283"/>
          <p:cNvGrpSpPr/>
          <p:nvPr/>
        </p:nvGrpSpPr>
        <p:grpSpPr>
          <a:xfrm>
            <a:off x="5130193" y="4017830"/>
            <a:ext cx="1151758" cy="997314"/>
            <a:chOff x="6529460" y="2488902"/>
            <a:chExt cx="680393" cy="743650"/>
          </a:xfrm>
        </p:grpSpPr>
        <p:sp>
          <p:nvSpPr>
            <p:cNvPr id="285"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100" dirty="0">
                  <a:latin typeface="Meiryo UI" panose="020B0604030504040204" pitchFamily="50" charset="-128"/>
                  <a:ea typeface="Meiryo UI" panose="020B0604030504040204" pitchFamily="50" charset="-128"/>
                </a:rPr>
                <a:t>企業の取組み</a:t>
              </a:r>
            </a:p>
          </p:txBody>
        </p:sp>
        <p:sp>
          <p:nvSpPr>
            <p:cNvPr id="286" name="二等辺三角形 285"/>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7"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8"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9"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76" name="グループ化 275"/>
          <p:cNvGrpSpPr/>
          <p:nvPr/>
        </p:nvGrpSpPr>
        <p:grpSpPr>
          <a:xfrm>
            <a:off x="4517125" y="4947808"/>
            <a:ext cx="1175412" cy="983542"/>
            <a:chOff x="6468870" y="2488902"/>
            <a:chExt cx="787439" cy="709209"/>
          </a:xfrm>
        </p:grpSpPr>
        <p:sp>
          <p:nvSpPr>
            <p:cNvPr id="277"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市町村の取組み</a:t>
              </a:r>
            </a:p>
          </p:txBody>
        </p:sp>
        <p:sp>
          <p:nvSpPr>
            <p:cNvPr id="278" name="二等辺三角形 277"/>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0"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1"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2"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sp>
        <p:nvSpPr>
          <p:cNvPr id="73" name="フリーフォーム 72"/>
          <p:cNvSpPr/>
          <p:nvPr/>
        </p:nvSpPr>
        <p:spPr>
          <a:xfrm>
            <a:off x="3949387" y="2702816"/>
            <a:ext cx="2263544" cy="3152431"/>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a:grpSpLocks noChangeAspect="1"/>
          </p:cNvGrpSpPr>
          <p:nvPr/>
        </p:nvGrpSpPr>
        <p:grpSpPr>
          <a:xfrm>
            <a:off x="3554511" y="3819468"/>
            <a:ext cx="1157838" cy="1303705"/>
            <a:chOff x="2143370" y="3987282"/>
            <a:chExt cx="921552" cy="1037653"/>
          </a:xfrm>
        </p:grpSpPr>
        <p:sp>
          <p:nvSpPr>
            <p:cNvPr id="75" name="二等辺三角形 74"/>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76" name="グループ化 75"/>
            <p:cNvGrpSpPr>
              <a:grpSpLocks noChangeAspect="1"/>
            </p:cNvGrpSpPr>
            <p:nvPr/>
          </p:nvGrpSpPr>
          <p:grpSpPr>
            <a:xfrm>
              <a:off x="2194255" y="4116000"/>
              <a:ext cx="842694" cy="908935"/>
              <a:chOff x="2217219" y="3937438"/>
              <a:chExt cx="1043369" cy="1125385"/>
            </a:xfrm>
          </p:grpSpPr>
          <p:pic>
            <p:nvPicPr>
              <p:cNvPr id="77" name="図 7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78" name="図 7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79"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80"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81"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82" name="図 8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83" name="図 82"/>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85" name="テキスト ボックス 43"/>
              <p:cNvSpPr txBox="1"/>
              <p:nvPr/>
            </p:nvSpPr>
            <p:spPr>
              <a:xfrm>
                <a:off x="2217219" y="4722275"/>
                <a:ext cx="1043369" cy="34054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pic>
            <p:nvPicPr>
              <p:cNvPr id="84" name="図 8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31" name="右矢印 30"/>
          <p:cNvSpPr>
            <a:spLocks/>
          </p:cNvSpPr>
          <p:nvPr/>
        </p:nvSpPr>
        <p:spPr>
          <a:xfrm>
            <a:off x="6381276" y="3717259"/>
            <a:ext cx="569095" cy="15646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a:off x="7991226" y="4262820"/>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9" name="二等辺三角形 88"/>
          <p:cNvSpPr>
            <a:spLocks noChangeAspect="1"/>
          </p:cNvSpPr>
          <p:nvPr/>
        </p:nvSpPr>
        <p:spPr>
          <a:xfrm>
            <a:off x="7503865" y="3964667"/>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90" name="二等辺三角形 89"/>
          <p:cNvSpPr>
            <a:spLocks noChangeAspect="1"/>
          </p:cNvSpPr>
          <p:nvPr/>
        </p:nvSpPr>
        <p:spPr>
          <a:xfrm>
            <a:off x="7780520" y="405576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1" name="二等辺三角形 90"/>
          <p:cNvSpPr>
            <a:spLocks noChangeAspect="1"/>
          </p:cNvSpPr>
          <p:nvPr/>
        </p:nvSpPr>
        <p:spPr>
          <a:xfrm>
            <a:off x="7271558" y="425277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4" name="二等辺三角形 93"/>
          <p:cNvSpPr>
            <a:spLocks noChangeAspect="1"/>
          </p:cNvSpPr>
          <p:nvPr/>
        </p:nvSpPr>
        <p:spPr>
          <a:xfrm flipH="1">
            <a:off x="7221324" y="471377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5" name="二等辺三角形 94"/>
          <p:cNvSpPr>
            <a:spLocks noChangeAspect="1"/>
          </p:cNvSpPr>
          <p:nvPr/>
        </p:nvSpPr>
        <p:spPr>
          <a:xfrm flipH="1">
            <a:off x="8725417" y="395753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7" name="二等辺三角形 96"/>
          <p:cNvSpPr>
            <a:spLocks noChangeAspect="1"/>
          </p:cNvSpPr>
          <p:nvPr/>
        </p:nvSpPr>
        <p:spPr>
          <a:xfrm flipH="1">
            <a:off x="9141662" y="4898441"/>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8" name="二等辺三角形 97"/>
          <p:cNvSpPr>
            <a:spLocks noChangeAspect="1"/>
          </p:cNvSpPr>
          <p:nvPr/>
        </p:nvSpPr>
        <p:spPr>
          <a:xfrm flipH="1">
            <a:off x="9098939" y="467841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0" name="二等辺三角形 99"/>
          <p:cNvSpPr>
            <a:spLocks noChangeAspect="1"/>
          </p:cNvSpPr>
          <p:nvPr/>
        </p:nvSpPr>
        <p:spPr>
          <a:xfrm flipH="1">
            <a:off x="8944426" y="428626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4" name="二等辺三角形 103"/>
          <p:cNvSpPr>
            <a:spLocks noChangeAspect="1"/>
          </p:cNvSpPr>
          <p:nvPr/>
        </p:nvSpPr>
        <p:spPr>
          <a:xfrm>
            <a:off x="8021599" y="387103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6" name="正方形/長方形 105"/>
          <p:cNvSpPr/>
          <p:nvPr/>
        </p:nvSpPr>
        <p:spPr>
          <a:xfrm>
            <a:off x="4331115" y="2110939"/>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654600" y="2120297"/>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577981" y="5994868"/>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3387550" y="5910846"/>
            <a:ext cx="3326660"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873224" y="5890477"/>
            <a:ext cx="2812941"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280859" y="398233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063202" y="4471821"/>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64426" y="416814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p:cNvSpPr/>
          <p:nvPr/>
        </p:nvSpPr>
        <p:spPr>
          <a:xfrm>
            <a:off x="7546958" y="4205279"/>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9302552" y="4790441"/>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a:spLocks noChangeAspect="1"/>
          </p:cNvSpPr>
          <p:nvPr/>
        </p:nvSpPr>
        <p:spPr>
          <a:xfrm>
            <a:off x="7512130" y="4416532"/>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8" name="楕円 117"/>
          <p:cNvSpPr/>
          <p:nvPr/>
        </p:nvSpPr>
        <p:spPr>
          <a:xfrm>
            <a:off x="7705799" y="3819735"/>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p:cNvSpPr>
            <a:spLocks noChangeAspect="1"/>
          </p:cNvSpPr>
          <p:nvPr/>
        </p:nvSpPr>
        <p:spPr>
          <a:xfrm>
            <a:off x="7941314" y="493316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0" name="正方形/長方形 119"/>
          <p:cNvSpPr/>
          <p:nvPr/>
        </p:nvSpPr>
        <p:spPr>
          <a:xfrm>
            <a:off x="9141662" y="5139717"/>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p:cNvSpPr/>
          <p:nvPr/>
        </p:nvSpPr>
        <p:spPr>
          <a:xfrm>
            <a:off x="8944426" y="3848212"/>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41243" y="668564"/>
            <a:ext cx="9036309" cy="1220847"/>
          </a:xfrm>
          <a:prstGeom prst="rect">
            <a:avLst/>
          </a:prstGeom>
          <a:solidFill>
            <a:schemeClr val="accent1">
              <a:lumMod val="20000"/>
              <a:lumOff val="80000"/>
            </a:schemeClr>
          </a:solidFill>
        </p:spPr>
        <p:txBody>
          <a:bodyPr wrap="square" rtlCol="0">
            <a:spAutoFit/>
          </a:bodyPr>
          <a:lstStyle/>
          <a:p>
            <a:pPr>
              <a:lnSpc>
                <a:spcPts val="2200"/>
              </a:lnSpc>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  ＝</a:t>
            </a:r>
            <a:r>
              <a:rPr kumimoji="1" lang="ja-JP" altLang="en-US" sz="2000" dirty="0">
                <a:latin typeface="Meiryo UI" panose="020B0604030504040204" pitchFamily="50" charset="-128"/>
                <a:ea typeface="Meiryo UI" panose="020B0604030504040204" pitchFamily="50" charset="-128"/>
              </a:rPr>
              <a:t>　誰もが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を意識し、一人ひとりが自律的に</a:t>
            </a:r>
            <a:r>
              <a:rPr kumimoji="1" lang="en-US" altLang="ja-JP" sz="2000" dirty="0">
                <a:latin typeface="Meiryo UI" panose="020B0604030504040204" pitchFamily="50" charset="-128"/>
                <a:ea typeface="Meiryo UI" panose="020B0604030504040204" pitchFamily="50" charset="-128"/>
              </a:rPr>
              <a:t>17</a:t>
            </a:r>
            <a:r>
              <a:rPr kumimoji="1" lang="ja-JP" altLang="en-US" sz="2000" dirty="0">
                <a:latin typeface="Meiryo UI" panose="020B0604030504040204" pitchFamily="50" charset="-128"/>
                <a:ea typeface="Meiryo UI" panose="020B0604030504040204" pitchFamily="50" charset="-128"/>
              </a:rPr>
              <a:t>の</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全ての  </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達成をめざしていくこと</a:t>
            </a:r>
            <a:endParaRPr kumimoji="1" lang="en-US" altLang="ja-JP" sz="2000" dirty="0">
              <a:latin typeface="Meiryo UI" panose="020B0604030504040204" pitchFamily="50" charset="-128"/>
              <a:ea typeface="Meiryo UI" panose="020B0604030504040204" pitchFamily="50" charset="-128"/>
            </a:endParaRPr>
          </a:p>
          <a:p>
            <a:pPr>
              <a:lnSpc>
                <a:spcPts val="2200"/>
              </a:lnSpc>
            </a:pP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sz="2000" dirty="0">
                <a:latin typeface="Meiryo UI" panose="020B0604030504040204" pitchFamily="50" charset="-128"/>
                <a:ea typeface="Meiryo UI" panose="020B0604030504040204" pitchFamily="50" charset="-128"/>
              </a:rPr>
              <a:t>→様々なステークホルダーが連携・協調し、「大阪」が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を体現したまちを発信していく</a:t>
            </a:r>
          </a:p>
        </p:txBody>
      </p:sp>
    </p:spTree>
    <p:extLst>
      <p:ext uri="{BB962C8B-B14F-4D97-AF65-F5344CB8AC3E}">
        <p14:creationId xmlns:p14="http://schemas.microsoft.com/office/powerpoint/2010/main" val="1437555885"/>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4800" b="1" u="sng" dirty="0">
                <a:latin typeface="メイリオ" panose="020B0604030504040204" pitchFamily="50" charset="-128"/>
                <a:ea typeface="メイリオ" panose="020B0604030504040204" pitchFamily="50" charset="-128"/>
              </a:rPr>
              <a:t>ＳＤＧｓ未来都市</a:t>
            </a:r>
          </a:p>
        </p:txBody>
      </p:sp>
      <p:pic>
        <p:nvPicPr>
          <p:cNvPr id="4" name="図 3">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2262182" y="4091376"/>
            <a:ext cx="5592849" cy="836269"/>
          </a:xfrm>
          <a:prstGeom prst="rect">
            <a:avLst/>
          </a:prstGeom>
        </p:spPr>
      </p:pic>
    </p:spTree>
    <p:extLst>
      <p:ext uri="{BB962C8B-B14F-4D97-AF65-F5344CB8AC3E}">
        <p14:creationId xmlns:p14="http://schemas.microsoft.com/office/powerpoint/2010/main" val="3099532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未来</a:t>
            </a:r>
            <a:r>
              <a:rPr kumimoji="1" lang="ja-JP" altLang="en-US" sz="2000" b="1" dirty="0">
                <a:latin typeface="Meiryo UI" panose="020B0604030504040204" pitchFamily="50" charset="-128"/>
                <a:ea typeface="Meiryo UI" panose="020B0604030504040204" pitchFamily="50" charset="-128"/>
              </a:rPr>
              <a:t>都市</a:t>
            </a:r>
          </a:p>
        </p:txBody>
      </p:sp>
      <p:sp>
        <p:nvSpPr>
          <p:cNvPr id="92" name="正方形/長方形 91"/>
          <p:cNvSpPr/>
          <p:nvPr/>
        </p:nvSpPr>
        <p:spPr>
          <a:xfrm>
            <a:off x="273871" y="882871"/>
            <a:ext cx="9290940" cy="1804789"/>
          </a:xfrm>
          <a:prstGeom prst="rect">
            <a:avLst/>
          </a:prstGeom>
          <a:ln>
            <a:solidFill>
              <a:schemeClr val="tx1"/>
            </a:solidFill>
            <a:prstDash val="sysDash"/>
          </a:ln>
        </p:spPr>
        <p:txBody>
          <a:bodyPr wrap="square">
            <a:spAutoFit/>
          </a:bodyPr>
          <a:lstStyle/>
          <a:p>
            <a:pPr marL="70942" indent="6450">
              <a:lnSpc>
                <a:spcPct val="150000"/>
              </a:lnSpc>
            </a:pPr>
            <a:r>
              <a:rPr lang="ja-JP" altLang="en-US" dirty="0">
                <a:latin typeface="Meiryo UI" panose="020B0604030504040204" pitchFamily="50" charset="-128"/>
                <a:ea typeface="Meiryo UI" panose="020B0604030504040204" pitchFamily="50" charset="-128"/>
              </a:rPr>
              <a:t>地方創生に向け、</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の達成に資する優れた取組みを提案する自治体を「</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未来都市」として</a:t>
            </a:r>
            <a:r>
              <a:rPr lang="ja-JP" altLang="en-US" dirty="0">
                <a:latin typeface="Meiryo UI" panose="020B0604030504040204" pitchFamily="50" charset="-128"/>
                <a:ea typeface="Meiryo UI" panose="020B0604030504040204" pitchFamily="50" charset="-128"/>
              </a:rPr>
              <a:t>、また、未来都市提案書に記載された事業のうち、</a:t>
            </a:r>
            <a:r>
              <a:rPr lang="ja-JP" altLang="en-US" b="1" dirty="0">
                <a:latin typeface="Meiryo UI" panose="020B0604030504040204" pitchFamily="50" charset="-128"/>
                <a:ea typeface="Meiryo UI" panose="020B0604030504040204" pitchFamily="50" charset="-128"/>
              </a:rPr>
              <a:t>特に先導的な事業を「自治体</a:t>
            </a:r>
            <a:r>
              <a:rPr lang="en-US" altLang="ja-JP" b="1" dirty="0">
                <a:latin typeface="Meiryo UI" panose="020B0604030504040204" pitchFamily="50" charset="-128"/>
                <a:ea typeface="Meiryo UI" panose="020B0604030504040204" pitchFamily="50" charset="-128"/>
              </a:rPr>
              <a:t>SDGs</a:t>
            </a:r>
            <a:r>
              <a:rPr lang="ja-JP" altLang="en-US" b="1" dirty="0">
                <a:latin typeface="Meiryo UI" panose="020B0604030504040204" pitchFamily="50" charset="-128"/>
                <a:ea typeface="Meiryo UI" panose="020B0604030504040204" pitchFamily="50" charset="-128"/>
              </a:rPr>
              <a:t>モデル事業」として選定する制度</a:t>
            </a:r>
            <a:endParaRPr lang="en-US" altLang="ja-JP" b="1" dirty="0">
              <a:latin typeface="Meiryo UI" panose="020B0604030504040204" pitchFamily="50" charset="-128"/>
              <a:ea typeface="Meiryo UI" panose="020B0604030504040204" pitchFamily="50" charset="-128"/>
            </a:endParaRPr>
          </a:p>
          <a:p>
            <a:pPr marL="70942" indent="6450">
              <a:lnSpc>
                <a:spcPct val="150000"/>
              </a:lnSpc>
              <a:spcBef>
                <a:spcPts val="975"/>
              </a:spcBef>
            </a:pPr>
            <a:r>
              <a:rPr lang="en-US" altLang="ja-JP" sz="1463" dirty="0">
                <a:latin typeface="Meiryo UI" panose="020B0604030504040204" pitchFamily="50" charset="-128"/>
                <a:ea typeface="Meiryo UI" panose="020B0604030504040204" pitchFamily="50" charset="-128"/>
              </a:rPr>
              <a:t>※2018</a:t>
            </a:r>
            <a:r>
              <a:rPr lang="ja-JP" altLang="en-US" sz="1463" dirty="0">
                <a:latin typeface="Meiryo UI" panose="020B0604030504040204" pitchFamily="50" charset="-128"/>
                <a:ea typeface="Meiryo UI" panose="020B0604030504040204" pitchFamily="50" charset="-128"/>
              </a:rPr>
              <a:t>年から</a:t>
            </a:r>
            <a:r>
              <a:rPr lang="en-US" altLang="ja-JP" sz="1463" dirty="0">
                <a:latin typeface="Meiryo UI" panose="020B0604030504040204" pitchFamily="50" charset="-128"/>
                <a:ea typeface="Meiryo UI" panose="020B0604030504040204" pitchFamily="50" charset="-128"/>
              </a:rPr>
              <a:t>2024</a:t>
            </a:r>
            <a:r>
              <a:rPr lang="ja-JP" altLang="en-US" sz="1463" dirty="0">
                <a:latin typeface="Meiryo UI" panose="020B0604030504040204" pitchFamily="50" charset="-128"/>
                <a:ea typeface="Meiryo UI" panose="020B0604030504040204" pitchFamily="50" charset="-128"/>
              </a:rPr>
              <a:t>年末までに累計</a:t>
            </a:r>
            <a:r>
              <a:rPr lang="en-US" altLang="ja-JP" sz="1463" dirty="0">
                <a:latin typeface="Meiryo UI" panose="020B0604030504040204" pitchFamily="50" charset="-128"/>
                <a:ea typeface="Meiryo UI" panose="020B0604030504040204" pitchFamily="50" charset="-128"/>
              </a:rPr>
              <a:t>210</a:t>
            </a:r>
            <a:r>
              <a:rPr lang="ja-JP" altLang="en-US" sz="1463" dirty="0">
                <a:latin typeface="Meiryo UI" panose="020B0604030504040204" pitchFamily="50" charset="-128"/>
                <a:ea typeface="Meiryo UI" panose="020B0604030504040204" pitchFamily="50" charset="-128"/>
              </a:rPr>
              <a:t>都市が選定される予定</a:t>
            </a:r>
          </a:p>
        </p:txBody>
      </p:sp>
      <p:sp>
        <p:nvSpPr>
          <p:cNvPr id="93" name="正方形/長方形 92"/>
          <p:cNvSpPr/>
          <p:nvPr/>
        </p:nvSpPr>
        <p:spPr>
          <a:xfrm>
            <a:off x="273871" y="3030531"/>
            <a:ext cx="1210588" cy="338554"/>
          </a:xfrm>
          <a:prstGeom prst="rect">
            <a:avLst/>
          </a:prstGeom>
        </p:spPr>
        <p:txBody>
          <a:bodyPr wrap="none">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選定状況</a:t>
            </a:r>
            <a:r>
              <a:rPr kumimoji="1" lang="en-US" altLang="ja-JP" sz="1600" b="1" dirty="0">
                <a:latin typeface="Meiryo UI" panose="020B0604030504040204" pitchFamily="50" charset="-128"/>
                <a:ea typeface="Meiryo UI" panose="020B0604030504040204" pitchFamily="50" charset="-128"/>
              </a:rPr>
              <a:t>】</a:t>
            </a:r>
          </a:p>
        </p:txBody>
      </p:sp>
      <p:graphicFrame>
        <p:nvGraphicFramePr>
          <p:cNvPr id="96" name="表 95"/>
          <p:cNvGraphicFramePr>
            <a:graphicFrameLocks noGrp="1"/>
          </p:cNvGraphicFramePr>
          <p:nvPr>
            <p:extLst>
              <p:ext uri="{D42A27DB-BD31-4B8C-83A1-F6EECF244321}">
                <p14:modId xmlns:p14="http://schemas.microsoft.com/office/powerpoint/2010/main" val="2533342322"/>
              </p:ext>
            </p:extLst>
          </p:nvPr>
        </p:nvGraphicFramePr>
        <p:xfrm>
          <a:off x="273871" y="3525631"/>
          <a:ext cx="9449677" cy="3055472"/>
        </p:xfrm>
        <a:graphic>
          <a:graphicData uri="http://schemas.openxmlformats.org/drawingml/2006/table">
            <a:tbl>
              <a:tblPr firstRow="1" bandRow="1">
                <a:tableStyleId>{93296810-A885-4BE3-A3E7-6D5BEEA58F35}</a:tableStyleId>
              </a:tblPr>
              <a:tblGrid>
                <a:gridCol w="1049964">
                  <a:extLst>
                    <a:ext uri="{9D8B030D-6E8A-4147-A177-3AD203B41FA5}">
                      <a16:colId xmlns:a16="http://schemas.microsoft.com/office/drawing/2014/main" val="3860438439"/>
                    </a:ext>
                  </a:extLst>
                </a:gridCol>
                <a:gridCol w="1909026">
                  <a:extLst>
                    <a:ext uri="{9D8B030D-6E8A-4147-A177-3AD203B41FA5}">
                      <a16:colId xmlns:a16="http://schemas.microsoft.com/office/drawing/2014/main" val="80126220"/>
                    </a:ext>
                  </a:extLst>
                </a:gridCol>
                <a:gridCol w="1749941">
                  <a:extLst>
                    <a:ext uri="{9D8B030D-6E8A-4147-A177-3AD203B41FA5}">
                      <a16:colId xmlns:a16="http://schemas.microsoft.com/office/drawing/2014/main" val="3917699888"/>
                    </a:ext>
                  </a:extLst>
                </a:gridCol>
                <a:gridCol w="2386282">
                  <a:extLst>
                    <a:ext uri="{9D8B030D-6E8A-4147-A177-3AD203B41FA5}">
                      <a16:colId xmlns:a16="http://schemas.microsoft.com/office/drawing/2014/main" val="2088348492"/>
                    </a:ext>
                  </a:extLst>
                </a:gridCol>
                <a:gridCol w="1177232">
                  <a:extLst>
                    <a:ext uri="{9D8B030D-6E8A-4147-A177-3AD203B41FA5}">
                      <a16:colId xmlns:a16="http://schemas.microsoft.com/office/drawing/2014/main" val="332229268"/>
                    </a:ext>
                  </a:extLst>
                </a:gridCol>
                <a:gridCol w="1177232">
                  <a:extLst>
                    <a:ext uri="{9D8B030D-6E8A-4147-A177-3AD203B41FA5}">
                      <a16:colId xmlns:a16="http://schemas.microsoft.com/office/drawing/2014/main" val="2711062671"/>
                    </a:ext>
                  </a:extLst>
                </a:gridCol>
              </a:tblGrid>
              <a:tr h="436496">
                <a:tc>
                  <a:txBody>
                    <a:bodyPr/>
                    <a:lstStyle/>
                    <a:p>
                      <a:endParaRPr kumimoji="1" lang="ja-JP" altLang="en-US" sz="1600" dirty="0"/>
                    </a:p>
                  </a:txBody>
                  <a:tcPr marL="74295" marR="74295" marT="37148" marB="37148" anchor="ctr"/>
                </a:tc>
                <a:tc>
                  <a:txBody>
                    <a:bodyPr/>
                    <a:lstStyle/>
                    <a:p>
                      <a:pPr algn="ctr"/>
                      <a:r>
                        <a:rPr kumimoji="1" lang="ja-JP" altLang="en-US" sz="1600" dirty="0"/>
                        <a:t>未来都市 選定件数</a:t>
                      </a:r>
                      <a:endParaRPr kumimoji="1" lang="en-US" altLang="ja-JP" sz="1600" dirty="0"/>
                    </a:p>
                  </a:txBody>
                  <a:tcPr marL="74295" marR="74295" marT="37148" marB="37148" anchor="ctr"/>
                </a:tc>
                <a:tc>
                  <a:txBody>
                    <a:bodyPr/>
                    <a:lstStyle/>
                    <a:p>
                      <a:pPr algn="ctr"/>
                      <a:r>
                        <a:rPr kumimoji="1" lang="ja-JP" altLang="en-US" sz="1200" dirty="0"/>
                        <a:t>（うち、モデル事業）</a:t>
                      </a:r>
                    </a:p>
                  </a:txBody>
                  <a:tcPr marL="74295" marR="74295" marT="37148" marB="37148" anchor="ctr">
                    <a:lnR w="12700" cap="flat" cmpd="sng" algn="ctr">
                      <a:solidFill>
                        <a:schemeClr val="tx1"/>
                      </a:solidFill>
                      <a:prstDash val="solid"/>
                      <a:round/>
                      <a:headEnd type="none" w="med" len="med"/>
                      <a:tailEnd type="none" w="med" len="med"/>
                    </a:lnR>
                  </a:tcPr>
                </a:tc>
                <a:tc>
                  <a:txBody>
                    <a:bodyPr/>
                    <a:lstStyle/>
                    <a:p>
                      <a:pPr algn="ctr"/>
                      <a:r>
                        <a:rPr kumimoji="1" lang="ja-JP" altLang="en-US" sz="1600" dirty="0"/>
                        <a:t>府域の選定状況</a:t>
                      </a:r>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r>
                        <a:rPr kumimoji="1" lang="ja-JP" altLang="en-US" sz="1600" dirty="0"/>
                        <a:t>未来都市</a:t>
                      </a:r>
                    </a:p>
                  </a:txBody>
                  <a:tcPr marL="74295" marR="74295" marT="37148" marB="37148" anchor="ctr"/>
                </a:tc>
                <a:tc>
                  <a:txBody>
                    <a:bodyPr/>
                    <a:lstStyle/>
                    <a:p>
                      <a:pPr algn="ctr"/>
                      <a:r>
                        <a:rPr kumimoji="1" lang="ja-JP" altLang="en-US" sz="1600" dirty="0"/>
                        <a:t>モデル事業</a:t>
                      </a:r>
                    </a:p>
                  </a:txBody>
                  <a:tcPr marL="74295" marR="74295" marT="37148" marB="37148" anchor="ctr"/>
                </a:tc>
                <a:extLst>
                  <a:ext uri="{0D108BD9-81ED-4DB2-BD59-A6C34878D82A}">
                    <a16:rowId xmlns:a16="http://schemas.microsoft.com/office/drawing/2014/main" val="1998978024"/>
                  </a:ext>
                </a:extLst>
              </a:tr>
              <a:tr h="436496">
                <a:tc>
                  <a:txBody>
                    <a:bodyPr/>
                    <a:lstStyle/>
                    <a:p>
                      <a:pPr algn="ctr"/>
                      <a:r>
                        <a:rPr kumimoji="1" lang="en-US" altLang="ja-JP" sz="1600" dirty="0"/>
                        <a:t>2018</a:t>
                      </a:r>
                      <a:r>
                        <a:rPr kumimoji="1" lang="ja-JP" altLang="en-US" sz="1600" dirty="0"/>
                        <a:t>年度</a:t>
                      </a:r>
                    </a:p>
                  </a:txBody>
                  <a:tcPr marL="74295" marR="74295" marT="37148" marB="37148" anchor="ctr"/>
                </a:tc>
                <a:tc>
                  <a:txBody>
                    <a:bodyPr/>
                    <a:lstStyle/>
                    <a:p>
                      <a:pPr algn="ctr"/>
                      <a:r>
                        <a:rPr kumimoji="1" lang="en-US" altLang="ja-JP" sz="1600" dirty="0"/>
                        <a:t>29</a:t>
                      </a:r>
                      <a:r>
                        <a:rPr kumimoji="1" lang="ja-JP" altLang="en-US" sz="1600" dirty="0"/>
                        <a:t>都市</a:t>
                      </a:r>
                    </a:p>
                  </a:txBody>
                  <a:tcPr marL="74295" marR="74295" marT="37148" marB="37148" anchor="ctr"/>
                </a:tc>
                <a:tc>
                  <a:txBody>
                    <a:bodyPr/>
                    <a:lstStyle/>
                    <a:p>
                      <a:pPr algn="ctr"/>
                      <a:r>
                        <a:rPr kumimoji="1" lang="ja-JP" altLang="en-US" sz="1200" dirty="0"/>
                        <a:t>（</a:t>
                      </a:r>
                      <a:r>
                        <a:rPr kumimoji="1" lang="en-US" altLang="ja-JP" sz="1200" dirty="0"/>
                        <a:t>10</a:t>
                      </a:r>
                      <a:r>
                        <a:rPr kumimoji="1" lang="ja-JP" altLang="en-US" sz="1200" dirty="0"/>
                        <a:t>事業）</a:t>
                      </a:r>
                    </a:p>
                  </a:txBody>
                  <a:tcPr marL="74295" marR="74295" marT="37148" marB="37148" anchor="ctr">
                    <a:lnR w="12700" cap="flat" cmpd="sng" algn="ctr">
                      <a:solidFill>
                        <a:schemeClr val="tx1"/>
                      </a:solidFill>
                      <a:prstDash val="solid"/>
                      <a:round/>
                      <a:headEnd type="none" w="med" len="med"/>
                      <a:tailEnd type="none" w="med" len="med"/>
                    </a:lnR>
                  </a:tcPr>
                </a:tc>
                <a:tc>
                  <a:txBody>
                    <a:bodyPr/>
                    <a:lstStyle/>
                    <a:p>
                      <a:r>
                        <a:rPr kumimoji="1" lang="ja-JP" altLang="en-US" sz="1600" dirty="0"/>
                        <a:t>堺市</a:t>
                      </a:r>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r>
                        <a:rPr kumimoji="1" lang="ja-JP" altLang="en-US" sz="1600" dirty="0"/>
                        <a:t>〇</a:t>
                      </a:r>
                    </a:p>
                  </a:txBody>
                  <a:tcPr marL="74295" marR="74295" marT="37148" marB="37148" anchor="ctr"/>
                </a:tc>
                <a:tc>
                  <a:txBody>
                    <a:bodyPr/>
                    <a:lstStyle/>
                    <a:p>
                      <a:pPr algn="ctr"/>
                      <a:endParaRPr kumimoji="1" lang="ja-JP" altLang="en-US" sz="1600" dirty="0"/>
                    </a:p>
                  </a:txBody>
                  <a:tcPr marL="74295" marR="74295" marT="37148" marB="37148" anchor="ctr"/>
                </a:tc>
                <a:extLst>
                  <a:ext uri="{0D108BD9-81ED-4DB2-BD59-A6C34878D82A}">
                    <a16:rowId xmlns:a16="http://schemas.microsoft.com/office/drawing/2014/main" val="2315208469"/>
                  </a:ext>
                </a:extLst>
              </a:tr>
              <a:tr h="436496">
                <a:tc>
                  <a:txBody>
                    <a:bodyPr/>
                    <a:lstStyle/>
                    <a:p>
                      <a:pPr algn="ctr"/>
                      <a:r>
                        <a:rPr kumimoji="1" lang="en-US" altLang="ja-JP" sz="1600" dirty="0"/>
                        <a:t>2019</a:t>
                      </a:r>
                      <a:r>
                        <a:rPr kumimoji="1" lang="ja-JP" altLang="en-US" sz="1600" dirty="0"/>
                        <a:t>年度</a:t>
                      </a:r>
                    </a:p>
                  </a:txBody>
                  <a:tcPr marL="74295" marR="74295" marT="37148" marB="37148" anchor="ctr"/>
                </a:tc>
                <a:tc>
                  <a:txBody>
                    <a:bodyPr/>
                    <a:lstStyle/>
                    <a:p>
                      <a:pPr algn="ctr"/>
                      <a:r>
                        <a:rPr kumimoji="1" lang="en-US" altLang="ja-JP" sz="1600" dirty="0"/>
                        <a:t>31</a:t>
                      </a:r>
                      <a:r>
                        <a:rPr kumimoji="1" lang="ja-JP" altLang="en-US" sz="1600" dirty="0"/>
                        <a:t>都市</a:t>
                      </a:r>
                    </a:p>
                  </a:txBody>
                  <a:tcPr marL="74295" marR="74295" marT="37148" marB="37148" anchor="ctr"/>
                </a:tc>
                <a:tc>
                  <a:txBody>
                    <a:bodyPr/>
                    <a:lstStyle/>
                    <a:p>
                      <a:pPr algn="ctr"/>
                      <a:r>
                        <a:rPr kumimoji="1" lang="ja-JP" altLang="en-US" sz="1200" dirty="0"/>
                        <a:t>（</a:t>
                      </a:r>
                      <a:r>
                        <a:rPr kumimoji="1" lang="en-US" altLang="ja-JP" sz="1200" dirty="0"/>
                        <a:t>10</a:t>
                      </a:r>
                      <a:r>
                        <a:rPr kumimoji="1" lang="ja-JP" altLang="en-US" sz="1200" dirty="0"/>
                        <a:t>事業）</a:t>
                      </a:r>
                    </a:p>
                  </a:txBody>
                  <a:tcPr marL="74295" marR="74295" marT="37148" marB="37148" anchor="ctr">
                    <a:lnR w="12700" cap="flat" cmpd="sng" algn="ctr">
                      <a:solidFill>
                        <a:schemeClr val="tx1"/>
                      </a:solidFill>
                      <a:prstDash val="solid"/>
                      <a:round/>
                      <a:headEnd type="none" w="med" len="med"/>
                      <a:tailEnd type="none" w="med" len="med"/>
                    </a:lnR>
                  </a:tcPr>
                </a:tc>
                <a:tc>
                  <a:txBody>
                    <a:bodyPr/>
                    <a:lstStyle/>
                    <a:p>
                      <a:endParaRPr kumimoji="1" lang="ja-JP" altLang="en-US" sz="1600" dirty="0"/>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endParaRPr kumimoji="1" lang="ja-JP" altLang="en-US" sz="1600" dirty="0"/>
                    </a:p>
                  </a:txBody>
                  <a:tcPr marL="74295" marR="74295" marT="37148" marB="37148" anchor="ctr"/>
                </a:tc>
                <a:tc>
                  <a:txBody>
                    <a:bodyPr/>
                    <a:lstStyle/>
                    <a:p>
                      <a:pPr algn="ctr"/>
                      <a:endParaRPr kumimoji="1" lang="ja-JP" altLang="en-US" sz="1600" dirty="0"/>
                    </a:p>
                  </a:txBody>
                  <a:tcPr marL="74295" marR="74295" marT="37148" marB="37148" anchor="ctr"/>
                </a:tc>
                <a:extLst>
                  <a:ext uri="{0D108BD9-81ED-4DB2-BD59-A6C34878D82A}">
                    <a16:rowId xmlns:a16="http://schemas.microsoft.com/office/drawing/2014/main" val="2704144533"/>
                  </a:ext>
                </a:extLst>
              </a:tr>
              <a:tr h="436496">
                <a:tc rowSpan="3">
                  <a:txBody>
                    <a:bodyPr/>
                    <a:lstStyle/>
                    <a:p>
                      <a:pPr algn="ctr"/>
                      <a:r>
                        <a:rPr kumimoji="1" lang="en-US" altLang="ja-JP" sz="1600" dirty="0"/>
                        <a:t>2020</a:t>
                      </a:r>
                      <a:r>
                        <a:rPr kumimoji="1" lang="ja-JP" altLang="en-US" sz="1600" dirty="0"/>
                        <a:t>年度</a:t>
                      </a:r>
                    </a:p>
                  </a:txBody>
                  <a:tcPr marL="74295" marR="74295" marT="37148" marB="37148" anchor="ctr"/>
                </a:tc>
                <a:tc rowSpan="3">
                  <a:txBody>
                    <a:bodyPr/>
                    <a:lstStyle/>
                    <a:p>
                      <a:pPr algn="ctr"/>
                      <a:r>
                        <a:rPr kumimoji="1" lang="en-US" altLang="ja-JP" sz="1600" dirty="0"/>
                        <a:t>33</a:t>
                      </a:r>
                      <a:r>
                        <a:rPr kumimoji="1" lang="ja-JP" altLang="en-US" sz="1600" dirty="0"/>
                        <a:t>都市</a:t>
                      </a:r>
                    </a:p>
                  </a:txBody>
                  <a:tcPr marL="74295" marR="74295" marT="37148" marB="37148" anchor="ctr"/>
                </a:tc>
                <a:tc rowSpan="3">
                  <a:txBody>
                    <a:bodyPr/>
                    <a:lstStyle/>
                    <a:p>
                      <a:pPr algn="ctr"/>
                      <a:r>
                        <a:rPr kumimoji="1" lang="ja-JP" altLang="en-US" sz="1200" dirty="0"/>
                        <a:t>（</a:t>
                      </a:r>
                      <a:r>
                        <a:rPr kumimoji="1" lang="en-US" altLang="ja-JP" sz="1200" dirty="0"/>
                        <a:t>10</a:t>
                      </a:r>
                      <a:r>
                        <a:rPr kumimoji="1" lang="ja-JP" altLang="en-US" sz="1200" dirty="0"/>
                        <a:t>事業）</a:t>
                      </a:r>
                    </a:p>
                  </a:txBody>
                  <a:tcPr marL="74295" marR="74295" marT="37148" marB="37148" anchor="ctr">
                    <a:lnR w="12700" cap="flat" cmpd="sng" algn="ctr">
                      <a:solidFill>
                        <a:schemeClr val="tx1"/>
                      </a:solidFill>
                      <a:prstDash val="solid"/>
                      <a:round/>
                      <a:headEnd type="none" w="med" len="med"/>
                      <a:tailEnd type="none" w="med" len="med"/>
                    </a:ln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600" dirty="0"/>
                        <a:t>大阪府・大阪市（共同）</a:t>
                      </a:r>
                      <a:endParaRPr kumimoji="1" lang="en-US" altLang="ja-JP" sz="1600" dirty="0"/>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r>
                        <a:rPr kumimoji="1" lang="ja-JP" altLang="en-US" sz="1600" dirty="0"/>
                        <a:t>〇</a:t>
                      </a:r>
                    </a:p>
                  </a:txBody>
                  <a:tcPr marL="74295" marR="74295" marT="37148" marB="37148" anchor="ctr"/>
                </a:tc>
                <a:tc>
                  <a:txBody>
                    <a:bodyPr/>
                    <a:lstStyle/>
                    <a:p>
                      <a:pPr algn="ctr"/>
                      <a:r>
                        <a:rPr kumimoji="1" lang="ja-JP" altLang="en-US" sz="1600" dirty="0"/>
                        <a:t>〇</a:t>
                      </a:r>
                    </a:p>
                  </a:txBody>
                  <a:tcPr marL="74295" marR="74295" marT="37148" marB="37148" anchor="ctr"/>
                </a:tc>
                <a:extLst>
                  <a:ext uri="{0D108BD9-81ED-4DB2-BD59-A6C34878D82A}">
                    <a16:rowId xmlns:a16="http://schemas.microsoft.com/office/drawing/2014/main" val="715841814"/>
                  </a:ext>
                </a:extLst>
              </a:tr>
              <a:tr h="43649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600" dirty="0"/>
                        <a:t>豊中市</a:t>
                      </a:r>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r>
                        <a:rPr kumimoji="1" lang="ja-JP" altLang="en-US" sz="1600" dirty="0"/>
                        <a:t>〇</a:t>
                      </a:r>
                    </a:p>
                  </a:txBody>
                  <a:tcPr marL="74295" marR="74295" marT="37148" marB="37148" anchor="ctr"/>
                </a:tc>
                <a:tc>
                  <a:txBody>
                    <a:bodyPr/>
                    <a:lstStyle/>
                    <a:p>
                      <a:pPr algn="ctr"/>
                      <a:endParaRPr kumimoji="1" lang="ja-JP" altLang="en-US" sz="1600" dirty="0"/>
                    </a:p>
                  </a:txBody>
                  <a:tcPr marL="74295" marR="74295" marT="37148" marB="37148" anchor="ctr"/>
                </a:tc>
                <a:extLst>
                  <a:ext uri="{0D108BD9-81ED-4DB2-BD59-A6C34878D82A}">
                    <a16:rowId xmlns:a16="http://schemas.microsoft.com/office/drawing/2014/main" val="1134110404"/>
                  </a:ext>
                </a:extLst>
              </a:tr>
              <a:tr h="43649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600" dirty="0"/>
                        <a:t>富田林市</a:t>
                      </a:r>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r>
                        <a:rPr kumimoji="1" lang="ja-JP" altLang="en-US" sz="1600" dirty="0"/>
                        <a:t>〇</a:t>
                      </a:r>
                    </a:p>
                  </a:txBody>
                  <a:tcPr marL="74295" marR="74295" marT="37148" marB="37148" anchor="ctr"/>
                </a:tc>
                <a:tc>
                  <a:txBody>
                    <a:bodyPr/>
                    <a:lstStyle/>
                    <a:p>
                      <a:pPr algn="ctr"/>
                      <a:r>
                        <a:rPr kumimoji="1" lang="ja-JP" altLang="en-US" sz="1600" dirty="0"/>
                        <a:t>〇</a:t>
                      </a:r>
                    </a:p>
                  </a:txBody>
                  <a:tcPr marL="74295" marR="74295" marT="37148" marB="37148" anchor="ctr"/>
                </a:tc>
                <a:extLst>
                  <a:ext uri="{0D108BD9-81ED-4DB2-BD59-A6C34878D82A}">
                    <a16:rowId xmlns:a16="http://schemas.microsoft.com/office/drawing/2014/main" val="2295543657"/>
                  </a:ext>
                </a:extLst>
              </a:tr>
              <a:tr h="436496">
                <a:tc>
                  <a:txBody>
                    <a:bodyPr/>
                    <a:lstStyle/>
                    <a:p>
                      <a:pPr algn="ctr"/>
                      <a:r>
                        <a:rPr kumimoji="1" lang="en-US" altLang="ja-JP" sz="1600" dirty="0"/>
                        <a:t>2021</a:t>
                      </a:r>
                      <a:r>
                        <a:rPr kumimoji="1" lang="ja-JP" altLang="en-US" sz="1600" dirty="0"/>
                        <a:t>年度</a:t>
                      </a:r>
                    </a:p>
                  </a:txBody>
                  <a:tcPr marL="74295" marR="74295" marT="37148" marB="37148" anchor="ctr"/>
                </a:tc>
                <a:tc>
                  <a:txBody>
                    <a:bodyPr/>
                    <a:lstStyle/>
                    <a:p>
                      <a:pPr algn="ctr"/>
                      <a:r>
                        <a:rPr kumimoji="1" lang="en-US" altLang="ja-JP" sz="1600" dirty="0"/>
                        <a:t>31</a:t>
                      </a:r>
                      <a:r>
                        <a:rPr kumimoji="1" lang="ja-JP" altLang="en-US" sz="1600" dirty="0"/>
                        <a:t>都市</a:t>
                      </a:r>
                    </a:p>
                  </a:txBody>
                  <a:tcPr marL="74295" marR="74295" marT="37148" marB="37148" anchor="ctr"/>
                </a:tc>
                <a:tc>
                  <a:txBody>
                    <a:bodyPr/>
                    <a:lstStyle/>
                    <a:p>
                      <a:pPr algn="ctr"/>
                      <a:r>
                        <a:rPr kumimoji="1" lang="ja-JP" altLang="en-US" sz="1200" dirty="0"/>
                        <a:t>（</a:t>
                      </a:r>
                      <a:r>
                        <a:rPr kumimoji="1" lang="en-US" altLang="ja-JP" sz="1200" dirty="0"/>
                        <a:t>10</a:t>
                      </a:r>
                      <a:r>
                        <a:rPr kumimoji="1" lang="ja-JP" altLang="en-US" sz="1200" dirty="0"/>
                        <a:t>事業）</a:t>
                      </a:r>
                    </a:p>
                  </a:txBody>
                  <a:tcPr marL="74295" marR="74295" marT="37148" marB="37148" anchor="ctr">
                    <a:lnR w="12700" cap="flat" cmpd="sng" algn="ctr">
                      <a:solidFill>
                        <a:schemeClr val="tx1"/>
                      </a:solidFill>
                      <a:prstDash val="solid"/>
                      <a:round/>
                      <a:headEnd type="none" w="med" len="med"/>
                      <a:tailEnd type="none" w="med" len="med"/>
                    </a:lnR>
                  </a:tcPr>
                </a:tc>
                <a:tc>
                  <a:txBody>
                    <a:bodyPr/>
                    <a:lstStyle/>
                    <a:p>
                      <a:r>
                        <a:rPr kumimoji="1" lang="ja-JP" altLang="en-US" sz="1600" dirty="0"/>
                        <a:t>能勢町</a:t>
                      </a:r>
                    </a:p>
                  </a:txBody>
                  <a:tcPr marL="74295" marR="74295" marT="37148" marB="37148" anchor="ctr">
                    <a:lnL w="12700" cap="flat" cmpd="sng" algn="ctr">
                      <a:solidFill>
                        <a:schemeClr val="tx1"/>
                      </a:solidFill>
                      <a:prstDash val="solid"/>
                      <a:round/>
                      <a:headEnd type="none" w="med" len="med"/>
                      <a:tailEnd type="none" w="med" len="med"/>
                    </a:lnL>
                  </a:tcPr>
                </a:tc>
                <a:tc>
                  <a:txBody>
                    <a:bodyPr/>
                    <a:lstStyle/>
                    <a:p>
                      <a:pPr algn="ctr"/>
                      <a:r>
                        <a:rPr kumimoji="1" lang="ja-JP" altLang="en-US" sz="1600" dirty="0"/>
                        <a:t>○</a:t>
                      </a:r>
                    </a:p>
                  </a:txBody>
                  <a:tcPr marL="74295" marR="74295" marT="37148" marB="37148" anchor="ctr"/>
                </a:tc>
                <a:tc>
                  <a:txBody>
                    <a:bodyPr/>
                    <a:lstStyle/>
                    <a:p>
                      <a:pPr algn="ctr"/>
                      <a:endParaRPr kumimoji="1" lang="ja-JP" altLang="en-US" sz="1600" dirty="0"/>
                    </a:p>
                  </a:txBody>
                  <a:tcPr marL="74295" marR="74295" marT="37148" marB="37148" anchor="ctr"/>
                </a:tc>
                <a:extLst>
                  <a:ext uri="{0D108BD9-81ED-4DB2-BD59-A6C34878D82A}">
                    <a16:rowId xmlns:a16="http://schemas.microsoft.com/office/drawing/2014/main" val="507355659"/>
                  </a:ext>
                </a:extLst>
              </a:tr>
            </a:tbl>
          </a:graphicData>
        </a:graphic>
      </p:graphicFrame>
    </p:spTree>
    <p:extLst>
      <p:ext uri="{BB962C8B-B14F-4D97-AF65-F5344CB8AC3E}">
        <p14:creationId xmlns:p14="http://schemas.microsoft.com/office/powerpoint/2010/main" val="3433589626"/>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自治体</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モデル事業</a:t>
            </a:r>
            <a:endParaRPr kumimoji="1" lang="en-US" altLang="ja-JP" sz="2000" b="1" dirty="0">
              <a:latin typeface="Meiryo UI" panose="020B0604030504040204" pitchFamily="50" charset="-128"/>
              <a:ea typeface="Meiryo UI" panose="020B0604030504040204" pitchFamily="50" charset="-128"/>
            </a:endParaRPr>
          </a:p>
        </p:txBody>
      </p:sp>
      <p:sp>
        <p:nvSpPr>
          <p:cNvPr id="6" name="正方形/長方形 5"/>
          <p:cNvSpPr/>
          <p:nvPr/>
        </p:nvSpPr>
        <p:spPr>
          <a:xfrm>
            <a:off x="121670" y="805991"/>
            <a:ext cx="9324186" cy="1803058"/>
          </a:xfrm>
          <a:prstGeom prst="rect">
            <a:avLst/>
          </a:prstGeom>
        </p:spPr>
        <p:txBody>
          <a:bodyPr wrap="square">
            <a:spAutoFit/>
          </a:bodyPr>
          <a:lstStyle/>
          <a:p>
            <a:pPr algn="just">
              <a:spcBef>
                <a:spcPts val="488"/>
              </a:spcBef>
            </a:pP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モデル事業の取組概要（大阪発「大阪ブルー・オーシャン・ビジョン」推進プロジェクト）</a:t>
            </a:r>
          </a:p>
          <a:p>
            <a:pPr marL="144463" indent="77391" algn="just">
              <a:lnSpc>
                <a:spcPts val="1300"/>
              </a:lnSpc>
              <a:spcBef>
                <a:spcPts val="488"/>
              </a:spcBef>
            </a:pPr>
            <a:endParaRPr lang="en-US" altLang="ja-JP" dirty="0">
              <a:latin typeface="Meiryo UI" panose="020B0604030504040204" pitchFamily="50" charset="-128"/>
              <a:ea typeface="Meiryo UI" panose="020B0604030504040204" pitchFamily="50" charset="-128"/>
            </a:endParaRPr>
          </a:p>
          <a:p>
            <a:pPr marL="144463" indent="77391" algn="just">
              <a:spcBef>
                <a:spcPts val="488"/>
              </a:spcBef>
            </a:pPr>
            <a:r>
              <a:rPr lang="ja-JP" altLang="en-US" dirty="0">
                <a:latin typeface="Meiryo UI" panose="020B0604030504040204" pitchFamily="50" charset="-128"/>
                <a:ea typeface="Meiryo UI" panose="020B0604030504040204" pitchFamily="50" charset="-128"/>
              </a:rPr>
              <a:t>日本で初めて開催された「</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サミット」（</a:t>
            </a:r>
            <a:r>
              <a:rPr lang="en-US" altLang="ja-JP" dirty="0">
                <a:latin typeface="Meiryo UI" panose="020B0604030504040204" pitchFamily="50" charset="-128"/>
                <a:ea typeface="Meiryo UI" panose="020B0604030504040204" pitchFamily="50" charset="-128"/>
              </a:rPr>
              <a:t>G20</a:t>
            </a:r>
            <a:r>
              <a:rPr lang="ja-JP" altLang="en-US" dirty="0">
                <a:latin typeface="Meiryo UI" panose="020B0604030504040204" pitchFamily="50" charset="-128"/>
                <a:ea typeface="Meiryo UI" panose="020B0604030504040204" pitchFamily="50" charset="-128"/>
              </a:rPr>
              <a:t>大阪サミット）の象徴的レガシーである「大阪ブルー・オーシャン・ビジョン」を先導する取組みとして、</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プラスチックごみ問題解決に向け、経済、社会、環境の三側面から、３</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（リデュース、リユース、リサイクル）などの普及啓発や、海岸漂着ごみの実態調査、海ごみの回収などを府域全体で幅広く実施する。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2058447" y="2944978"/>
            <a:ext cx="6186267"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≪新たなペットボトル回収・リサイクルシステム≫　事業スキーム</a:t>
            </a:r>
          </a:p>
        </p:txBody>
      </p:sp>
      <p:pic>
        <p:nvPicPr>
          <p:cNvPr id="20" name="図 19">
            <a:extLst>
              <a:ext uri="{FF2B5EF4-FFF2-40B4-BE49-F238E27FC236}">
                <a16:creationId xmlns:a16="http://schemas.microsoft.com/office/drawing/2014/main" id="{D1CDDFEB-B05F-4243-BE07-9DC61F4D2ED4}"/>
              </a:ext>
            </a:extLst>
          </p:cNvPr>
          <p:cNvPicPr/>
          <p:nvPr/>
        </p:nvPicPr>
        <p:blipFill rotWithShape="1">
          <a:blip r:embed="rId3">
            <a:extLst>
              <a:ext uri="{28A0092B-C50C-407E-A947-70E740481C1C}">
                <a14:useLocalDpi xmlns:a14="http://schemas.microsoft.com/office/drawing/2010/main" val="0"/>
              </a:ext>
            </a:extLst>
          </a:blip>
          <a:srcRect l="2692" r="5287" b="4255"/>
          <a:stretch/>
        </p:blipFill>
        <p:spPr>
          <a:xfrm>
            <a:off x="4266043" y="4065115"/>
            <a:ext cx="1436532" cy="864973"/>
          </a:xfrm>
          <a:prstGeom prst="rect">
            <a:avLst/>
          </a:prstGeom>
        </p:spPr>
      </p:pic>
      <p:sp>
        <p:nvSpPr>
          <p:cNvPr id="21" name="テキスト ボックス 31">
            <a:extLst>
              <a:ext uri="{FF2B5EF4-FFF2-40B4-BE49-F238E27FC236}">
                <a16:creationId xmlns:a16="http://schemas.microsoft.com/office/drawing/2014/main" id="{FEC3CF0B-856A-424C-BC92-822F7BB7FE83}"/>
              </a:ext>
            </a:extLst>
          </p:cNvPr>
          <p:cNvSpPr txBox="1"/>
          <p:nvPr/>
        </p:nvSpPr>
        <p:spPr>
          <a:xfrm>
            <a:off x="4321345" y="3933056"/>
            <a:ext cx="1345602" cy="271904"/>
          </a:xfrm>
          <a:prstGeom prst="rect">
            <a:avLst/>
          </a:prstGeom>
          <a:solidFill>
            <a:srgbClr val="0070C0"/>
          </a:solidFill>
          <a:ln>
            <a:noFill/>
          </a:ln>
        </p:spPr>
        <p:txBody>
          <a:bodyPr wrap="square" rtlCol="0">
            <a:noAutofit/>
          </a:bodyPr>
          <a:lstStyle/>
          <a:p>
            <a:pPr algn="ctr">
              <a:lnSpc>
                <a:spcPts val="1662"/>
              </a:lnSpc>
            </a:pPr>
            <a:r>
              <a:rPr lang="ja-JP" altLang="en-US" sz="1600" b="1" dirty="0">
                <a:solidFill>
                  <a:srgbClr val="FFFFFF"/>
                </a:solidFill>
                <a:latin typeface="ＭＳ Ｐゴシック" panose="020B0600070205080204" pitchFamily="50" charset="-128"/>
                <a:ea typeface="ＭＳ ゴシック" panose="020B0609070205080204" pitchFamily="49" charset="-128"/>
                <a:cs typeface="Times New Roman" panose="02020603050405020304" pitchFamily="18" charset="0"/>
              </a:rPr>
              <a:t>参画事業者</a:t>
            </a:r>
            <a:r>
              <a:rPr lang="ja-JP" altLang="en-US" sz="3200" b="1" dirty="0">
                <a:solidFill>
                  <a:srgbClr val="FFFFFF"/>
                </a:solidFill>
                <a:latin typeface="ＭＳ Ｐゴシック" panose="020B0600070205080204" pitchFamily="50" charset="-128"/>
                <a:ea typeface="ＭＳ ゴシック" panose="020B0609070205080204" pitchFamily="49" charset="-128"/>
                <a:cs typeface="Times New Roman" panose="02020603050405020304" pitchFamily="18" charset="0"/>
              </a:rPr>
              <a:t> </a:t>
            </a:r>
            <a:endParaRPr lang="ja-JP" altLang="en-US"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矢印: 左右 50"/>
          <p:cNvSpPr/>
          <p:nvPr/>
        </p:nvSpPr>
        <p:spPr>
          <a:xfrm>
            <a:off x="2011542" y="4077072"/>
            <a:ext cx="2010730" cy="409098"/>
          </a:xfrm>
          <a:prstGeom prst="leftRightArrow">
            <a:avLst/>
          </a:prstGeom>
          <a:solidFill>
            <a:srgbClr val="FFFF99"/>
          </a:solid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algn="ctr"/>
            <a:r>
              <a:rPr lang="ja-JP" altLang="en-US" sz="1400"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売買契約</a:t>
            </a:r>
          </a:p>
        </p:txBody>
      </p:sp>
      <p:grpSp>
        <p:nvGrpSpPr>
          <p:cNvPr id="23" name="グループ化 22"/>
          <p:cNvGrpSpPr/>
          <p:nvPr/>
        </p:nvGrpSpPr>
        <p:grpSpPr>
          <a:xfrm>
            <a:off x="2003071" y="4509120"/>
            <a:ext cx="1986626" cy="555810"/>
            <a:chOff x="2489203" y="4560691"/>
            <a:chExt cx="1992881" cy="437356"/>
          </a:xfrm>
          <a:solidFill>
            <a:srgbClr val="002060"/>
          </a:solidFill>
        </p:grpSpPr>
        <p:sp>
          <p:nvSpPr>
            <p:cNvPr id="24" name="右矢印 23"/>
            <p:cNvSpPr/>
            <p:nvPr/>
          </p:nvSpPr>
          <p:spPr>
            <a:xfrm rot="10800000">
              <a:off x="2489203" y="4560691"/>
              <a:ext cx="1992881" cy="43735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sp>
          <p:nvSpPr>
            <p:cNvPr id="25" name="テキスト ボックス 24"/>
            <p:cNvSpPr txBox="1"/>
            <p:nvPr/>
          </p:nvSpPr>
          <p:spPr>
            <a:xfrm>
              <a:off x="2977269" y="4677054"/>
              <a:ext cx="1004510" cy="242184"/>
            </a:xfrm>
            <a:prstGeom prst="rect">
              <a:avLst/>
            </a:prstGeom>
            <a:noFill/>
          </p:spPr>
          <p:txBody>
            <a:bodyPr wrap="square" rtlCol="0">
              <a:spAutoFit/>
            </a:bodyPr>
            <a:lstStyle/>
            <a:p>
              <a:pPr algn="ctr"/>
              <a:r>
                <a:rPr lang="ja-JP" altLang="en-US" sz="1400" dirty="0">
                  <a:solidFill>
                    <a:schemeClr val="bg1"/>
                  </a:solidFill>
                  <a:latin typeface="ＭＳ ゴシック" panose="020B0609070205080204" pitchFamily="49" charset="-128"/>
                  <a:ea typeface="ＭＳ ゴシック" panose="020B0609070205080204" pitchFamily="49" charset="-128"/>
                </a:rPr>
                <a:t>売 却 益</a:t>
              </a:r>
            </a:p>
          </p:txBody>
        </p:sp>
      </p:grpSp>
      <p:sp>
        <p:nvSpPr>
          <p:cNvPr id="26" name="四角形: 角を丸くする 47"/>
          <p:cNvSpPr/>
          <p:nvPr/>
        </p:nvSpPr>
        <p:spPr>
          <a:xfrm>
            <a:off x="2058447" y="5733256"/>
            <a:ext cx="1122651" cy="1636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algn="ctr">
              <a:lnSpc>
                <a:spcPts val="1108"/>
              </a:lnSpc>
            </a:pPr>
            <a:r>
              <a:rPr lang="ja-JP" altLang="en-US" sz="14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ペットボトルのみ</a:t>
            </a:r>
            <a:endParaRPr lang="ja-JP" altLang="en-US" sz="14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63802" y="5085184"/>
            <a:ext cx="786328" cy="506224"/>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251" y="4509120"/>
            <a:ext cx="1466329" cy="1506277"/>
          </a:xfrm>
          <a:prstGeom prst="rect">
            <a:avLst/>
          </a:prstGeom>
        </p:spPr>
      </p:pic>
      <p:sp>
        <p:nvSpPr>
          <p:cNvPr id="29" name="右矢印 28"/>
          <p:cNvSpPr/>
          <p:nvPr/>
        </p:nvSpPr>
        <p:spPr>
          <a:xfrm>
            <a:off x="6363832" y="5318266"/>
            <a:ext cx="1575387" cy="44984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ＭＳ ゴシック" panose="020B0609070205080204" pitchFamily="49" charset="-128"/>
                <a:ea typeface="ＭＳ ゴシック" panose="020B0609070205080204" pitchFamily="49" charset="-128"/>
              </a:rPr>
              <a:t>引き渡し</a:t>
            </a:r>
            <a:endParaRPr lang="ja-JP" altLang="en-US" sz="2000" dirty="0">
              <a:solidFill>
                <a:schemeClr val="tx1"/>
              </a:solidFill>
              <a:latin typeface="ＭＳ ゴシック" panose="020B0609070205080204" pitchFamily="49" charset="-128"/>
              <a:ea typeface="ＭＳ ゴシック" panose="020B0609070205080204" pitchFamily="49" charset="-128"/>
            </a:endParaRPr>
          </a:p>
        </p:txBody>
      </p:sp>
      <p:grpSp>
        <p:nvGrpSpPr>
          <p:cNvPr id="30" name="グループ化 29"/>
          <p:cNvGrpSpPr/>
          <p:nvPr/>
        </p:nvGrpSpPr>
        <p:grpSpPr>
          <a:xfrm>
            <a:off x="6308783" y="4437857"/>
            <a:ext cx="1620016" cy="584906"/>
            <a:chOff x="2514013" y="4560691"/>
            <a:chExt cx="1968071" cy="633649"/>
          </a:xfrm>
          <a:solidFill>
            <a:srgbClr val="002060"/>
          </a:solidFill>
        </p:grpSpPr>
        <p:sp>
          <p:nvSpPr>
            <p:cNvPr id="31" name="右矢印 30"/>
            <p:cNvSpPr/>
            <p:nvPr/>
          </p:nvSpPr>
          <p:spPr>
            <a:xfrm rot="10800000">
              <a:off x="2514013" y="4560691"/>
              <a:ext cx="1968071" cy="43735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sp>
          <p:nvSpPr>
            <p:cNvPr id="32" name="テキスト ボックス 31"/>
            <p:cNvSpPr txBox="1"/>
            <p:nvPr/>
          </p:nvSpPr>
          <p:spPr>
            <a:xfrm>
              <a:off x="2977382" y="4627518"/>
              <a:ext cx="1004511" cy="566822"/>
            </a:xfrm>
            <a:prstGeom prst="rect">
              <a:avLst/>
            </a:prstGeom>
            <a:noFill/>
          </p:spPr>
          <p:txBody>
            <a:bodyPr wrap="square" rtlCol="0">
              <a:spAutoFit/>
            </a:bodyPr>
            <a:lstStyle/>
            <a:p>
              <a:pPr algn="ctr"/>
              <a:r>
                <a:rPr lang="ja-JP" altLang="en-US" sz="1400" dirty="0">
                  <a:solidFill>
                    <a:schemeClr val="bg1"/>
                  </a:solidFill>
                  <a:latin typeface="ＭＳ ゴシック" panose="020B0609070205080204" pitchFamily="49" charset="-128"/>
                  <a:ea typeface="ＭＳ ゴシック" panose="020B0609070205080204" pitchFamily="49" charset="-128"/>
                </a:rPr>
                <a:t>売払費用</a:t>
              </a:r>
            </a:p>
          </p:txBody>
        </p:sp>
      </p:grpSp>
      <p:sp>
        <p:nvSpPr>
          <p:cNvPr id="33" name="左右矢印吹き出し 32"/>
          <p:cNvSpPr/>
          <p:nvPr/>
        </p:nvSpPr>
        <p:spPr>
          <a:xfrm>
            <a:off x="1848775" y="6023127"/>
            <a:ext cx="7861893" cy="524152"/>
          </a:xfrm>
          <a:prstGeom prst="leftRightArrowCallout">
            <a:avLst>
              <a:gd name="adj1" fmla="val 25000"/>
              <a:gd name="adj2" fmla="val 25000"/>
              <a:gd name="adj3" fmla="val 25000"/>
              <a:gd name="adj4" fmla="val 5792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Meiryo UI" panose="020B0604030504040204" pitchFamily="50" charset="-128"/>
                <a:ea typeface="Meiryo UI" panose="020B0604030504040204" pitchFamily="50" charset="-128"/>
              </a:rPr>
              <a:t>排出時から再資源化まで有価物（原料）として取引</a:t>
            </a:r>
          </a:p>
        </p:txBody>
      </p:sp>
      <p:sp>
        <p:nvSpPr>
          <p:cNvPr id="34" name="角丸四角形 33"/>
          <p:cNvSpPr/>
          <p:nvPr/>
        </p:nvSpPr>
        <p:spPr>
          <a:xfrm>
            <a:off x="1846774" y="3717032"/>
            <a:ext cx="7863895" cy="2979982"/>
          </a:xfrm>
          <a:prstGeom prst="roundRect">
            <a:avLst>
              <a:gd name="adj" fmla="val 8944"/>
            </a:avLst>
          </a:prstGeom>
          <a:noFill/>
          <a:ln w="22225">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2000"/>
          </a:p>
        </p:txBody>
      </p:sp>
      <p:sp>
        <p:nvSpPr>
          <p:cNvPr id="35" name="角丸四角形 34"/>
          <p:cNvSpPr/>
          <p:nvPr/>
        </p:nvSpPr>
        <p:spPr>
          <a:xfrm>
            <a:off x="2918294" y="3628433"/>
            <a:ext cx="4984615" cy="2326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eiryo UI" panose="020B0604030504040204" pitchFamily="50" charset="-128"/>
                <a:ea typeface="Meiryo UI" panose="020B0604030504040204" pitchFamily="50" charset="-128"/>
              </a:rPr>
              <a:t>新たなペットボトル回収・リサイクルシステム</a:t>
            </a:r>
            <a:endParaRPr lang="ja-JP" altLang="en-US" dirty="0">
              <a:latin typeface="Meiryo UI" panose="020B0604030504040204" pitchFamily="50" charset="-128"/>
              <a:ea typeface="Meiryo UI" panose="020B0604030504040204" pitchFamily="50" charset="-128"/>
            </a:endParaRPr>
          </a:p>
        </p:txBody>
      </p:sp>
      <p:sp>
        <p:nvSpPr>
          <p:cNvPr id="36" name="テキスト ボックス 53"/>
          <p:cNvSpPr txBox="1"/>
          <p:nvPr/>
        </p:nvSpPr>
        <p:spPr>
          <a:xfrm>
            <a:off x="8212410" y="4030296"/>
            <a:ext cx="1312252" cy="263805"/>
          </a:xfrm>
          <a:prstGeom prst="rect">
            <a:avLst/>
          </a:prstGeom>
          <a:solidFill>
            <a:srgbClr val="0070C0"/>
          </a:solidFill>
          <a:ln>
            <a:noFill/>
          </a:ln>
        </p:spPr>
        <p:txBody>
          <a:bodyPr wrap="square" rtlCol="0">
            <a:noAutofit/>
          </a:bodyPr>
          <a:lstStyle/>
          <a:p>
            <a:pPr algn="ctr"/>
            <a:r>
              <a:rPr lang="ja-JP" altLang="en-US" sz="1400" b="1" dirty="0">
                <a:solidFill>
                  <a:srgbClr val="FFFFFF"/>
                </a:solidFill>
                <a:latin typeface="ＭＳ ゴシック" panose="020B0609070205080204" pitchFamily="49" charset="-128"/>
                <a:ea typeface="ＭＳ ゴシック" panose="020B0609070205080204" pitchFamily="49" charset="-128"/>
                <a:cs typeface="Times New Roman" panose="02020603050405020304" pitchFamily="18" charset="0"/>
              </a:rPr>
              <a:t>再資源化事業者</a:t>
            </a:r>
            <a:endParaRPr lang="ja-JP" altLang="en-US" b="1" dirty="0">
              <a:latin typeface="ＭＳ ゴシック" panose="020B0609070205080204" pitchFamily="49" charset="-128"/>
              <a:ea typeface="ＭＳ ゴシック" panose="020B0609070205080204" pitchFamily="49" charset="-128"/>
              <a:cs typeface="ＭＳ Ｐゴシック" panose="020B0600070205080204" pitchFamily="50" charset="-128"/>
            </a:endParaRPr>
          </a:p>
        </p:txBody>
      </p:sp>
      <p:pic>
        <p:nvPicPr>
          <p:cNvPr id="37" name="図 36"/>
          <p:cNvPicPr>
            <a:picLocks noChangeAspect="1"/>
          </p:cNvPicPr>
          <p:nvPr/>
        </p:nvPicPr>
        <p:blipFill rotWithShape="1">
          <a:blip r:embed="rId6"/>
          <a:srcRect l="24597" t="51894" r="68437" b="37928"/>
          <a:stretch/>
        </p:blipFill>
        <p:spPr>
          <a:xfrm>
            <a:off x="4353725" y="5440914"/>
            <a:ext cx="604089" cy="496216"/>
          </a:xfrm>
          <a:prstGeom prst="rect">
            <a:avLst/>
          </a:prstGeom>
        </p:spPr>
      </p:pic>
      <p:pic>
        <p:nvPicPr>
          <p:cNvPr id="38" name="図 37"/>
          <p:cNvPicPr>
            <a:picLocks noChangeAspect="1"/>
          </p:cNvPicPr>
          <p:nvPr/>
        </p:nvPicPr>
        <p:blipFill rotWithShape="1">
          <a:blip r:embed="rId7"/>
          <a:srcRect l="24693" t="76340" r="68502" b="13496"/>
          <a:stretch/>
        </p:blipFill>
        <p:spPr>
          <a:xfrm>
            <a:off x="5051877" y="5436816"/>
            <a:ext cx="547675" cy="460048"/>
          </a:xfrm>
          <a:prstGeom prst="rect">
            <a:avLst/>
          </a:prstGeom>
        </p:spPr>
      </p:pic>
      <p:sp>
        <p:nvSpPr>
          <p:cNvPr id="39" name="角丸四角形 38"/>
          <p:cNvSpPr/>
          <p:nvPr/>
        </p:nvSpPr>
        <p:spPr>
          <a:xfrm>
            <a:off x="4232171" y="5069957"/>
            <a:ext cx="1504276" cy="867173"/>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0" name="二方向矢印 39"/>
          <p:cNvSpPr/>
          <p:nvPr/>
        </p:nvSpPr>
        <p:spPr>
          <a:xfrm rot="18831011">
            <a:off x="5882857" y="4775843"/>
            <a:ext cx="444584" cy="451467"/>
          </a:xfrm>
          <a:prstGeom prst="leftUpArrow">
            <a:avLst>
              <a:gd name="adj1" fmla="val 25000"/>
              <a:gd name="adj2" fmla="val 2799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1" name="テキスト ボックス 40"/>
          <p:cNvSpPr txBox="1"/>
          <p:nvPr/>
        </p:nvSpPr>
        <p:spPr>
          <a:xfrm>
            <a:off x="6287631" y="4935413"/>
            <a:ext cx="929598" cy="338554"/>
          </a:xfrm>
          <a:prstGeom prst="rect">
            <a:avLst/>
          </a:prstGeom>
          <a:noFill/>
        </p:spPr>
        <p:txBody>
          <a:bodyPr wrap="square" rtlCol="0">
            <a:spAutoFit/>
          </a:bodyPr>
          <a:lstStyle/>
          <a:p>
            <a:r>
              <a:rPr lang="ja-JP" altLang="en-US" sz="1600" dirty="0">
                <a:latin typeface="ＭＳ ゴシック" panose="020B0609070205080204" pitchFamily="49" charset="-128"/>
                <a:ea typeface="ＭＳ ゴシック" panose="020B0609070205080204" pitchFamily="49" charset="-128"/>
              </a:rPr>
              <a:t>連携</a:t>
            </a:r>
          </a:p>
        </p:txBody>
      </p:sp>
      <p:sp>
        <p:nvSpPr>
          <p:cNvPr id="42" name="テキスト ボックス 31">
            <a:extLst>
              <a:ext uri="{FF2B5EF4-FFF2-40B4-BE49-F238E27FC236}">
                <a16:creationId xmlns:a16="http://schemas.microsoft.com/office/drawing/2014/main" id="{FEC3CF0B-856A-424C-BC92-822F7BB7FE83}"/>
              </a:ext>
            </a:extLst>
          </p:cNvPr>
          <p:cNvSpPr txBox="1"/>
          <p:nvPr/>
        </p:nvSpPr>
        <p:spPr>
          <a:xfrm>
            <a:off x="4183341" y="4996128"/>
            <a:ext cx="1752489" cy="237653"/>
          </a:xfrm>
          <a:prstGeom prst="rect">
            <a:avLst/>
          </a:prstGeom>
          <a:solidFill>
            <a:schemeClr val="accent1">
              <a:lumMod val="60000"/>
              <a:lumOff val="40000"/>
            </a:schemeClr>
          </a:solidFill>
          <a:ln>
            <a:noFill/>
          </a:ln>
        </p:spPr>
        <p:txBody>
          <a:bodyPr wrap="square" rtlCol="0" anchor="ctr" anchorCtr="0">
            <a:noAutofit/>
          </a:bodyPr>
          <a:lstStyle/>
          <a:p>
            <a:pPr algn="ctr">
              <a:lnSpc>
                <a:spcPts val="1662"/>
              </a:lnSpc>
            </a:pPr>
            <a:r>
              <a:rPr lang="ja-JP" altLang="en-US" sz="1400" b="1" dirty="0">
                <a:latin typeface="ＭＳ Ｐゴシック" panose="020B0600070205080204" pitchFamily="50" charset="-128"/>
                <a:ea typeface="ＭＳ ゴシック" panose="020B0609070205080204" pitchFamily="49" charset="-128"/>
                <a:cs typeface="Times New Roman" panose="02020603050405020304" pitchFamily="18" charset="0"/>
              </a:rPr>
              <a:t>圧縮・梱包等施設 </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テキスト ボックス 42"/>
          <p:cNvSpPr txBox="1"/>
          <p:nvPr/>
        </p:nvSpPr>
        <p:spPr>
          <a:xfrm>
            <a:off x="4143488" y="5195555"/>
            <a:ext cx="1710729" cy="253916"/>
          </a:xfrm>
          <a:prstGeom prst="rect">
            <a:avLst/>
          </a:prstGeom>
          <a:noFill/>
        </p:spPr>
        <p:txBody>
          <a:bodyPr wrap="square" rtlCol="0">
            <a:spAutoFit/>
          </a:bodyPr>
          <a:lstStyle/>
          <a:p>
            <a:pPr algn="ctr"/>
            <a:r>
              <a:rPr lang="ja-JP" altLang="en-US" sz="1050" b="1" dirty="0">
                <a:latin typeface="Meiryo UI" panose="020B0604030504040204" pitchFamily="50" charset="-128"/>
                <a:ea typeface="Meiryo UI" panose="020B0604030504040204" pitchFamily="50" charset="-128"/>
              </a:rPr>
              <a:t>圧縮・梱包等設備</a:t>
            </a:r>
            <a:endParaRPr lang="ja-JP" altLang="en-US" sz="1050" dirty="0">
              <a:latin typeface="Meiryo UI" panose="020B0604030504040204" pitchFamily="50" charset="-128"/>
              <a:ea typeface="Meiryo UI" panose="020B0604030504040204" pitchFamily="50" charset="-128"/>
            </a:endParaRPr>
          </a:p>
        </p:txBody>
      </p:sp>
      <p:pic>
        <p:nvPicPr>
          <p:cNvPr id="44" name="図 43" descr="袋に入れられたペットボトルのイラスト">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2616" y="5085184"/>
            <a:ext cx="733507" cy="562075"/>
          </a:xfrm>
          <a:prstGeom prst="rect">
            <a:avLst/>
          </a:prstGeom>
          <a:noFill/>
          <a:ln>
            <a:noFill/>
          </a:ln>
        </p:spPr>
      </p:pic>
      <p:pic>
        <p:nvPicPr>
          <p:cNvPr id="45" name="図 44">
            <a:extLst>
              <a:ext uri="{FF2B5EF4-FFF2-40B4-BE49-F238E27FC236}">
                <a16:creationId xmlns:a16="http://schemas.microsoft.com/office/drawing/2014/main" id="{25176D70-D999-40EC-8EDB-7C0563EE08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217" y="5779621"/>
            <a:ext cx="779561" cy="1104795"/>
          </a:xfrm>
          <a:prstGeom prst="rect">
            <a:avLst/>
          </a:prstGeom>
        </p:spPr>
      </p:pic>
      <p:grpSp>
        <p:nvGrpSpPr>
          <p:cNvPr id="47" name="グループ化 46"/>
          <p:cNvGrpSpPr/>
          <p:nvPr/>
        </p:nvGrpSpPr>
        <p:grpSpPr>
          <a:xfrm>
            <a:off x="105856" y="3620473"/>
            <a:ext cx="1670026" cy="2096565"/>
            <a:chOff x="-13276" y="0"/>
            <a:chExt cx="1401986" cy="1997710"/>
          </a:xfrm>
        </p:grpSpPr>
        <p:pic>
          <p:nvPicPr>
            <p:cNvPr id="48" name="図 47" descr="おもちゃ, 人形, クリップアート が含まれている画像&#10;&#10;非常に高い精度で生成された説明">
              <a:extLst>
                <a:ext uri="{FF2B5EF4-FFF2-40B4-BE49-F238E27FC236}">
                  <a16:creationId xmlns:a16="http://schemas.microsoft.com/office/drawing/2014/main" id="{1A153E02-AAB7-4B37-9E30-ABFC9B5991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181100"/>
              <a:ext cx="1339215" cy="816610"/>
            </a:xfrm>
            <a:prstGeom prst="rect">
              <a:avLst/>
            </a:prstGeom>
          </p:spPr>
        </p:pic>
        <p:pic>
          <p:nvPicPr>
            <p:cNvPr id="49" name="図 48">
              <a:extLst>
                <a:ext uri="{FF2B5EF4-FFF2-40B4-BE49-F238E27FC236}">
                  <a16:creationId xmlns:a16="http://schemas.microsoft.com/office/drawing/2014/main" id="{4D709481-B141-4C38-B4FD-3BBBE2EE4EBA}"/>
                </a:ext>
              </a:extLst>
            </p:cNvPr>
            <p:cNvPicPr>
              <a:picLocks noChangeAspect="1"/>
            </p:cNvPicPr>
            <p:nvPr/>
          </p:nvPicPr>
          <p:blipFill rotWithShape="1">
            <a:blip r:embed="rId12">
              <a:extLst>
                <a:ext uri="{28A0092B-C50C-407E-A947-70E740481C1C}">
                  <a14:useLocalDpi xmlns:a14="http://schemas.microsoft.com/office/drawing/2010/main" val="0"/>
                </a:ext>
              </a:extLst>
            </a:blip>
            <a:srcRect l="1970" r="6231"/>
            <a:stretch/>
          </p:blipFill>
          <p:spPr>
            <a:xfrm>
              <a:off x="76200" y="0"/>
              <a:ext cx="1204595" cy="1183640"/>
            </a:xfrm>
            <a:prstGeom prst="rect">
              <a:avLst/>
            </a:prstGeom>
          </p:spPr>
        </p:pic>
        <p:sp>
          <p:nvSpPr>
            <p:cNvPr id="50" name="テキスト ボックス 29">
              <a:extLst>
                <a:ext uri="{FF2B5EF4-FFF2-40B4-BE49-F238E27FC236}">
                  <a16:creationId xmlns:a16="http://schemas.microsoft.com/office/drawing/2014/main" id="{B11459B2-80CA-4264-8F97-1E4365963E99}"/>
                </a:ext>
              </a:extLst>
            </p:cNvPr>
            <p:cNvSpPr txBox="1"/>
            <p:nvPr/>
          </p:nvSpPr>
          <p:spPr>
            <a:xfrm>
              <a:off x="-13276" y="335520"/>
              <a:ext cx="1401986" cy="304800"/>
            </a:xfrm>
            <a:prstGeom prst="rect">
              <a:avLst/>
            </a:prstGeom>
            <a:solidFill>
              <a:srgbClr val="0070C0"/>
            </a:solidFill>
            <a:ln>
              <a:noFill/>
            </a:ln>
          </p:spPr>
          <p:txBody>
            <a:bodyPr wrap="square" rtlCol="0">
              <a:noAutofit/>
            </a:bodyPr>
            <a:lstStyle/>
            <a:p>
              <a:pPr algn="ctr">
                <a:lnSpc>
                  <a:spcPts val="1385"/>
                </a:lnSpc>
              </a:pPr>
              <a:r>
                <a:rPr lang="ja-JP" altLang="en-US" sz="1292" b="1" dirty="0">
                  <a:solidFill>
                    <a:srgbClr val="FFFFFF"/>
                  </a:solidFill>
                  <a:latin typeface="ＭＳ Ｐゴシック" panose="020B0600070205080204" pitchFamily="50" charset="-128"/>
                  <a:ea typeface="ＭＳ ゴシック" panose="020B0609070205080204" pitchFamily="49" charset="-128"/>
                  <a:cs typeface="Times New Roman" panose="02020603050405020304" pitchFamily="18" charset="0"/>
                </a:rPr>
                <a:t>地域コミュニティ</a:t>
              </a:r>
              <a:endParaRPr lang="ja-JP" altLang="en-US" sz="1477"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Tree>
    <p:extLst>
      <p:ext uri="{BB962C8B-B14F-4D97-AF65-F5344CB8AC3E}">
        <p14:creationId xmlns:p14="http://schemas.microsoft.com/office/powerpoint/2010/main" val="3676234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大阪ブルー・オーシャン・ビジョン</a:t>
            </a:r>
            <a:r>
              <a:rPr kumimoji="1" lang="en-US" altLang="ja-JP" sz="2000" b="1" dirty="0" smtClean="0">
                <a:latin typeface="Meiryo UI" panose="020B0604030504040204" pitchFamily="50" charset="-128"/>
                <a:ea typeface="Meiryo UI" panose="020B0604030504040204" pitchFamily="50" charset="-128"/>
              </a:rPr>
              <a:t>PR</a:t>
            </a:r>
            <a:r>
              <a:rPr kumimoji="1" lang="ja-JP" altLang="en-US" sz="2000" b="1" dirty="0" smtClean="0">
                <a:latin typeface="Meiryo UI" panose="020B0604030504040204" pitchFamily="50" charset="-128"/>
                <a:ea typeface="Meiryo UI" panose="020B0604030504040204" pitchFamily="50" charset="-128"/>
              </a:rPr>
              <a:t>動画（４分）</a:t>
            </a:r>
            <a:endParaRPr kumimoji="1" lang="en-US" altLang="ja-JP" sz="2000" b="1" dirty="0">
              <a:latin typeface="Meiryo UI" panose="020B0604030504040204" pitchFamily="50" charset="-128"/>
              <a:ea typeface="Meiryo UI" panose="020B0604030504040204" pitchFamily="50" charset="-128"/>
            </a:endParaRPr>
          </a:p>
        </p:txBody>
      </p:sp>
      <p:sp>
        <p:nvSpPr>
          <p:cNvPr id="46" name="正方形/長方形 45"/>
          <p:cNvSpPr/>
          <p:nvPr/>
        </p:nvSpPr>
        <p:spPr>
          <a:xfrm>
            <a:off x="121670" y="805991"/>
            <a:ext cx="9324186" cy="400110"/>
          </a:xfrm>
          <a:prstGeom prst="rect">
            <a:avLst/>
          </a:prstGeom>
        </p:spPr>
        <p:txBody>
          <a:bodyPr wrap="square">
            <a:spAutoFit/>
          </a:bodyPr>
          <a:lstStyle/>
          <a:p>
            <a:pPr algn="just">
              <a:spcBef>
                <a:spcPts val="488"/>
              </a:spcBef>
            </a:pPr>
            <a:r>
              <a:rPr lang="ja-JP"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大阪</a:t>
            </a:r>
            <a:r>
              <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rPr>
              <a:t>ブルー・オーシャン・ビジョン</a:t>
            </a:r>
            <a:r>
              <a:rPr lang="ja-JP"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b="1" kern="100" dirty="0" smtClean="0">
                <a:latin typeface="Meiryo UI" panose="020B0604030504040204" pitchFamily="50" charset="-128"/>
                <a:ea typeface="Meiryo UI" panose="020B0604030504040204" pitchFamily="50" charset="-128"/>
                <a:cs typeface="Times New Roman" panose="02020603050405020304" pitchFamily="18" charset="0"/>
              </a:rPr>
              <a:t>PR</a:t>
            </a:r>
            <a:r>
              <a:rPr lang="ja-JP" altLang="en-US" sz="2000" b="1" kern="100" dirty="0" smtClean="0">
                <a:latin typeface="Meiryo UI" panose="020B0604030504040204" pitchFamily="50" charset="-128"/>
                <a:ea typeface="Meiryo UI" panose="020B0604030504040204" pitchFamily="50" charset="-128"/>
                <a:cs typeface="Times New Roman" panose="02020603050405020304" pitchFamily="18" charset="0"/>
              </a:rPr>
              <a:t>動画（３分）</a:t>
            </a:r>
            <a:endParaRPr lang="ja-JP" altLang="ja-JP" sz="2000" b="1"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430" y="642886"/>
            <a:ext cx="9906859" cy="5572227"/>
          </a:xfrm>
          <a:prstGeom prst="rect">
            <a:avLst/>
          </a:prstGeom>
        </p:spPr>
      </p:pic>
    </p:spTree>
    <p:extLst>
      <p:ext uri="{BB962C8B-B14F-4D97-AF65-F5344CB8AC3E}">
        <p14:creationId xmlns:p14="http://schemas.microsoft.com/office/powerpoint/2010/main" val="1717500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4800" b="1" u="sng" dirty="0" smtClean="0">
                <a:latin typeface="メイリオ" panose="020B0604030504040204" pitchFamily="50" charset="-128"/>
                <a:ea typeface="メイリオ" panose="020B0604030504040204" pitchFamily="50" charset="-128"/>
              </a:rPr>
              <a:t>大阪</a:t>
            </a:r>
            <a:r>
              <a:rPr lang="en-US" altLang="ja-JP" sz="4800" b="1" u="sng" dirty="0" smtClean="0">
                <a:latin typeface="メイリオ" panose="020B0604030504040204" pitchFamily="50" charset="-128"/>
                <a:ea typeface="メイリオ" panose="020B0604030504040204" pitchFamily="50" charset="-128"/>
              </a:rPr>
              <a:t>SDGs</a:t>
            </a:r>
            <a:r>
              <a:rPr lang="ja-JP" altLang="en-US" sz="4800" b="1" u="sng" dirty="0" smtClean="0">
                <a:latin typeface="メイリオ" panose="020B0604030504040204" pitchFamily="50" charset="-128"/>
                <a:ea typeface="メイリオ" panose="020B0604030504040204" pitchFamily="50" charset="-128"/>
              </a:rPr>
              <a:t>行動憲章</a:t>
            </a:r>
            <a:endParaRPr kumimoji="1" lang="ja-JP" altLang="en-US" sz="4800" b="1" u="sng"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2262182" y="4091378"/>
            <a:ext cx="5592849" cy="836269"/>
          </a:xfrm>
          <a:prstGeom prst="rect">
            <a:avLst/>
          </a:prstGeom>
        </p:spPr>
      </p:pic>
    </p:spTree>
    <p:extLst>
      <p:ext uri="{BB962C8B-B14F-4D97-AF65-F5344CB8AC3E}">
        <p14:creationId xmlns:p14="http://schemas.microsoft.com/office/powerpoint/2010/main" val="1314785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3"/>
            <a:ext cx="8628611" cy="5523759"/>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nSpc>
                <a:spcPct val="150000"/>
              </a:lnSpc>
            </a:pPr>
            <a:r>
              <a:rPr kumimoji="1" lang="ja-JP" altLang="en-US" sz="20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　　</a:t>
            </a:r>
            <a:r>
              <a:rPr kumimoji="1" lang="en-US" altLang="ja-JP" sz="4800" b="1" i="1" u="sng" dirty="0">
                <a:latin typeface="Meiryo UI" panose="020B0604030504040204" pitchFamily="50" charset="-128"/>
                <a:ea typeface="Meiryo UI" panose="020B0604030504040204" pitchFamily="50" charset="-128"/>
              </a:rPr>
              <a:t>SDGs</a:t>
            </a:r>
            <a:r>
              <a:rPr kumimoji="1" lang="ja-JP" altLang="en-US" sz="4800" b="1" i="1" u="sng" dirty="0">
                <a:latin typeface="Meiryo UI" panose="020B0604030504040204" pitchFamily="50" charset="-128"/>
                <a:ea typeface="Meiryo UI" panose="020B0604030504040204" pitchFamily="50" charset="-128"/>
              </a:rPr>
              <a:t>について</a:t>
            </a:r>
            <a:r>
              <a:rPr kumimoji="1" lang="en-US" altLang="ja-JP" sz="3200" b="1" dirty="0">
                <a:latin typeface="Meiryo UI" panose="020B0604030504040204" pitchFamily="50" charset="-128"/>
                <a:ea typeface="Meiryo UI" panose="020B0604030504040204" pitchFamily="50" charset="-128"/>
              </a:rPr>
              <a:t>								</a:t>
            </a:r>
            <a:endParaRPr kumimoji="1" lang="ja-JP" altLang="en-US" sz="3200" b="1" dirty="0">
              <a:latin typeface="Meiryo UI" panose="020B0604030504040204" pitchFamily="50" charset="-128"/>
              <a:ea typeface="Meiryo UI" panose="020B0604030504040204" pitchFamily="50" charset="-128"/>
            </a:endParaRPr>
          </a:p>
          <a:p>
            <a:pPr>
              <a:lnSpc>
                <a:spcPct val="150000"/>
              </a:lnSpc>
            </a:pP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a:p>
            <a:pPr>
              <a:lnSpc>
                <a:spcPct val="150000"/>
              </a:lnSpc>
            </a:pPr>
            <a:r>
              <a:rPr kumimoji="1" lang="ja-JP" altLang="en-US"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156574" y="4463387"/>
            <a:ext cx="5592849" cy="836269"/>
          </a:xfrm>
          <a:prstGeom prst="rect">
            <a:avLst/>
          </a:prstGeom>
        </p:spPr>
      </p:pic>
    </p:spTree>
    <p:extLst>
      <p:ext uri="{BB962C8B-B14F-4D97-AF65-F5344CB8AC3E}">
        <p14:creationId xmlns:p14="http://schemas.microsoft.com/office/powerpoint/2010/main" val="1084176587"/>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smtClean="0"/>
              <a:t>SDGs</a:t>
            </a:r>
            <a:r>
              <a:rPr lang="ja-JP" altLang="en-US" dirty="0" smtClean="0"/>
              <a:t>の認知度調査</a:t>
            </a:r>
            <a:endParaRPr kumimoji="1" lang="ja-JP" altLang="en-US" b="1" dirty="0"/>
          </a:p>
        </p:txBody>
      </p:sp>
      <p:graphicFrame>
        <p:nvGraphicFramePr>
          <p:cNvPr id="88" name="コンテンツ プレースホルダー 8"/>
          <p:cNvGraphicFramePr>
            <a:graphicFrameLocks/>
          </p:cNvGraphicFramePr>
          <p:nvPr>
            <p:extLst>
              <p:ext uri="{D42A27DB-BD31-4B8C-83A1-F6EECF244321}">
                <p14:modId xmlns:p14="http://schemas.microsoft.com/office/powerpoint/2010/main" val="297448941"/>
              </p:ext>
            </p:extLst>
          </p:nvPr>
        </p:nvGraphicFramePr>
        <p:xfrm>
          <a:off x="625045" y="1845249"/>
          <a:ext cx="8538027" cy="3449098"/>
        </p:xfrm>
        <a:graphic>
          <a:graphicData uri="http://schemas.openxmlformats.org/drawingml/2006/chart">
            <c:chart xmlns:c="http://schemas.openxmlformats.org/drawingml/2006/chart" xmlns:r="http://schemas.openxmlformats.org/officeDocument/2006/relationships" r:id="rId3"/>
          </a:graphicData>
        </a:graphic>
      </p:graphicFrame>
      <p:sp>
        <p:nvSpPr>
          <p:cNvPr id="92" name="テキスト ボックス 91"/>
          <p:cNvSpPr txBox="1"/>
          <p:nvPr/>
        </p:nvSpPr>
        <p:spPr>
          <a:xfrm>
            <a:off x="395606" y="826423"/>
            <a:ext cx="2895373" cy="38549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90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90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90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認知度（大阪）</a:t>
            </a:r>
          </a:p>
        </p:txBody>
      </p:sp>
      <p:sp>
        <p:nvSpPr>
          <p:cNvPr id="93" name="正方形/長方形 92"/>
          <p:cNvSpPr/>
          <p:nvPr/>
        </p:nvSpPr>
        <p:spPr>
          <a:xfrm>
            <a:off x="1843292" y="5629295"/>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sp>
        <p:nvSpPr>
          <p:cNvPr id="96" name="正方形/長方形 95"/>
          <p:cNvSpPr/>
          <p:nvPr/>
        </p:nvSpPr>
        <p:spPr>
          <a:xfrm>
            <a:off x="4017901" y="1207565"/>
            <a:ext cx="5525543" cy="444121"/>
          </a:xfrm>
          <a:prstGeom prst="rect">
            <a:avLst/>
          </a:prstGeom>
        </p:spPr>
        <p:txBody>
          <a:bodyPr wrap="none">
            <a:spAutoFit/>
          </a:bodyPr>
          <a:lstStyle/>
          <a:p>
            <a:r>
              <a:rPr lang="ja-JP" altLang="en-US" sz="2286" b="1" u="sng" dirty="0">
                <a:latin typeface="Meiryo UI" panose="020B0604030504040204" pitchFamily="50" charset="-128"/>
                <a:ea typeface="Meiryo UI" panose="020B0604030504040204" pitchFamily="50" charset="-128"/>
              </a:rPr>
              <a:t>府民全体の認知度は、</a:t>
            </a:r>
            <a:r>
              <a:rPr lang="en-US" altLang="ja-JP" sz="2286" b="1" u="sng" dirty="0">
                <a:latin typeface="Meiryo UI" panose="020B0604030504040204" pitchFamily="50" charset="-128"/>
                <a:ea typeface="Meiryo UI" panose="020B0604030504040204" pitchFamily="50" charset="-128"/>
              </a:rPr>
              <a:t>53.4%</a:t>
            </a:r>
            <a:r>
              <a:rPr lang="ja-JP" altLang="en-US" sz="1334" dirty="0">
                <a:latin typeface="Meiryo UI" panose="020B0604030504040204" pitchFamily="50" charset="-128"/>
                <a:ea typeface="Meiryo UI" panose="020B0604030504040204" pitchFamily="50" charset="-128"/>
              </a:rPr>
              <a:t>（</a:t>
            </a:r>
            <a:r>
              <a:rPr lang="en-US" altLang="ja-JP" sz="1334" dirty="0">
                <a:latin typeface="Meiryo UI" panose="020B0604030504040204" pitchFamily="50" charset="-128"/>
                <a:ea typeface="Meiryo UI" panose="020B0604030504040204" pitchFamily="50" charset="-128"/>
              </a:rPr>
              <a:t>2021</a:t>
            </a:r>
            <a:r>
              <a:rPr lang="ja-JP" altLang="en-US" sz="1334" dirty="0">
                <a:latin typeface="Meiryo UI" panose="020B0604030504040204" pitchFamily="50" charset="-128"/>
                <a:ea typeface="Meiryo UI" panose="020B0604030504040204" pitchFamily="50" charset="-128"/>
              </a:rPr>
              <a:t>年３月時点）</a:t>
            </a:r>
            <a:endParaRPr lang="en-US" altLang="ja-JP" sz="1334"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279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SDGs</a:t>
            </a:r>
            <a:r>
              <a:rPr kumimoji="1" lang="ja-JP" altLang="en-US" dirty="0" smtClean="0"/>
              <a:t>の認知度調査</a:t>
            </a:r>
            <a:endParaRPr kumimoji="1" lang="ja-JP" altLang="en-US" dirty="0"/>
          </a:p>
        </p:txBody>
      </p:sp>
      <p:sp>
        <p:nvSpPr>
          <p:cNvPr id="3" name="スライド番号プレースホルダー 2"/>
          <p:cNvSpPr>
            <a:spLocks noGrp="1"/>
          </p:cNvSpPr>
          <p:nvPr>
            <p:ph type="sldNum" sz="quarter" idx="12"/>
          </p:nvPr>
        </p:nvSpPr>
        <p:spPr/>
        <p:txBody>
          <a:bodyPr/>
          <a:lstStyle/>
          <a:p>
            <a:fld id="{E93600C5-E09F-42B5-8802-35E7D4C4D45F}" type="slidenum">
              <a:rPr kumimoji="1" lang="ja-JP" altLang="en-US" smtClean="0"/>
              <a:t>20</a:t>
            </a:fld>
            <a:endParaRPr kumimoji="1" lang="ja-JP" altLang="en-US"/>
          </a:p>
        </p:txBody>
      </p:sp>
      <p:sp>
        <p:nvSpPr>
          <p:cNvPr id="4" name="テキスト ボックス 3"/>
          <p:cNvSpPr txBox="1"/>
          <p:nvPr/>
        </p:nvSpPr>
        <p:spPr>
          <a:xfrm>
            <a:off x="501051" y="912157"/>
            <a:ext cx="2895373"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意識度（全体）</a:t>
            </a:r>
          </a:p>
        </p:txBody>
      </p:sp>
      <p:graphicFrame>
        <p:nvGraphicFramePr>
          <p:cNvPr id="5" name="グラフ 4"/>
          <p:cNvGraphicFramePr>
            <a:graphicFrameLocks/>
          </p:cNvGraphicFramePr>
          <p:nvPr>
            <p:extLst>
              <p:ext uri="{D42A27DB-BD31-4B8C-83A1-F6EECF244321}">
                <p14:modId xmlns:p14="http://schemas.microsoft.com/office/powerpoint/2010/main" val="607091367"/>
              </p:ext>
            </p:extLst>
          </p:nvPr>
        </p:nvGraphicFramePr>
        <p:xfrm>
          <a:off x="703197" y="1168706"/>
          <a:ext cx="8521766" cy="1267392"/>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501051" y="2381658"/>
            <a:ext cx="2895373"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意識度（性年代）</a:t>
            </a:r>
          </a:p>
        </p:txBody>
      </p:sp>
      <p:graphicFrame>
        <p:nvGraphicFramePr>
          <p:cNvPr id="7" name="グラフ 6"/>
          <p:cNvGraphicFramePr>
            <a:graphicFrameLocks/>
          </p:cNvGraphicFramePr>
          <p:nvPr>
            <p:extLst>
              <p:ext uri="{D42A27DB-BD31-4B8C-83A1-F6EECF244321}">
                <p14:modId xmlns:p14="http://schemas.microsoft.com/office/powerpoint/2010/main" val="428854987"/>
              </p:ext>
            </p:extLst>
          </p:nvPr>
        </p:nvGraphicFramePr>
        <p:xfrm>
          <a:off x="820368" y="2624595"/>
          <a:ext cx="8311262" cy="37317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8218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0" y="752238"/>
            <a:ext cx="7342334" cy="324875"/>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〇大阪</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行動憲章の策定（令和３年１月）</a:t>
            </a:r>
            <a:endParaRPr lang="en-US" altLang="ja-JP" sz="2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374303" y="1719337"/>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1956" y="3269275"/>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78" y="5391134"/>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65" y="5391134"/>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53" y="5391134"/>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542" y="5391134"/>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930" y="5391134"/>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17" y="5391134"/>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705" y="5391134"/>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4094" y="5391134"/>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482" y="5391134"/>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2870" y="5391134"/>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7257" y="5391134"/>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645" y="5391134"/>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6034" y="5391134"/>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0422" y="5391134"/>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4809" y="5391134"/>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9197" y="5391134"/>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33591" y="5391134"/>
            <a:ext cx="533821" cy="533821"/>
          </a:xfrm>
          <a:prstGeom prst="rect">
            <a:avLst/>
          </a:prstGeom>
        </p:spPr>
      </p:pic>
      <p:sp>
        <p:nvSpPr>
          <p:cNvPr id="71" name="正方形/長方形 70"/>
          <p:cNvSpPr/>
          <p:nvPr/>
        </p:nvSpPr>
        <p:spPr>
          <a:xfrm>
            <a:off x="173670" y="1355993"/>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9123177"/>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1" y="790874"/>
            <a:ext cx="4335691" cy="530060"/>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〇私の</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宣言プロジェクト</a:t>
            </a:r>
            <a:endParaRPr lang="en-US" altLang="ja-JP" sz="24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82348" y="4011124"/>
            <a:ext cx="9742335" cy="2694351"/>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50" name="正方形/長方形 49"/>
          <p:cNvSpPr/>
          <p:nvPr/>
        </p:nvSpPr>
        <p:spPr>
          <a:xfrm>
            <a:off x="82347" y="4032154"/>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51" name="角丸四角形 50"/>
          <p:cNvSpPr/>
          <p:nvPr/>
        </p:nvSpPr>
        <p:spPr>
          <a:xfrm>
            <a:off x="841312" y="4536896"/>
            <a:ext cx="2340000" cy="743564"/>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6" y="4601145"/>
            <a:ext cx="610899" cy="610899"/>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632" y="4609639"/>
            <a:ext cx="607102" cy="607102"/>
          </a:xfrm>
          <a:prstGeom prst="rect">
            <a:avLst/>
          </a:prstGeom>
        </p:spPr>
      </p:pic>
      <p:grpSp>
        <p:nvGrpSpPr>
          <p:cNvPr id="56" name="グループ化 55"/>
          <p:cNvGrpSpPr/>
          <p:nvPr/>
        </p:nvGrpSpPr>
        <p:grpSpPr>
          <a:xfrm>
            <a:off x="5679441" y="2795907"/>
            <a:ext cx="3799086" cy="792859"/>
            <a:chOff x="7387792" y="5589156"/>
            <a:chExt cx="4150908" cy="989737"/>
          </a:xfrm>
        </p:grpSpPr>
        <p:sp>
          <p:nvSpPr>
            <p:cNvPr id="69" name="正方形/長方形 68"/>
            <p:cNvSpPr/>
            <p:nvPr/>
          </p:nvSpPr>
          <p:spPr>
            <a:xfrm>
              <a:off x="7387792" y="5589156"/>
              <a:ext cx="4150908" cy="9897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813"/>
                </a:lnSpc>
              </a:pPr>
              <a:endParaRPr kumimoji="1" lang="en-US" altLang="ja-JP" sz="1463"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詳しくは、府</a:t>
              </a:r>
              <a:r>
                <a:rPr kumimoji="1" lang="en-US" altLang="ja-JP" sz="1600" b="1" dirty="0">
                  <a:latin typeface="Meiryo UI" panose="020B0604030504040204" pitchFamily="50" charset="-128"/>
                  <a:ea typeface="Meiryo UI" panose="020B0604030504040204" pitchFamily="50" charset="-128"/>
                </a:rPr>
                <a:t>HP</a:t>
              </a:r>
              <a:r>
                <a:rPr kumimoji="1" lang="ja-JP" altLang="en-US" sz="1600" b="1" dirty="0">
                  <a:latin typeface="Meiryo UI" panose="020B0604030504040204" pitchFamily="50" charset="-128"/>
                  <a:ea typeface="Meiryo UI" panose="020B0604030504040204" pitchFamily="50" charset="-128"/>
                </a:rPr>
                <a:t>をご覧ください</a:t>
              </a:r>
            </a:p>
          </p:txBody>
        </p:sp>
        <p:sp>
          <p:nvSpPr>
            <p:cNvPr id="70" name="正方形/長方形 69"/>
            <p:cNvSpPr/>
            <p:nvPr/>
          </p:nvSpPr>
          <p:spPr>
            <a:xfrm>
              <a:off x="7612656" y="6133722"/>
              <a:ext cx="3254165" cy="341790"/>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9250" tIns="58500" rIns="29250" bIns="58500"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大阪府　</a:t>
              </a:r>
              <a:r>
                <a:rPr kumimoji="1" lang="en-US" altLang="ja-JP" b="1" dirty="0">
                  <a:solidFill>
                    <a:schemeClr val="tx1"/>
                  </a:solidFill>
                  <a:latin typeface="Meiryo UI" panose="020B0604030504040204" pitchFamily="50" charset="-128"/>
                  <a:ea typeface="Meiryo UI" panose="020B0604030504040204" pitchFamily="50" charset="-128"/>
                </a:rPr>
                <a:t>SDGs</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3" name="角丸四角形 72"/>
            <p:cNvSpPr/>
            <p:nvPr/>
          </p:nvSpPr>
          <p:spPr>
            <a:xfrm>
              <a:off x="10957891" y="6109446"/>
              <a:ext cx="418825" cy="370783"/>
            </a:xfrm>
            <a:prstGeom prst="roundRect">
              <a:avLst>
                <a:gd name="adj" fmla="val 23935"/>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63" dirty="0">
                  <a:latin typeface="Meiryo UI" panose="020B0604030504040204" pitchFamily="50" charset="-128"/>
                  <a:ea typeface="Meiryo UI" panose="020B0604030504040204" pitchFamily="50" charset="-128"/>
                </a:rPr>
                <a:t>🔍</a:t>
              </a:r>
            </a:p>
          </p:txBody>
        </p:sp>
      </p:grpSp>
      <p:sp>
        <p:nvSpPr>
          <p:cNvPr id="80" name="角丸四角形 79"/>
          <p:cNvSpPr/>
          <p:nvPr/>
        </p:nvSpPr>
        <p:spPr>
          <a:xfrm>
            <a:off x="7403372" y="4538240"/>
            <a:ext cx="2310750" cy="744252"/>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誰もが働きやすい</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職場環境を作る</a:t>
            </a:r>
            <a:endParaRPr kumimoji="1" lang="en-US" altLang="ja-JP" b="1" dirty="0">
              <a:solidFill>
                <a:srgbClr val="000000"/>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71" y="4619757"/>
            <a:ext cx="611325" cy="611325"/>
          </a:xfrm>
          <a:prstGeom prst="rect">
            <a:avLst/>
          </a:prstGeom>
        </p:spPr>
      </p:pic>
      <p:pic>
        <p:nvPicPr>
          <p:cNvPr id="82"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416" y="5464160"/>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62" y="5717067"/>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b="21060"/>
          <a:stretch/>
        </p:blipFill>
        <p:spPr>
          <a:xfrm>
            <a:off x="7578983" y="5365409"/>
            <a:ext cx="2125242" cy="1259236"/>
          </a:xfrm>
          <a:prstGeom prst="rect">
            <a:avLst/>
          </a:prstGeom>
        </p:spPr>
      </p:pic>
      <p:sp>
        <p:nvSpPr>
          <p:cNvPr id="86" name="正方形/長方形 85"/>
          <p:cNvSpPr/>
          <p:nvPr/>
        </p:nvSpPr>
        <p:spPr bwMode="white">
          <a:xfrm>
            <a:off x="4548941" y="5177430"/>
            <a:ext cx="527521" cy="27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角丸四角形 87"/>
          <p:cNvSpPr/>
          <p:nvPr/>
        </p:nvSpPr>
        <p:spPr>
          <a:xfrm>
            <a:off x="4133463" y="4531652"/>
            <a:ext cx="2310750" cy="744252"/>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89" name="図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 y="5462642"/>
            <a:ext cx="2518315" cy="1134835"/>
          </a:xfrm>
          <a:prstGeom prst="rect">
            <a:avLst/>
          </a:prstGeom>
        </p:spPr>
      </p:pic>
      <p:pic>
        <p:nvPicPr>
          <p:cNvPr id="90" name="図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6874" y="5354999"/>
            <a:ext cx="1692863" cy="1269647"/>
          </a:xfrm>
          <a:prstGeom prst="rect">
            <a:avLst/>
          </a:prstGeom>
        </p:spPr>
      </p:pic>
      <p:pic>
        <p:nvPicPr>
          <p:cNvPr id="91" name="Picture 16" descr="タッパーのイラスト"/>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7420" y="5812354"/>
            <a:ext cx="1006981" cy="903766"/>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角丸四角形 56"/>
          <p:cNvSpPr/>
          <p:nvPr/>
        </p:nvSpPr>
        <p:spPr>
          <a:xfrm>
            <a:off x="126292" y="1727281"/>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対　象</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角丸四角形 57"/>
          <p:cNvSpPr/>
          <p:nvPr/>
        </p:nvSpPr>
        <p:spPr>
          <a:xfrm>
            <a:off x="126292" y="2688779"/>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参加方法</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1530334" y="2496962"/>
            <a:ext cx="3546130" cy="848950"/>
          </a:xfrm>
          <a:prstGeom prst="rect">
            <a:avLst/>
          </a:prstGeom>
        </p:spPr>
        <p:txBody>
          <a:bodyPr wrap="square">
            <a:spAutoFit/>
          </a:bodyPr>
          <a:lstStyle/>
          <a:p>
            <a:pPr lvl="0">
              <a:lnSpc>
                <a:spcPts val="3000"/>
              </a:lnSpc>
              <a:defRPr/>
            </a:pPr>
            <a:r>
              <a:rPr kumimoji="1" lang="ja-JP" altLang="en-US" sz="2000" b="1" dirty="0">
                <a:latin typeface="Meiryo UI" panose="020B0604030504040204" pitchFamily="50" charset="-128"/>
                <a:ea typeface="Meiryo UI" panose="020B0604030504040204" pitchFamily="50" charset="-128"/>
              </a:rPr>
              <a:t>大阪府ホームページ</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大阪府</a:t>
            </a:r>
            <a:r>
              <a:rPr kumimoji="1" lang="en-US" altLang="ja-JP" sz="2000" b="1" dirty="0">
                <a:solidFill>
                  <a:prstClr val="black"/>
                </a:solidFill>
                <a:latin typeface="Meiryo UI" panose="020B0604030504040204" pitchFamily="50" charset="-128"/>
                <a:ea typeface="Meiryo UI" panose="020B0604030504040204" pitchFamily="50" charset="-128"/>
              </a:rPr>
              <a:t>SDGs【</a:t>
            </a:r>
            <a:r>
              <a:rPr kumimoji="1" lang="ja-JP" altLang="en-US" sz="2000" b="1" dirty="0">
                <a:solidFill>
                  <a:prstClr val="black"/>
                </a:solidFill>
                <a:latin typeface="Meiryo UI" panose="020B0604030504040204" pitchFamily="50" charset="-128"/>
                <a:ea typeface="Meiryo UI" panose="020B0604030504040204" pitchFamily="50" charset="-128"/>
              </a:rPr>
              <a:t>公式</a:t>
            </a:r>
            <a:r>
              <a:rPr kumimoji="1" lang="en-US" altLang="ja-JP" sz="2000" b="1" dirty="0">
                <a:solidFill>
                  <a:prstClr val="black"/>
                </a:solidFill>
                <a:latin typeface="Meiryo UI" panose="020B0604030504040204" pitchFamily="50" charset="-128"/>
                <a:ea typeface="Meiryo UI" panose="020B0604030504040204" pitchFamily="50" charset="-128"/>
              </a:rPr>
              <a:t>】Twitter</a:t>
            </a:r>
          </a:p>
        </p:txBody>
      </p:sp>
      <p:sp>
        <p:nvSpPr>
          <p:cNvPr id="63" name="角丸四角形 62"/>
          <p:cNvSpPr/>
          <p:nvPr/>
        </p:nvSpPr>
        <p:spPr>
          <a:xfrm>
            <a:off x="5237987" y="1799644"/>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宣言内容</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6684814" y="1629440"/>
            <a:ext cx="3438282" cy="848950"/>
          </a:xfrm>
          <a:prstGeom prst="rect">
            <a:avLst/>
          </a:prstGeom>
        </p:spPr>
        <p:txBody>
          <a:bodyPr wrap="square">
            <a:spAutoFit/>
          </a:bodyPr>
          <a:lstStyle/>
          <a:p>
            <a:pPr lvl="0">
              <a:lnSpc>
                <a:spcPts val="3000"/>
              </a:lnSpc>
              <a:defRPr/>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の達成に向けた取組み</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関連するゴール</a:t>
            </a:r>
            <a:endParaRPr kumimoji="1" lang="en-US" altLang="ja-JP" sz="20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1530334" y="1634197"/>
            <a:ext cx="3415155" cy="6622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sz="2000" b="1" dirty="0">
                <a:solidFill>
                  <a:schemeClr val="tx1"/>
                </a:solidFill>
                <a:latin typeface="Meiryo UI" panose="020B0604030504040204" pitchFamily="50" charset="-128"/>
                <a:ea typeface="Meiryo UI" panose="020B0604030504040204" pitchFamily="50" charset="-128"/>
              </a:rPr>
              <a:t>府民、府内の企業・団体など</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0212082"/>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私</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宣言プロジェクトへの参加方法</a:t>
            </a:r>
            <a:endParaRPr kumimoji="1" lang="ja-JP" altLang="en-US" sz="2000" b="1" dirty="0">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162" y="4724673"/>
            <a:ext cx="980214" cy="980214"/>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623" y="2268468"/>
            <a:ext cx="841654" cy="841654"/>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514" y="758284"/>
            <a:ext cx="4093114" cy="5792270"/>
          </a:xfrm>
          <a:prstGeom prst="rect">
            <a:avLst/>
          </a:prstGeom>
        </p:spPr>
      </p:pic>
      <p:sp>
        <p:nvSpPr>
          <p:cNvPr id="12" name="正方形/長方形 11"/>
          <p:cNvSpPr/>
          <p:nvPr/>
        </p:nvSpPr>
        <p:spPr>
          <a:xfrm>
            <a:off x="482932" y="879240"/>
            <a:ext cx="4194024" cy="6088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ja-JP" altLang="en-US" sz="1500" dirty="0" smtClean="0">
                <a:solidFill>
                  <a:schemeClr val="tx1"/>
                </a:solidFill>
                <a:latin typeface="Meiryo UI" panose="020B0604030504040204" pitchFamily="50" charset="-128"/>
                <a:ea typeface="Meiryo UI" panose="020B0604030504040204" pitchFamily="50" charset="-128"/>
              </a:rPr>
              <a:t>下記</a:t>
            </a:r>
            <a:r>
              <a:rPr kumimoji="1" lang="en-US" altLang="ja-JP" sz="1500" dirty="0">
                <a:solidFill>
                  <a:schemeClr val="tx1"/>
                </a:solidFill>
                <a:latin typeface="Meiryo UI" panose="020B0604030504040204" pitchFamily="50" charset="-128"/>
                <a:ea typeface="Meiryo UI" panose="020B0604030504040204" pitchFamily="50" charset="-128"/>
              </a:rPr>
              <a:t>QR</a:t>
            </a:r>
            <a:r>
              <a:rPr kumimoji="1" lang="ja-JP" altLang="en-US" sz="1500" dirty="0">
                <a:solidFill>
                  <a:schemeClr val="tx1"/>
                </a:solidFill>
                <a:latin typeface="Meiryo UI" panose="020B0604030504040204" pitchFamily="50" charset="-128"/>
                <a:ea typeface="Meiryo UI" panose="020B0604030504040204" pitchFamily="50" charset="-128"/>
              </a:rPr>
              <a:t>コードから参加ページにアクセスください。</a:t>
            </a:r>
            <a:endParaRPr kumimoji="1" lang="en-US" altLang="ja-JP" sz="15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en-US" altLang="ja-JP" sz="1500" dirty="0">
                <a:solidFill>
                  <a:schemeClr val="tx1"/>
                </a:solidFill>
                <a:latin typeface="Meiryo UI" panose="020B0604030504040204" pitchFamily="50" charset="-128"/>
                <a:ea typeface="Meiryo UI" panose="020B0604030504040204" pitchFamily="50" charset="-128"/>
              </a:rPr>
              <a:t>Twitter</a:t>
            </a:r>
            <a:r>
              <a:rPr kumimoji="1" lang="ja-JP" altLang="en-US" sz="1500" dirty="0">
                <a:solidFill>
                  <a:schemeClr val="tx1"/>
                </a:solidFill>
                <a:latin typeface="Meiryo UI" panose="020B0604030504040204" pitchFamily="50" charset="-128"/>
                <a:ea typeface="Meiryo UI" panose="020B0604030504040204" pitchFamily="50" charset="-128"/>
              </a:rPr>
              <a:t>からもご参加いただけます。</a:t>
            </a:r>
            <a:endParaRPr kumimoji="1" lang="en-US" altLang="ja-JP" sz="15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358489" y="1607343"/>
            <a:ext cx="2617788" cy="464230"/>
          </a:xfrm>
          <a:prstGeom prst="rect">
            <a:avLst/>
          </a:prstGeom>
        </p:spPr>
        <p:txBody>
          <a:bodyPr wrap="square">
            <a:spAutoFit/>
          </a:bodyPr>
          <a:lstStyle/>
          <a:p>
            <a:pPr lvl="0">
              <a:lnSpc>
                <a:spcPts val="3000"/>
              </a:lnSpc>
              <a:defRPr/>
            </a:pPr>
            <a:r>
              <a:rPr kumimoji="1" lang="ja-JP" altLang="en-US" sz="2000" b="1" u="sng" dirty="0">
                <a:latin typeface="Meiryo UI" panose="020B0604030504040204" pitchFamily="50" charset="-128"/>
                <a:ea typeface="Meiryo UI" panose="020B0604030504040204" pitchFamily="50" charset="-128"/>
              </a:rPr>
              <a:t>大阪府ホームページ</a:t>
            </a:r>
            <a:endParaRPr kumimoji="1" lang="en-US" altLang="ja-JP"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893016" y="3890874"/>
            <a:ext cx="3546130" cy="848950"/>
          </a:xfrm>
          <a:prstGeom prst="rect">
            <a:avLst/>
          </a:prstGeom>
        </p:spPr>
        <p:txBody>
          <a:bodyPr wrap="square">
            <a:spAutoFit/>
          </a:bodyPr>
          <a:lstStyle/>
          <a:p>
            <a:pPr lvl="0">
              <a:lnSpc>
                <a:spcPts val="3000"/>
              </a:lnSpc>
              <a:defRPr/>
            </a:pPr>
            <a:r>
              <a:rPr kumimoji="1" lang="ja-JP" altLang="en-US" sz="2000" b="1" u="sng" dirty="0">
                <a:solidFill>
                  <a:prstClr val="black"/>
                </a:solidFill>
                <a:latin typeface="Meiryo UI" panose="020B0604030504040204" pitchFamily="50" charset="-128"/>
                <a:ea typeface="Meiryo UI" panose="020B0604030504040204" pitchFamily="50" charset="-128"/>
              </a:rPr>
              <a:t>大阪府</a:t>
            </a:r>
            <a:r>
              <a:rPr kumimoji="1" lang="en-US" altLang="ja-JP" sz="2000" b="1" u="sng" dirty="0">
                <a:solidFill>
                  <a:prstClr val="black"/>
                </a:solidFill>
                <a:latin typeface="Meiryo UI" panose="020B0604030504040204" pitchFamily="50" charset="-128"/>
                <a:ea typeface="Meiryo UI" panose="020B0604030504040204" pitchFamily="50" charset="-128"/>
              </a:rPr>
              <a:t>SDGs【</a:t>
            </a:r>
            <a:r>
              <a:rPr kumimoji="1" lang="ja-JP" altLang="en-US" sz="2000" b="1" u="sng" dirty="0">
                <a:solidFill>
                  <a:prstClr val="black"/>
                </a:solidFill>
                <a:latin typeface="Meiryo UI" panose="020B0604030504040204" pitchFamily="50" charset="-128"/>
                <a:ea typeface="Meiryo UI" panose="020B0604030504040204" pitchFamily="50" charset="-128"/>
              </a:rPr>
              <a:t>公式</a:t>
            </a:r>
            <a:r>
              <a:rPr kumimoji="1" lang="en-US" altLang="ja-JP" sz="2000" b="1" u="sng" dirty="0">
                <a:solidFill>
                  <a:prstClr val="black"/>
                </a:solidFill>
                <a:latin typeface="Meiryo UI" panose="020B0604030504040204" pitchFamily="50" charset="-128"/>
                <a:ea typeface="Meiryo UI" panose="020B0604030504040204" pitchFamily="50" charset="-128"/>
              </a:rPr>
              <a:t>】Twitter</a:t>
            </a:r>
          </a:p>
          <a:p>
            <a:pPr>
              <a:lnSpc>
                <a:spcPts val="3000"/>
              </a:lnSpc>
              <a:defRPr/>
            </a:pPr>
            <a:r>
              <a:rPr lang="ja-JP" altLang="en-US" sz="2000" dirty="0">
                <a:latin typeface="HGｺﾞｼｯｸM" panose="020B0609000000000000" pitchFamily="49" charset="-128"/>
                <a:ea typeface="HGｺﾞｼｯｸM" panose="020B0609000000000000" pitchFamily="49" charset="-128"/>
              </a:rPr>
              <a:t>＠</a:t>
            </a:r>
            <a:r>
              <a:rPr lang="en-US" altLang="ja-JP" sz="2000" dirty="0" err="1">
                <a:latin typeface="HGｺﾞｼｯｸM" panose="020B0609000000000000" pitchFamily="49" charset="-128"/>
                <a:ea typeface="HGｺﾞｼｯｸM" panose="020B0609000000000000" pitchFamily="49" charset="-128"/>
              </a:rPr>
              <a:t>osakaprefSDGs</a:t>
            </a:r>
            <a:endParaRPr kumimoji="1" lang="ja-JP" altLang="en-US" sz="2000" dirty="0">
              <a:latin typeface="HGｺﾞｼｯｸM" panose="020B0609000000000000" pitchFamily="49" charset="-128"/>
              <a:ea typeface="HGｺﾞｼｯｸM" panose="020B0609000000000000" pitchFamily="49" charset="-128"/>
            </a:endParaRP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25571" t="939" r="19719" b="939"/>
          <a:stretch/>
        </p:blipFill>
        <p:spPr>
          <a:xfrm>
            <a:off x="1333668" y="4699751"/>
            <a:ext cx="1076903" cy="1086433"/>
          </a:xfrm>
          <a:prstGeom prst="ellipse">
            <a:avLst/>
          </a:prstGeom>
          <a:ln>
            <a:solidFill>
              <a:schemeClr val="bg1">
                <a:lumMod val="85000"/>
              </a:schemeClr>
            </a:solidFill>
          </a:ln>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85" y="2096860"/>
            <a:ext cx="2278307" cy="1122541"/>
          </a:xfrm>
          <a:prstGeom prst="rect">
            <a:avLst/>
          </a:prstGeom>
        </p:spPr>
      </p:pic>
      <p:sp>
        <p:nvSpPr>
          <p:cNvPr id="17" name="正方形/長方形 16"/>
          <p:cNvSpPr/>
          <p:nvPr/>
        </p:nvSpPr>
        <p:spPr>
          <a:xfrm>
            <a:off x="898139" y="3160208"/>
            <a:ext cx="3658640" cy="5408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「私の</a:t>
            </a:r>
            <a:r>
              <a:rPr kumimoji="1" lang="en-US" altLang="ja-JP" sz="1400" dirty="0">
                <a:solidFill>
                  <a:schemeClr val="tx1"/>
                </a:solidFill>
                <a:latin typeface="Meiryo UI" panose="020B0604030504040204" pitchFamily="50" charset="-128"/>
                <a:ea typeface="Meiryo UI" panose="020B0604030504040204" pitchFamily="50" charset="-128"/>
              </a:rPr>
              <a:t>SDGs</a:t>
            </a:r>
            <a:r>
              <a:rPr kumimoji="1" lang="ja-JP" altLang="en-US" sz="1400" dirty="0">
                <a:solidFill>
                  <a:schemeClr val="tx1"/>
                </a:solidFill>
                <a:latin typeface="Meiryo UI" panose="020B0604030504040204" pitchFamily="50" charset="-128"/>
                <a:ea typeface="Meiryo UI" panose="020B0604030504040204" pitchFamily="50" charset="-128"/>
              </a:rPr>
              <a:t>宣言プロジェクト」ページから</a:t>
            </a:r>
            <a:endParaRPr kumimoji="1" lang="en-US" altLang="ja-JP" sz="14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ja-JP" altLang="en-US" sz="1400" dirty="0">
                <a:solidFill>
                  <a:schemeClr val="tx1"/>
                </a:solidFill>
                <a:latin typeface="Meiryo UI" panose="020B0604030504040204" pitchFamily="50" charset="-128"/>
                <a:ea typeface="Meiryo UI" panose="020B0604030504040204" pitchFamily="50" charset="-128"/>
              </a:rPr>
              <a:t>　　参加フォームへアクセスいただけます。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0595010-A8A4-415D-9D90-81619A9C7D7B}"/>
              </a:ext>
            </a:extLst>
          </p:cNvPr>
          <p:cNvSpPr txBox="1"/>
          <p:nvPr/>
        </p:nvSpPr>
        <p:spPr>
          <a:xfrm>
            <a:off x="940420" y="5786184"/>
            <a:ext cx="4468916" cy="615553"/>
          </a:xfrm>
          <a:prstGeom prst="rect">
            <a:avLst/>
          </a:prstGeom>
          <a:no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＃私の</a:t>
            </a:r>
            <a:r>
              <a:rPr kumimoji="1" lang="en-US" altLang="ja-JP" b="1" dirty="0">
                <a:solidFill>
                  <a:srgbClr val="FF0000"/>
                </a:solidFill>
                <a:latin typeface="Meiryo UI" panose="020B0604030504040204" pitchFamily="50" charset="-128"/>
                <a:ea typeface="Meiryo UI" panose="020B0604030504040204" pitchFamily="50" charset="-128"/>
              </a:rPr>
              <a:t>SDGs</a:t>
            </a:r>
            <a:r>
              <a:rPr kumimoji="1" lang="ja-JP" altLang="en-US" b="1" dirty="0">
                <a:solidFill>
                  <a:srgbClr val="FF0000"/>
                </a:solidFill>
                <a:latin typeface="Meiryo UI" panose="020B0604030504040204" pitchFamily="50" charset="-128"/>
                <a:ea typeface="Meiryo UI" panose="020B0604030504040204" pitchFamily="50" charset="-128"/>
              </a:rPr>
              <a:t>宣言プロジェクト</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sz="1600" dirty="0">
                <a:solidFill>
                  <a:srgbClr val="FF0000"/>
                </a:solidFill>
                <a:latin typeface="Meiryo UI" panose="020B0604030504040204" pitchFamily="50" charset="-128"/>
                <a:ea typeface="Meiryo UI" panose="020B0604030504040204" pitchFamily="50" charset="-128"/>
              </a:rPr>
              <a:t>このハッシュタグをつけて投稿してください。</a:t>
            </a:r>
          </a:p>
        </p:txBody>
      </p:sp>
      <p:sp>
        <p:nvSpPr>
          <p:cNvPr id="5" name="正方形/長方形 4"/>
          <p:cNvSpPr/>
          <p:nvPr/>
        </p:nvSpPr>
        <p:spPr>
          <a:xfrm>
            <a:off x="456419" y="1607342"/>
            <a:ext cx="4116996" cy="21642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56419" y="3914498"/>
            <a:ext cx="4116996" cy="25093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3726506"/>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企業</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宣言例</a:t>
            </a:r>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≪リマテックホールディングス株式会社≫</a:t>
            </a:r>
            <a:endParaRPr kumimoji="1" lang="ja-JP" altLang="en-US"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477" y="1994728"/>
            <a:ext cx="6394144" cy="4523474"/>
          </a:xfrm>
          <a:prstGeom prst="rect">
            <a:avLst/>
          </a:prstGeom>
          <a:ln>
            <a:solidFill>
              <a:schemeClr val="bg1">
                <a:lumMod val="75000"/>
              </a:schemeClr>
            </a:solidFill>
          </a:ln>
        </p:spPr>
      </p:pic>
      <p:sp>
        <p:nvSpPr>
          <p:cNvPr id="18" name="角丸四角形 17"/>
          <p:cNvSpPr/>
          <p:nvPr/>
        </p:nvSpPr>
        <p:spPr>
          <a:xfrm>
            <a:off x="241858" y="1055783"/>
            <a:ext cx="1625579"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en-US" altLang="ja-JP" b="1" dirty="0" smtClean="0">
                <a:solidFill>
                  <a:schemeClr val="bg1"/>
                </a:solidFill>
                <a:latin typeface="Meiryo UI" panose="020B0604030504040204" pitchFamily="50" charset="-128"/>
                <a:ea typeface="Meiryo UI" panose="020B0604030504040204" pitchFamily="50" charset="-128"/>
              </a:rPr>
              <a:t>SDGs</a:t>
            </a:r>
            <a:r>
              <a:rPr kumimoji="1" lang="ja-JP" altLang="en-US" b="1" dirty="0">
                <a:solidFill>
                  <a:schemeClr val="bg1"/>
                </a:solidFill>
                <a:latin typeface="Meiryo UI" panose="020B0604030504040204" pitchFamily="50" charset="-128"/>
                <a:ea typeface="Meiryo UI" panose="020B0604030504040204" pitchFamily="50" charset="-128"/>
              </a:rPr>
              <a:t>宣言</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006504" y="771313"/>
            <a:ext cx="7741118" cy="11090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sz="2000" b="1" dirty="0" smtClean="0">
                <a:solidFill>
                  <a:schemeClr val="tx1"/>
                </a:solidFill>
                <a:latin typeface="Meiryo UI" panose="020B0604030504040204" pitchFamily="50" charset="-128"/>
                <a:ea typeface="Meiryo UI" panose="020B0604030504040204" pitchFamily="50" charset="-128"/>
              </a:rPr>
              <a:t>当グループ</a:t>
            </a:r>
            <a:r>
              <a:rPr kumimoji="1" lang="ja-JP" altLang="en-US" sz="2000" b="1" dirty="0">
                <a:solidFill>
                  <a:schemeClr val="tx1"/>
                </a:solidFill>
                <a:latin typeface="Meiryo UI" panose="020B0604030504040204" pitchFamily="50" charset="-128"/>
                <a:ea typeface="Meiryo UI" panose="020B0604030504040204" pitchFamily="50" charset="-128"/>
              </a:rPr>
              <a:t>は、「企業活動の脱炭素化」に「オープンイノベーション」で取り組むことによって、持続可能な社会の実現に貢献していくことを宣言します。</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D05E7D1-3EB4-44FB-97BB-595A18BB206F}"/>
              </a:ext>
            </a:extLst>
          </p:cNvPr>
          <p:cNvSpPr txBox="1"/>
          <p:nvPr/>
        </p:nvSpPr>
        <p:spPr>
          <a:xfrm>
            <a:off x="115910" y="2973526"/>
            <a:ext cx="3143192" cy="341632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＜主な事業</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「資源リサイクル事業</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再生可能エネルギー事業」</a:t>
            </a:r>
            <a:r>
              <a:rPr lang="ja-JP" altLang="en-US" dirty="0" smtClean="0">
                <a:latin typeface="Meiryo UI" panose="020B0604030504040204" pitchFamily="50" charset="-128"/>
                <a:ea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つの事業を軸に漁業</a:t>
            </a:r>
            <a:r>
              <a:rPr lang="ja-JP" altLang="en-US" dirty="0" smtClean="0">
                <a:latin typeface="Meiryo UI" panose="020B0604030504040204" pitchFamily="50" charset="-128"/>
                <a:ea typeface="Meiryo UI" panose="020B0604030504040204" pitchFamily="50" charset="-128"/>
              </a:rPr>
              <a:t>や</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海難事故</a:t>
            </a:r>
            <a:r>
              <a:rPr lang="ja-JP" altLang="en-US" dirty="0">
                <a:latin typeface="Meiryo UI" panose="020B0604030504040204" pitchFamily="50" charset="-128"/>
                <a:ea typeface="Meiryo UI" panose="020B0604030504040204" pitchFamily="50" charset="-128"/>
              </a:rPr>
              <a:t>による原油流出</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そして</a:t>
            </a:r>
            <a:r>
              <a:rPr lang="ja-JP" altLang="en-US" dirty="0">
                <a:latin typeface="Meiryo UI" panose="020B0604030504040204" pitchFamily="50" charset="-128"/>
                <a:ea typeface="Meiryo UI" panose="020B0604030504040204" pitchFamily="50" charset="-128"/>
              </a:rPr>
              <a:t>自然災害で発生した大量のがれき処理など</a:t>
            </a:r>
            <a:r>
              <a:rPr lang="ja-JP" altLang="en-US" dirty="0" smtClean="0">
                <a:latin typeface="Meiryo UI" panose="020B0604030504040204" pitchFamily="50" charset="-128"/>
                <a:ea typeface="Meiryo UI" panose="020B0604030504040204" pitchFamily="50" charset="-128"/>
              </a:rPr>
              <a:t>、環境</a:t>
            </a:r>
            <a:r>
              <a:rPr lang="ja-JP" altLang="en-US" dirty="0">
                <a:latin typeface="Meiryo UI" panose="020B0604030504040204" pitchFamily="50" charset="-128"/>
                <a:ea typeface="Meiryo UI" panose="020B0604030504040204" pitchFamily="50" charset="-128"/>
              </a:rPr>
              <a:t>分野</a:t>
            </a:r>
            <a:r>
              <a:rPr lang="ja-JP" altLang="en-US" dirty="0" smtClean="0">
                <a:latin typeface="Meiryo UI" panose="020B0604030504040204" pitchFamily="50" charset="-128"/>
                <a:ea typeface="Meiryo UI" panose="020B0604030504040204" pitchFamily="50" charset="-128"/>
              </a:rPr>
              <a:t>に</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関わり</a:t>
            </a:r>
            <a:r>
              <a:rPr lang="ja-JP" altLang="en-US" dirty="0">
                <a:latin typeface="Meiryo UI" panose="020B0604030504040204" pitchFamily="50" charset="-128"/>
                <a:ea typeface="Meiryo UI" panose="020B0604030504040204" pitchFamily="50" charset="-128"/>
              </a:rPr>
              <a:t>が深い事業を多く展開</a:t>
            </a:r>
          </a:p>
        </p:txBody>
      </p:sp>
      <p:sp>
        <p:nvSpPr>
          <p:cNvPr id="23" name="テキスト ボックス 22">
            <a:extLst>
              <a:ext uri="{FF2B5EF4-FFF2-40B4-BE49-F238E27FC236}">
                <a16:creationId xmlns:a16="http://schemas.microsoft.com/office/drawing/2014/main" id="{1D05E7D1-3EB4-44FB-97BB-595A18BB206F}"/>
              </a:ext>
            </a:extLst>
          </p:cNvPr>
          <p:cNvSpPr txBox="1"/>
          <p:nvPr/>
        </p:nvSpPr>
        <p:spPr>
          <a:xfrm>
            <a:off x="7264894" y="6518204"/>
            <a:ext cx="2186512" cy="276999"/>
          </a:xfrm>
          <a:prstGeom prst="rect">
            <a:avLst/>
          </a:prstGeom>
          <a:noFill/>
        </p:spPr>
        <p:txBody>
          <a:bodyPr wrap="square">
            <a:spAutoFit/>
          </a:bodyPr>
          <a:lstStyle/>
          <a:p>
            <a:r>
              <a:rPr lang="en-US" altLang="ja-JP" sz="1200" dirty="0" smtClean="0">
                <a:latin typeface="+mj-ea"/>
                <a:ea typeface="+mj-ea"/>
              </a:rPr>
              <a:t>※CSR</a:t>
            </a:r>
            <a:r>
              <a:rPr lang="ja-JP" altLang="en-US" sz="1200" dirty="0" smtClean="0">
                <a:latin typeface="+mj-ea"/>
                <a:ea typeface="+mj-ea"/>
              </a:rPr>
              <a:t>レポート</a:t>
            </a:r>
            <a:r>
              <a:rPr lang="en-US" altLang="ja-JP" sz="1200" dirty="0" smtClean="0">
                <a:latin typeface="+mj-ea"/>
                <a:ea typeface="+mj-ea"/>
              </a:rPr>
              <a:t>2020</a:t>
            </a:r>
            <a:r>
              <a:rPr lang="ja-JP" altLang="en-US" sz="1200" dirty="0" smtClean="0">
                <a:latin typeface="+mj-ea"/>
                <a:ea typeface="+mj-ea"/>
              </a:rPr>
              <a:t>より抜粋</a:t>
            </a:r>
            <a:endParaRPr lang="ja-JP" altLang="en-US" sz="1200" dirty="0">
              <a:latin typeface="+mj-ea"/>
              <a:ea typeface="+mj-ea"/>
            </a:endParaRPr>
          </a:p>
        </p:txBody>
      </p:sp>
    </p:spTree>
    <p:extLst>
      <p:ext uri="{BB962C8B-B14F-4D97-AF65-F5344CB8AC3E}">
        <p14:creationId xmlns:p14="http://schemas.microsoft.com/office/powerpoint/2010/main" val="764370113"/>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企業</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宣言例</a:t>
            </a:r>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≪ミズカラ株式会社≫</a:t>
            </a:r>
            <a:endParaRPr kumimoji="1" lang="ja-JP" altLang="en-US" sz="2000" b="1" dirty="0">
              <a:latin typeface="Meiryo UI" panose="020B0604030504040204" pitchFamily="50" charset="-128"/>
              <a:ea typeface="Meiryo UI" panose="020B0604030504040204" pitchFamily="50" charset="-128"/>
            </a:endParaRPr>
          </a:p>
        </p:txBody>
      </p:sp>
      <p:sp>
        <p:nvSpPr>
          <p:cNvPr id="18" name="角丸四角形 17"/>
          <p:cNvSpPr/>
          <p:nvPr/>
        </p:nvSpPr>
        <p:spPr>
          <a:xfrm>
            <a:off x="241858" y="1055783"/>
            <a:ext cx="1625579"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en-US" altLang="ja-JP" b="1" dirty="0" smtClean="0">
                <a:solidFill>
                  <a:schemeClr val="bg1"/>
                </a:solidFill>
                <a:latin typeface="Meiryo UI" panose="020B0604030504040204" pitchFamily="50" charset="-128"/>
                <a:ea typeface="Meiryo UI" panose="020B0604030504040204" pitchFamily="50" charset="-128"/>
              </a:rPr>
              <a:t>SDGs</a:t>
            </a:r>
            <a:r>
              <a:rPr kumimoji="1" lang="ja-JP" altLang="en-US" b="1" dirty="0">
                <a:solidFill>
                  <a:schemeClr val="bg1"/>
                </a:solidFill>
                <a:latin typeface="Meiryo UI" panose="020B0604030504040204" pitchFamily="50" charset="-128"/>
                <a:ea typeface="Meiryo UI" panose="020B0604030504040204" pitchFamily="50" charset="-128"/>
              </a:rPr>
              <a:t>宣言</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006504" y="655400"/>
            <a:ext cx="7741118" cy="15984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b="1" dirty="0" smtClean="0">
                <a:solidFill>
                  <a:schemeClr val="tx1"/>
                </a:solidFill>
                <a:latin typeface="Meiryo UI" panose="020B0604030504040204" pitchFamily="50" charset="-128"/>
                <a:ea typeface="Meiryo UI" panose="020B0604030504040204" pitchFamily="50" charset="-128"/>
              </a:rPr>
              <a:t>当社</a:t>
            </a:r>
            <a:r>
              <a:rPr kumimoji="1" lang="ja-JP" altLang="en-US" b="1" dirty="0">
                <a:solidFill>
                  <a:schemeClr val="tx1"/>
                </a:solidFill>
                <a:latin typeface="Meiryo UI" panose="020B0604030504040204" pitchFamily="50" charset="-128"/>
                <a:ea typeface="Meiryo UI" panose="020B0604030504040204" pitchFamily="50" charset="-128"/>
              </a:rPr>
              <a:t>は事業活動を通じて、人材への投資・環境問題・災害リスク管理・地域社会への貢献を軸に社会貢献を目指すことはもちろん、</a:t>
            </a:r>
            <a:r>
              <a:rPr kumimoji="1" lang="en-US" altLang="ja-JP" b="1" dirty="0">
                <a:solidFill>
                  <a:schemeClr val="tx1"/>
                </a:solidFill>
                <a:latin typeface="Meiryo UI" panose="020B0604030504040204" pitchFamily="50" charset="-128"/>
                <a:ea typeface="Meiryo UI" panose="020B0604030504040204" pitchFamily="50" charset="-128"/>
              </a:rPr>
              <a:t>SDGs</a:t>
            </a:r>
            <a:r>
              <a:rPr kumimoji="1" lang="ja-JP" altLang="en-US" b="1" dirty="0">
                <a:solidFill>
                  <a:schemeClr val="tx1"/>
                </a:solidFill>
                <a:latin typeface="Meiryo UI" panose="020B0604030504040204" pitchFamily="50" charset="-128"/>
                <a:ea typeface="Meiryo UI" panose="020B0604030504040204" pitchFamily="50" charset="-128"/>
              </a:rPr>
              <a:t>の目標達成に</a:t>
            </a:r>
            <a:r>
              <a:rPr kumimoji="1" lang="ja-JP" altLang="en-US" b="1" dirty="0" smtClean="0">
                <a:solidFill>
                  <a:schemeClr val="tx1"/>
                </a:solidFill>
                <a:latin typeface="Meiryo UI" panose="020B0604030504040204" pitchFamily="50" charset="-128"/>
                <a:ea typeface="Meiryo UI" panose="020B0604030504040204" pitchFamily="50" charset="-128"/>
              </a:rPr>
              <a:t>向けて</a:t>
            </a:r>
            <a:endParaRPr kumimoji="1" lang="en-US" altLang="ja-JP" b="1" dirty="0" smtClean="0">
              <a:solidFill>
                <a:schemeClr val="tx1"/>
              </a:solidFill>
              <a:latin typeface="Meiryo UI" panose="020B0604030504040204" pitchFamily="50" charset="-128"/>
              <a:ea typeface="Meiryo UI" panose="020B0604030504040204" pitchFamily="50" charset="-128"/>
            </a:endParaRPr>
          </a:p>
          <a:p>
            <a:pPr lvl="0">
              <a:lnSpc>
                <a:spcPts val="3900"/>
              </a:lnSpc>
              <a:defRPr/>
            </a:pPr>
            <a:r>
              <a:rPr kumimoji="1" lang="ja-JP" altLang="en-US" b="1" dirty="0" smtClean="0">
                <a:solidFill>
                  <a:schemeClr val="tx1"/>
                </a:solidFill>
                <a:latin typeface="Meiryo UI" panose="020B0604030504040204" pitchFamily="50" charset="-128"/>
                <a:ea typeface="Meiryo UI" panose="020B0604030504040204" pitchFamily="50" charset="-128"/>
              </a:rPr>
              <a:t>企業</a:t>
            </a:r>
            <a:r>
              <a:rPr kumimoji="1" lang="ja-JP" altLang="en-US" b="1" dirty="0">
                <a:solidFill>
                  <a:schemeClr val="tx1"/>
                </a:solidFill>
                <a:latin typeface="Meiryo UI" panose="020B0604030504040204" pitchFamily="50" charset="-128"/>
                <a:ea typeface="Meiryo UI" panose="020B0604030504040204" pitchFamily="50" charset="-128"/>
              </a:rPr>
              <a:t>として、 また社員一人一人による取り組みの強化を目指します。</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D05E7D1-3EB4-44FB-97BB-595A18BB206F}"/>
              </a:ext>
            </a:extLst>
          </p:cNvPr>
          <p:cNvSpPr txBox="1"/>
          <p:nvPr/>
        </p:nvSpPr>
        <p:spPr>
          <a:xfrm>
            <a:off x="115910" y="2973526"/>
            <a:ext cx="3143192" cy="2308324"/>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＜主な事業</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「水を中心としたコストダウンと省力化、防災対策でお客様に貢献する」という企業理念の下、水に関わる事業を中心として事業</a:t>
            </a:r>
            <a:r>
              <a:rPr lang="ja-JP" altLang="en-US" dirty="0" smtClean="0">
                <a:latin typeface="Meiryo UI" panose="020B0604030504040204" pitchFamily="50" charset="-128"/>
                <a:ea typeface="Meiryo UI" panose="020B0604030504040204" pitchFamily="50" charset="-128"/>
              </a:rPr>
              <a:t>展開を行う</a:t>
            </a:r>
            <a:endParaRPr lang="en-US" altLang="ja-JP" dirty="0" smtClean="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D05E7D1-3EB4-44FB-97BB-595A18BB206F}"/>
              </a:ext>
            </a:extLst>
          </p:cNvPr>
          <p:cNvSpPr txBox="1"/>
          <p:nvPr/>
        </p:nvSpPr>
        <p:spPr>
          <a:xfrm>
            <a:off x="6915958" y="6608357"/>
            <a:ext cx="2728633" cy="276999"/>
          </a:xfrm>
          <a:prstGeom prst="rect">
            <a:avLst/>
          </a:prstGeom>
          <a:noFill/>
        </p:spPr>
        <p:txBody>
          <a:bodyPr wrap="square">
            <a:spAutoFit/>
          </a:bodyPr>
          <a:lstStyle/>
          <a:p>
            <a:r>
              <a:rPr lang="en-US" altLang="ja-JP" sz="1200" dirty="0" smtClean="0">
                <a:latin typeface="+mj-ea"/>
                <a:ea typeface="+mj-ea"/>
              </a:rPr>
              <a:t>※</a:t>
            </a:r>
            <a:r>
              <a:rPr lang="ja-JP" altLang="en-US" sz="1200" dirty="0" smtClean="0">
                <a:latin typeface="+mj-ea"/>
                <a:ea typeface="+mj-ea"/>
              </a:rPr>
              <a:t>ミズカラ株式会社</a:t>
            </a:r>
            <a:r>
              <a:rPr lang="en-US" altLang="ja-JP" sz="1200" dirty="0" smtClean="0">
                <a:latin typeface="+mj-ea"/>
                <a:ea typeface="+mj-ea"/>
              </a:rPr>
              <a:t>HP</a:t>
            </a:r>
            <a:r>
              <a:rPr lang="ja-JP" altLang="en-US" sz="1200" dirty="0" smtClean="0">
                <a:latin typeface="+mj-ea"/>
                <a:ea typeface="+mj-ea"/>
              </a:rPr>
              <a:t>より抜粋</a:t>
            </a:r>
            <a:endParaRPr lang="ja-JP" altLang="en-US" sz="1200" dirty="0">
              <a:latin typeface="+mj-ea"/>
              <a:ea typeface="+mj-ea"/>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t="-1" r="6036" b="65362"/>
          <a:stretch/>
        </p:blipFill>
        <p:spPr>
          <a:xfrm>
            <a:off x="3218775" y="2382588"/>
            <a:ext cx="3193217" cy="4237155"/>
          </a:xfrm>
          <a:prstGeom prst="rect">
            <a:avLst/>
          </a:prstGeom>
          <a:ln>
            <a:solidFill>
              <a:schemeClr val="bg1">
                <a:lumMod val="65000"/>
              </a:schemeClr>
            </a:solidFill>
          </a:ln>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555" t="41389" r="9250" b="23973"/>
          <a:stretch/>
        </p:blipFill>
        <p:spPr>
          <a:xfrm>
            <a:off x="6554501" y="2382586"/>
            <a:ext cx="3065173" cy="4237157"/>
          </a:xfrm>
          <a:prstGeom prst="rect">
            <a:avLst/>
          </a:prstGeom>
          <a:ln>
            <a:solidFill>
              <a:schemeClr val="bg1">
                <a:lumMod val="65000"/>
              </a:schemeClr>
            </a:solidFill>
          </a:ln>
        </p:spPr>
      </p:pic>
    </p:spTree>
    <p:extLst>
      <p:ext uri="{BB962C8B-B14F-4D97-AF65-F5344CB8AC3E}">
        <p14:creationId xmlns:p14="http://schemas.microsoft.com/office/powerpoint/2010/main" val="733723523"/>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大阪府ホームページでの公表</a:t>
            </a:r>
            <a:endParaRPr kumimoji="1" lang="ja-JP" altLang="en-US" sz="2000" b="1"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2383" t="9156" r="12983" b="4549"/>
          <a:stretch/>
        </p:blipFill>
        <p:spPr>
          <a:xfrm>
            <a:off x="2334322" y="1890133"/>
            <a:ext cx="7393258" cy="4806175"/>
          </a:xfrm>
          <a:prstGeom prst="rect">
            <a:avLst/>
          </a:prstGeom>
          <a:ln>
            <a:solidFill>
              <a:schemeClr val="bg1">
                <a:lumMod val="75000"/>
              </a:schemeClr>
            </a:solidFill>
          </a:ln>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10449" t="9208" r="11612" b="3656"/>
          <a:stretch/>
        </p:blipFill>
        <p:spPr>
          <a:xfrm>
            <a:off x="200722" y="646772"/>
            <a:ext cx="6546274" cy="4114801"/>
          </a:xfrm>
          <a:prstGeom prst="rect">
            <a:avLst/>
          </a:prstGeom>
          <a:ln>
            <a:solidFill>
              <a:schemeClr val="bg1">
                <a:lumMod val="85000"/>
              </a:schemeClr>
            </a:solidFill>
          </a:ln>
        </p:spPr>
      </p:pic>
    </p:spTree>
    <p:extLst>
      <p:ext uri="{BB962C8B-B14F-4D97-AF65-F5344CB8AC3E}">
        <p14:creationId xmlns:p14="http://schemas.microsoft.com/office/powerpoint/2010/main" val="3555336347"/>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3" y="1271615"/>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en-US" altLang="ja-JP" sz="4800" b="1" u="sng" dirty="0" smtClean="0">
                <a:latin typeface="Meiryo UI" panose="020B0604030504040204" pitchFamily="50" charset="-128"/>
                <a:ea typeface="Meiryo UI" panose="020B0604030504040204" pitchFamily="50" charset="-128"/>
              </a:rPr>
              <a:t>SDGs</a:t>
            </a:r>
            <a:r>
              <a:rPr kumimoji="1" lang="ja-JP" altLang="en-US" sz="4800" b="1" u="sng" dirty="0" smtClean="0">
                <a:latin typeface="Meiryo UI" panose="020B0604030504040204" pitchFamily="50" charset="-128"/>
                <a:ea typeface="Meiryo UI" panose="020B0604030504040204" pitchFamily="50" charset="-128"/>
              </a:rPr>
              <a:t>の視点を取り入れた</a:t>
            </a:r>
            <a:endParaRPr kumimoji="1" lang="en-US" altLang="ja-JP" sz="4800" b="1" u="sng" dirty="0" smtClean="0">
              <a:latin typeface="Meiryo UI" panose="020B0604030504040204" pitchFamily="50" charset="-128"/>
              <a:ea typeface="Meiryo UI" panose="020B0604030504040204" pitchFamily="50" charset="-128"/>
            </a:endParaRPr>
          </a:p>
          <a:p>
            <a:pPr algn="ctr">
              <a:lnSpc>
                <a:spcPct val="150000"/>
              </a:lnSpc>
            </a:pPr>
            <a:r>
              <a:rPr kumimoji="1" lang="ja-JP" altLang="en-US" sz="4800" b="1" u="sng" dirty="0" smtClean="0">
                <a:latin typeface="Meiryo UI" panose="020B0604030504040204" pitchFamily="50" charset="-128"/>
                <a:ea typeface="Meiryo UI" panose="020B0604030504040204" pitchFamily="50" charset="-128"/>
              </a:rPr>
              <a:t>防災への取組み</a:t>
            </a:r>
            <a:endParaRPr kumimoji="1" lang="ja-JP" altLang="en-US" sz="6600" u="sng"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8" y="4065619"/>
            <a:ext cx="5592849" cy="836269"/>
          </a:xfrm>
          <a:prstGeom prst="rect">
            <a:avLst/>
          </a:prstGeom>
        </p:spPr>
      </p:pic>
    </p:spTree>
    <p:extLst>
      <p:ext uri="{BB962C8B-B14F-4D97-AF65-F5344CB8AC3E}">
        <p14:creationId xmlns:p14="http://schemas.microsoft.com/office/powerpoint/2010/main" val="326689736"/>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57358" y="3535087"/>
            <a:ext cx="3777961" cy="6009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r>
              <a:rPr lang="ja-JP"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出典：・地震調査研究推進本部　長期評価（</a:t>
            </a:r>
            <a:r>
              <a:rPr lang="en-US" altLang="ja-JP"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endParaRPr>
          </a:p>
          <a:p>
            <a:pPr>
              <a:spcBef>
                <a:spcPct val="50000"/>
              </a:spcBef>
              <a:defRPr/>
            </a:pPr>
            <a:r>
              <a:rPr lang="ja-JP" altLang="en-US" sz="1100" dirty="0">
                <a:solidFill>
                  <a:srgbClr val="4D4D4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地震</a:t>
            </a:r>
            <a:r>
              <a:rPr lang="zh-TW" altLang="en-US" sz="1100" dirty="0">
                <a:solidFill>
                  <a:srgbClr val="4D4D4D"/>
                </a:solidFill>
                <a:latin typeface="Meiryo UI" panose="020B0604030504040204" pitchFamily="50" charset="-128"/>
                <a:ea typeface="Meiryo UI" panose="020B0604030504040204" pitchFamily="50" charset="-128"/>
                <a:cs typeface="Meiryo UI" panose="020B0604030504040204" pitchFamily="50" charset="-128"/>
              </a:rPr>
              <a:t>調査研究推進本部事務局</a:t>
            </a:r>
            <a:endParaRPr lang="en-US" altLang="ja-JP"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2"/>
          <p:cNvGrpSpPr>
            <a:grpSpLocks/>
          </p:cNvGrpSpPr>
          <p:nvPr/>
        </p:nvGrpSpPr>
        <p:grpSpPr bwMode="auto">
          <a:xfrm>
            <a:off x="200472" y="1203413"/>
            <a:ext cx="4997751" cy="4823698"/>
            <a:chOff x="411215" y="1811990"/>
            <a:chExt cx="4917579" cy="5015109"/>
          </a:xfrm>
        </p:grpSpPr>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215" y="1811990"/>
              <a:ext cx="4917579" cy="5015109"/>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4"/>
            <p:cNvSpPr txBox="1">
              <a:spLocks noChangeArrowheads="1"/>
            </p:cNvSpPr>
            <p:nvPr/>
          </p:nvSpPr>
          <p:spPr bwMode="auto">
            <a:xfrm rot="201798">
              <a:off x="3404179" y="3596641"/>
              <a:ext cx="423975" cy="161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algn="ctr" eaLnBrk="1" hangingPunct="1"/>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①上町断層帯Ａ</a:t>
              </a:r>
            </a:p>
          </p:txBody>
        </p:sp>
        <p:sp>
          <p:nvSpPr>
            <p:cNvPr id="14" name="テキスト ボックス 7"/>
            <p:cNvSpPr txBox="1">
              <a:spLocks noChangeArrowheads="1"/>
            </p:cNvSpPr>
            <p:nvPr/>
          </p:nvSpPr>
          <p:spPr bwMode="auto">
            <a:xfrm>
              <a:off x="4013169" y="3160905"/>
              <a:ext cx="423975" cy="167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algn="ctr" eaLnBrk="1" hangingPunct="1"/>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③生駒断層帯</a:t>
              </a:r>
            </a:p>
          </p:txBody>
        </p:sp>
        <p:sp>
          <p:nvSpPr>
            <p:cNvPr id="15" name="テキスト ボックス 6"/>
            <p:cNvSpPr txBox="1">
              <a:spLocks noChangeArrowheads="1"/>
            </p:cNvSpPr>
            <p:nvPr/>
          </p:nvSpPr>
          <p:spPr bwMode="auto">
            <a:xfrm rot="20904651">
              <a:off x="2212232" y="3075321"/>
              <a:ext cx="1944216" cy="33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algn="ctr" eaLnBrk="1" hangingPunct="1"/>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④有馬高槻断層帯</a:t>
              </a:r>
            </a:p>
          </p:txBody>
        </p:sp>
        <p:sp>
          <p:nvSpPr>
            <p:cNvPr id="16" name="テキスト ボックス 9"/>
            <p:cNvSpPr txBox="1">
              <a:spLocks noChangeArrowheads="1"/>
            </p:cNvSpPr>
            <p:nvPr/>
          </p:nvSpPr>
          <p:spPr bwMode="auto">
            <a:xfrm rot="20904651">
              <a:off x="1981925" y="6013106"/>
              <a:ext cx="2207630" cy="33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algn="ctr" eaLnBrk="1" hangingPunct="1"/>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⑤中央構造線断層帯</a:t>
              </a:r>
            </a:p>
          </p:txBody>
        </p:sp>
        <p:sp>
          <p:nvSpPr>
            <p:cNvPr id="17" name="テキスト ボックス 10"/>
            <p:cNvSpPr txBox="1">
              <a:spLocks noChangeArrowheads="1"/>
            </p:cNvSpPr>
            <p:nvPr/>
          </p:nvSpPr>
          <p:spPr bwMode="auto">
            <a:xfrm rot="1230408">
              <a:off x="2711486" y="4223355"/>
              <a:ext cx="423975" cy="17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Candara" pitchFamily="34" charset="0"/>
                  <a:ea typeface="ＭＳ Ｐゴシック" charset="-128"/>
                </a:defRPr>
              </a:lvl1pPr>
              <a:lvl2pPr marL="742950" indent="-285750" eaLnBrk="0" hangingPunct="0">
                <a:defRPr kumimoji="1">
                  <a:solidFill>
                    <a:schemeClr val="tx1"/>
                  </a:solidFill>
                  <a:latin typeface="Candara" pitchFamily="34" charset="0"/>
                  <a:ea typeface="ＭＳ Ｐゴシック" charset="-128"/>
                </a:defRPr>
              </a:lvl2pPr>
              <a:lvl3pPr marL="1143000" indent="-228600" eaLnBrk="0" hangingPunct="0">
                <a:defRPr kumimoji="1">
                  <a:solidFill>
                    <a:schemeClr val="tx1"/>
                  </a:solidFill>
                  <a:latin typeface="Candara" pitchFamily="34" charset="0"/>
                  <a:ea typeface="ＭＳ Ｐゴシック" charset="-128"/>
                </a:defRPr>
              </a:lvl3pPr>
              <a:lvl4pPr marL="1600200" indent="-228600" eaLnBrk="0" hangingPunct="0">
                <a:defRPr kumimoji="1">
                  <a:solidFill>
                    <a:schemeClr val="tx1"/>
                  </a:solidFill>
                  <a:latin typeface="Candara" pitchFamily="34" charset="0"/>
                  <a:ea typeface="ＭＳ Ｐゴシック" charset="-128"/>
                </a:defRPr>
              </a:lvl4pPr>
              <a:lvl5pPr marL="2057400" indent="-228600" eaLnBrk="0" hangingPunct="0">
                <a:defRPr kumimoji="1">
                  <a:solidFill>
                    <a:schemeClr val="tx1"/>
                  </a:solidFill>
                  <a:latin typeface="Candar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charset="-128"/>
                </a:defRPr>
              </a:lvl9pPr>
            </a:lstStyle>
            <a:p>
              <a:pPr algn="ctr" eaLnBrk="1" hangingPunct="1"/>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②上町断層帯Ｂ</a:t>
              </a:r>
            </a:p>
          </p:txBody>
        </p:sp>
        <p:sp>
          <p:nvSpPr>
            <p:cNvPr id="18" name="フリーフォーム 17"/>
            <p:cNvSpPr/>
            <p:nvPr/>
          </p:nvSpPr>
          <p:spPr>
            <a:xfrm>
              <a:off x="2336192" y="2861895"/>
              <a:ext cx="1952728" cy="714275"/>
            </a:xfrm>
            <a:custGeom>
              <a:avLst/>
              <a:gdLst>
                <a:gd name="connsiteX0" fmla="*/ 0 w 720437"/>
                <a:gd name="connsiteY0" fmla="*/ 96982 h 96982"/>
                <a:gd name="connsiteX1" fmla="*/ 83127 w 720437"/>
                <a:gd name="connsiteY1" fmla="*/ 83127 h 96982"/>
                <a:gd name="connsiteX2" fmla="*/ 526473 w 720437"/>
                <a:gd name="connsiteY2" fmla="*/ 55418 h 96982"/>
                <a:gd name="connsiteX3" fmla="*/ 609600 w 720437"/>
                <a:gd name="connsiteY3" fmla="*/ 27709 h 96982"/>
                <a:gd name="connsiteX4" fmla="*/ 651164 w 720437"/>
                <a:gd name="connsiteY4" fmla="*/ 13855 h 96982"/>
                <a:gd name="connsiteX5" fmla="*/ 692727 w 720437"/>
                <a:gd name="connsiteY5" fmla="*/ 0 h 96982"/>
                <a:gd name="connsiteX6" fmla="*/ 720437 w 720437"/>
                <a:gd name="connsiteY6" fmla="*/ 0 h 96982"/>
                <a:gd name="connsiteX0" fmla="*/ 0 w 720437"/>
                <a:gd name="connsiteY0" fmla="*/ 96982 h 96982"/>
                <a:gd name="connsiteX1" fmla="*/ 173559 w 720437"/>
                <a:gd name="connsiteY1" fmla="*/ 92392 h 96982"/>
                <a:gd name="connsiteX2" fmla="*/ 526473 w 720437"/>
                <a:gd name="connsiteY2" fmla="*/ 55418 h 96982"/>
                <a:gd name="connsiteX3" fmla="*/ 609600 w 720437"/>
                <a:gd name="connsiteY3" fmla="*/ 27709 h 96982"/>
                <a:gd name="connsiteX4" fmla="*/ 651164 w 720437"/>
                <a:gd name="connsiteY4" fmla="*/ 13855 h 96982"/>
                <a:gd name="connsiteX5" fmla="*/ 692727 w 720437"/>
                <a:gd name="connsiteY5" fmla="*/ 0 h 96982"/>
                <a:gd name="connsiteX6" fmla="*/ 720437 w 720437"/>
                <a:gd name="connsiteY6" fmla="*/ 0 h 96982"/>
                <a:gd name="connsiteX0" fmla="*/ 0 w 720437"/>
                <a:gd name="connsiteY0" fmla="*/ 96982 h 96982"/>
                <a:gd name="connsiteX1" fmla="*/ 173559 w 720437"/>
                <a:gd name="connsiteY1" fmla="*/ 92392 h 96982"/>
                <a:gd name="connsiteX2" fmla="*/ 526473 w 720437"/>
                <a:gd name="connsiteY2" fmla="*/ 55418 h 96982"/>
                <a:gd name="connsiteX3" fmla="*/ 609600 w 720437"/>
                <a:gd name="connsiteY3" fmla="*/ 27709 h 96982"/>
                <a:gd name="connsiteX4" fmla="*/ 651164 w 720437"/>
                <a:gd name="connsiteY4" fmla="*/ 13855 h 96982"/>
                <a:gd name="connsiteX5" fmla="*/ 692727 w 720437"/>
                <a:gd name="connsiteY5" fmla="*/ 0 h 96982"/>
                <a:gd name="connsiteX6" fmla="*/ 720437 w 720437"/>
                <a:gd name="connsiteY6" fmla="*/ 0 h 96982"/>
                <a:gd name="connsiteX0" fmla="*/ 0 w 720437"/>
                <a:gd name="connsiteY0" fmla="*/ 96982 h 96982"/>
                <a:gd name="connsiteX1" fmla="*/ 216116 w 720437"/>
                <a:gd name="connsiteY1" fmla="*/ 87759 h 96982"/>
                <a:gd name="connsiteX2" fmla="*/ 526473 w 720437"/>
                <a:gd name="connsiteY2" fmla="*/ 55418 h 96982"/>
                <a:gd name="connsiteX3" fmla="*/ 609600 w 720437"/>
                <a:gd name="connsiteY3" fmla="*/ 27709 h 96982"/>
                <a:gd name="connsiteX4" fmla="*/ 651164 w 720437"/>
                <a:gd name="connsiteY4" fmla="*/ 13855 h 96982"/>
                <a:gd name="connsiteX5" fmla="*/ 692727 w 720437"/>
                <a:gd name="connsiteY5" fmla="*/ 0 h 96982"/>
                <a:gd name="connsiteX6" fmla="*/ 720437 w 720437"/>
                <a:gd name="connsiteY6" fmla="*/ 0 h 96982"/>
                <a:gd name="connsiteX0" fmla="*/ 0 w 720437"/>
                <a:gd name="connsiteY0" fmla="*/ 96982 h 96982"/>
                <a:gd name="connsiteX1" fmla="*/ 216116 w 720437"/>
                <a:gd name="connsiteY1" fmla="*/ 87759 h 96982"/>
                <a:gd name="connsiteX2" fmla="*/ 467958 w 720437"/>
                <a:gd name="connsiteY2" fmla="*/ 67000 h 96982"/>
                <a:gd name="connsiteX3" fmla="*/ 609600 w 720437"/>
                <a:gd name="connsiteY3" fmla="*/ 27709 h 96982"/>
                <a:gd name="connsiteX4" fmla="*/ 651164 w 720437"/>
                <a:gd name="connsiteY4" fmla="*/ 13855 h 96982"/>
                <a:gd name="connsiteX5" fmla="*/ 692727 w 720437"/>
                <a:gd name="connsiteY5" fmla="*/ 0 h 96982"/>
                <a:gd name="connsiteX6" fmla="*/ 720437 w 720437"/>
                <a:gd name="connsiteY6" fmla="*/ 0 h 96982"/>
                <a:gd name="connsiteX0" fmla="*/ 0 w 720437"/>
                <a:gd name="connsiteY0" fmla="*/ 96982 h 96982"/>
                <a:gd name="connsiteX1" fmla="*/ 216116 w 720437"/>
                <a:gd name="connsiteY1" fmla="*/ 87759 h 96982"/>
                <a:gd name="connsiteX2" fmla="*/ 467958 w 720437"/>
                <a:gd name="connsiteY2" fmla="*/ 67000 h 96982"/>
                <a:gd name="connsiteX3" fmla="*/ 635200 w 720437"/>
                <a:gd name="connsiteY3" fmla="*/ 48411 h 96982"/>
                <a:gd name="connsiteX4" fmla="*/ 651164 w 720437"/>
                <a:gd name="connsiteY4" fmla="*/ 13855 h 96982"/>
                <a:gd name="connsiteX5" fmla="*/ 692727 w 720437"/>
                <a:gd name="connsiteY5" fmla="*/ 0 h 96982"/>
                <a:gd name="connsiteX6" fmla="*/ 720437 w 720437"/>
                <a:gd name="connsiteY6" fmla="*/ 0 h 96982"/>
                <a:gd name="connsiteX0" fmla="*/ 0 w 720437"/>
                <a:gd name="connsiteY0" fmla="*/ 98480 h 98480"/>
                <a:gd name="connsiteX1" fmla="*/ 216116 w 720437"/>
                <a:gd name="connsiteY1" fmla="*/ 89257 h 98480"/>
                <a:gd name="connsiteX2" fmla="*/ 467958 w 720437"/>
                <a:gd name="connsiteY2" fmla="*/ 68498 h 98480"/>
                <a:gd name="connsiteX3" fmla="*/ 635200 w 720437"/>
                <a:gd name="connsiteY3" fmla="*/ 49909 h 98480"/>
                <a:gd name="connsiteX4" fmla="*/ 673107 w 720437"/>
                <a:gd name="connsiteY4" fmla="*/ 21723 h 98480"/>
                <a:gd name="connsiteX5" fmla="*/ 692727 w 720437"/>
                <a:gd name="connsiteY5" fmla="*/ 1498 h 98480"/>
                <a:gd name="connsiteX6" fmla="*/ 720437 w 720437"/>
                <a:gd name="connsiteY6" fmla="*/ 1498 h 98480"/>
                <a:gd name="connsiteX0" fmla="*/ 0 w 749695"/>
                <a:gd name="connsiteY0" fmla="*/ 119276 h 119276"/>
                <a:gd name="connsiteX1" fmla="*/ 216116 w 749695"/>
                <a:gd name="connsiteY1" fmla="*/ 110053 h 119276"/>
                <a:gd name="connsiteX2" fmla="*/ 467958 w 749695"/>
                <a:gd name="connsiteY2" fmla="*/ 89294 h 119276"/>
                <a:gd name="connsiteX3" fmla="*/ 635200 w 749695"/>
                <a:gd name="connsiteY3" fmla="*/ 70705 h 119276"/>
                <a:gd name="connsiteX4" fmla="*/ 673107 w 749695"/>
                <a:gd name="connsiteY4" fmla="*/ 42519 h 119276"/>
                <a:gd name="connsiteX5" fmla="*/ 692727 w 749695"/>
                <a:gd name="connsiteY5" fmla="*/ 22294 h 119276"/>
                <a:gd name="connsiteX6" fmla="*/ 749695 w 749695"/>
                <a:gd name="connsiteY6" fmla="*/ 0 h 119276"/>
                <a:gd name="connsiteX0" fmla="*/ 0 w 749695"/>
                <a:gd name="connsiteY0" fmla="*/ 119276 h 119276"/>
                <a:gd name="connsiteX1" fmla="*/ 216116 w 749695"/>
                <a:gd name="connsiteY1" fmla="*/ 110053 h 119276"/>
                <a:gd name="connsiteX2" fmla="*/ 467958 w 749695"/>
                <a:gd name="connsiteY2" fmla="*/ 89294 h 119276"/>
                <a:gd name="connsiteX3" fmla="*/ 635200 w 749695"/>
                <a:gd name="connsiteY3" fmla="*/ 70705 h 119276"/>
                <a:gd name="connsiteX4" fmla="*/ 673107 w 749695"/>
                <a:gd name="connsiteY4" fmla="*/ 42519 h 119276"/>
                <a:gd name="connsiteX5" fmla="*/ 714670 w 749695"/>
                <a:gd name="connsiteY5" fmla="*/ 27071 h 119276"/>
                <a:gd name="connsiteX6" fmla="*/ 749695 w 749695"/>
                <a:gd name="connsiteY6" fmla="*/ 0 h 119276"/>
                <a:gd name="connsiteX0" fmla="*/ 0 w 749695"/>
                <a:gd name="connsiteY0" fmla="*/ 119276 h 119276"/>
                <a:gd name="connsiteX1" fmla="*/ 216116 w 749695"/>
                <a:gd name="connsiteY1" fmla="*/ 110053 h 119276"/>
                <a:gd name="connsiteX2" fmla="*/ 467958 w 749695"/>
                <a:gd name="connsiteY2" fmla="*/ 89294 h 119276"/>
                <a:gd name="connsiteX3" fmla="*/ 635200 w 749695"/>
                <a:gd name="connsiteY3" fmla="*/ 70705 h 119276"/>
                <a:gd name="connsiteX4" fmla="*/ 695050 w 749695"/>
                <a:gd name="connsiteY4" fmla="*/ 52074 h 119276"/>
                <a:gd name="connsiteX5" fmla="*/ 714670 w 749695"/>
                <a:gd name="connsiteY5" fmla="*/ 27071 h 119276"/>
                <a:gd name="connsiteX6" fmla="*/ 749695 w 749695"/>
                <a:gd name="connsiteY6" fmla="*/ 0 h 1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695" h="119276">
                  <a:moveTo>
                    <a:pt x="0" y="119276"/>
                  </a:moveTo>
                  <a:cubicBezTo>
                    <a:pt x="27709" y="114658"/>
                    <a:pt x="138123" y="115050"/>
                    <a:pt x="216116" y="110053"/>
                  </a:cubicBezTo>
                  <a:cubicBezTo>
                    <a:pt x="294109" y="105056"/>
                    <a:pt x="382614" y="94035"/>
                    <a:pt x="467958" y="89294"/>
                  </a:cubicBezTo>
                  <a:cubicBezTo>
                    <a:pt x="523705" y="83098"/>
                    <a:pt x="597351" y="76908"/>
                    <a:pt x="635200" y="70705"/>
                  </a:cubicBezTo>
                  <a:cubicBezTo>
                    <a:pt x="673049" y="64502"/>
                    <a:pt x="681805" y="59346"/>
                    <a:pt x="695050" y="52074"/>
                  </a:cubicBezTo>
                  <a:cubicBezTo>
                    <a:pt x="708295" y="44802"/>
                    <a:pt x="705563" y="35750"/>
                    <a:pt x="714670" y="27071"/>
                  </a:cubicBezTo>
                  <a:cubicBezTo>
                    <a:pt x="723778" y="18392"/>
                    <a:pt x="740458" y="0"/>
                    <a:pt x="749695" y="0"/>
                  </a:cubicBez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19" name="フリーフォーム 18"/>
            <p:cNvSpPr/>
            <p:nvPr/>
          </p:nvSpPr>
          <p:spPr>
            <a:xfrm>
              <a:off x="3372689" y="3504233"/>
              <a:ext cx="87317" cy="847606"/>
            </a:xfrm>
            <a:custGeom>
              <a:avLst/>
              <a:gdLst>
                <a:gd name="connsiteX0" fmla="*/ 14807 w 14807"/>
                <a:gd name="connsiteY0" fmla="*/ 0 h 781050"/>
                <a:gd name="connsiteX1" fmla="*/ 5282 w 14807"/>
                <a:gd name="connsiteY1" fmla="*/ 781050 h 781050"/>
                <a:gd name="connsiteX0" fmla="*/ 9525 w 48129"/>
                <a:gd name="connsiteY0" fmla="*/ 0 h 781050"/>
                <a:gd name="connsiteX1" fmla="*/ 47625 w 48129"/>
                <a:gd name="connsiteY1" fmla="*/ 200025 h 781050"/>
                <a:gd name="connsiteX2" fmla="*/ 0 w 48129"/>
                <a:gd name="connsiteY2" fmla="*/ 781050 h 781050"/>
                <a:gd name="connsiteX0" fmla="*/ 9525 w 86703"/>
                <a:gd name="connsiteY0" fmla="*/ 0 h 781050"/>
                <a:gd name="connsiteX1" fmla="*/ 47625 w 86703"/>
                <a:gd name="connsiteY1" fmla="*/ 200025 h 781050"/>
                <a:gd name="connsiteX2" fmla="*/ 85725 w 86703"/>
                <a:gd name="connsiteY2" fmla="*/ 361950 h 781050"/>
                <a:gd name="connsiteX3" fmla="*/ 0 w 86703"/>
                <a:gd name="connsiteY3" fmla="*/ 781050 h 781050"/>
                <a:gd name="connsiteX0" fmla="*/ 276 w 86979"/>
                <a:gd name="connsiteY0" fmla="*/ 0 h 809625"/>
                <a:gd name="connsiteX1" fmla="*/ 47901 w 86979"/>
                <a:gd name="connsiteY1" fmla="*/ 228600 h 809625"/>
                <a:gd name="connsiteX2" fmla="*/ 86001 w 86979"/>
                <a:gd name="connsiteY2" fmla="*/ 390525 h 809625"/>
                <a:gd name="connsiteX3" fmla="*/ 276 w 86979"/>
                <a:gd name="connsiteY3" fmla="*/ 809625 h 809625"/>
                <a:gd name="connsiteX0" fmla="*/ 276 w 86979"/>
                <a:gd name="connsiteY0" fmla="*/ 0 h 847725"/>
                <a:gd name="connsiteX1" fmla="*/ 47901 w 86979"/>
                <a:gd name="connsiteY1" fmla="*/ 266700 h 847725"/>
                <a:gd name="connsiteX2" fmla="*/ 86001 w 86979"/>
                <a:gd name="connsiteY2" fmla="*/ 428625 h 847725"/>
                <a:gd name="connsiteX3" fmla="*/ 276 w 86979"/>
                <a:gd name="connsiteY3" fmla="*/ 847725 h 847725"/>
              </a:gdLst>
              <a:ahLst/>
              <a:cxnLst>
                <a:cxn ang="0">
                  <a:pos x="connsiteX0" y="connsiteY0"/>
                </a:cxn>
                <a:cxn ang="0">
                  <a:pos x="connsiteX1" y="connsiteY1"/>
                </a:cxn>
                <a:cxn ang="0">
                  <a:pos x="connsiteX2" y="connsiteY2"/>
                </a:cxn>
                <a:cxn ang="0">
                  <a:pos x="connsiteX3" y="connsiteY3"/>
                </a:cxn>
              </a:cxnLst>
              <a:rect l="l" t="t" r="r" b="b"/>
              <a:pathLst>
                <a:path w="86979" h="847725">
                  <a:moveTo>
                    <a:pt x="276" y="0"/>
                  </a:moveTo>
                  <a:cubicBezTo>
                    <a:pt x="-4486" y="36513"/>
                    <a:pt x="53854" y="221060"/>
                    <a:pt x="47901" y="266700"/>
                  </a:cubicBezTo>
                  <a:cubicBezTo>
                    <a:pt x="51076" y="328613"/>
                    <a:pt x="93939" y="331788"/>
                    <a:pt x="86001" y="428625"/>
                  </a:cubicBezTo>
                  <a:cubicBezTo>
                    <a:pt x="78064" y="525463"/>
                    <a:pt x="5038" y="779463"/>
                    <a:pt x="276" y="847725"/>
                  </a:cubicBez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20" name="フリーフォーム 19"/>
            <p:cNvSpPr/>
            <p:nvPr/>
          </p:nvSpPr>
          <p:spPr>
            <a:xfrm>
              <a:off x="3035328" y="4468886"/>
              <a:ext cx="381020" cy="838083"/>
            </a:xfrm>
            <a:custGeom>
              <a:avLst/>
              <a:gdLst>
                <a:gd name="connsiteX0" fmla="*/ 14807 w 14807"/>
                <a:gd name="connsiteY0" fmla="*/ 0 h 781050"/>
                <a:gd name="connsiteX1" fmla="*/ 5282 w 14807"/>
                <a:gd name="connsiteY1" fmla="*/ 781050 h 781050"/>
                <a:gd name="connsiteX0" fmla="*/ 9525 w 48129"/>
                <a:gd name="connsiteY0" fmla="*/ 0 h 781050"/>
                <a:gd name="connsiteX1" fmla="*/ 47625 w 48129"/>
                <a:gd name="connsiteY1" fmla="*/ 200025 h 781050"/>
                <a:gd name="connsiteX2" fmla="*/ 0 w 48129"/>
                <a:gd name="connsiteY2" fmla="*/ 781050 h 781050"/>
                <a:gd name="connsiteX0" fmla="*/ 9525 w 86703"/>
                <a:gd name="connsiteY0" fmla="*/ 0 h 781050"/>
                <a:gd name="connsiteX1" fmla="*/ 47625 w 86703"/>
                <a:gd name="connsiteY1" fmla="*/ 200025 h 781050"/>
                <a:gd name="connsiteX2" fmla="*/ 85725 w 86703"/>
                <a:gd name="connsiteY2" fmla="*/ 361950 h 781050"/>
                <a:gd name="connsiteX3" fmla="*/ 0 w 86703"/>
                <a:gd name="connsiteY3" fmla="*/ 781050 h 781050"/>
                <a:gd name="connsiteX0" fmla="*/ 276 w 86979"/>
                <a:gd name="connsiteY0" fmla="*/ 0 h 809625"/>
                <a:gd name="connsiteX1" fmla="*/ 47901 w 86979"/>
                <a:gd name="connsiteY1" fmla="*/ 228600 h 809625"/>
                <a:gd name="connsiteX2" fmla="*/ 86001 w 86979"/>
                <a:gd name="connsiteY2" fmla="*/ 390525 h 809625"/>
                <a:gd name="connsiteX3" fmla="*/ 276 w 86979"/>
                <a:gd name="connsiteY3" fmla="*/ 809625 h 809625"/>
                <a:gd name="connsiteX0" fmla="*/ 276 w 86979"/>
                <a:gd name="connsiteY0" fmla="*/ 0 h 847725"/>
                <a:gd name="connsiteX1" fmla="*/ 47901 w 86979"/>
                <a:gd name="connsiteY1" fmla="*/ 266700 h 847725"/>
                <a:gd name="connsiteX2" fmla="*/ 86001 w 86979"/>
                <a:gd name="connsiteY2" fmla="*/ 428625 h 847725"/>
                <a:gd name="connsiteX3" fmla="*/ 276 w 86979"/>
                <a:gd name="connsiteY3" fmla="*/ 847725 h 847725"/>
                <a:gd name="connsiteX0" fmla="*/ 304800 w 391503"/>
                <a:gd name="connsiteY0" fmla="*/ 0 h 752475"/>
                <a:gd name="connsiteX1" fmla="*/ 352425 w 391503"/>
                <a:gd name="connsiteY1" fmla="*/ 266700 h 752475"/>
                <a:gd name="connsiteX2" fmla="*/ 390525 w 391503"/>
                <a:gd name="connsiteY2" fmla="*/ 428625 h 752475"/>
                <a:gd name="connsiteX3" fmla="*/ 0 w 391503"/>
                <a:gd name="connsiteY3" fmla="*/ 752475 h 752475"/>
                <a:gd name="connsiteX0" fmla="*/ 304800 w 352851"/>
                <a:gd name="connsiteY0" fmla="*/ 0 h 752475"/>
                <a:gd name="connsiteX1" fmla="*/ 352425 w 352851"/>
                <a:gd name="connsiteY1" fmla="*/ 266700 h 752475"/>
                <a:gd name="connsiteX2" fmla="*/ 142875 w 352851"/>
                <a:gd name="connsiteY2" fmla="*/ 476250 h 752475"/>
                <a:gd name="connsiteX3" fmla="*/ 0 w 352851"/>
                <a:gd name="connsiteY3" fmla="*/ 752475 h 752475"/>
                <a:gd name="connsiteX0" fmla="*/ 304800 w 304800"/>
                <a:gd name="connsiteY0" fmla="*/ 0 h 752475"/>
                <a:gd name="connsiteX1" fmla="*/ 209550 w 304800"/>
                <a:gd name="connsiteY1" fmla="*/ 247650 h 752475"/>
                <a:gd name="connsiteX2" fmla="*/ 142875 w 304800"/>
                <a:gd name="connsiteY2" fmla="*/ 476250 h 752475"/>
                <a:gd name="connsiteX3" fmla="*/ 0 w 304800"/>
                <a:gd name="connsiteY3" fmla="*/ 752475 h 752475"/>
                <a:gd name="connsiteX0" fmla="*/ 304800 w 304800"/>
                <a:gd name="connsiteY0" fmla="*/ 0 h 752475"/>
                <a:gd name="connsiteX1" fmla="*/ 171450 w 304800"/>
                <a:gd name="connsiteY1" fmla="*/ 247650 h 752475"/>
                <a:gd name="connsiteX2" fmla="*/ 142875 w 304800"/>
                <a:gd name="connsiteY2" fmla="*/ 476250 h 752475"/>
                <a:gd name="connsiteX3" fmla="*/ 0 w 304800"/>
                <a:gd name="connsiteY3" fmla="*/ 752475 h 752475"/>
                <a:gd name="connsiteX0" fmla="*/ 304800 w 304800"/>
                <a:gd name="connsiteY0" fmla="*/ 0 h 752475"/>
                <a:gd name="connsiteX1" fmla="*/ 171450 w 304800"/>
                <a:gd name="connsiteY1" fmla="*/ 247650 h 752475"/>
                <a:gd name="connsiteX2" fmla="*/ 95250 w 304800"/>
                <a:gd name="connsiteY2" fmla="*/ 466725 h 752475"/>
                <a:gd name="connsiteX3" fmla="*/ 0 w 304800"/>
                <a:gd name="connsiteY3" fmla="*/ 752475 h 752475"/>
                <a:gd name="connsiteX0" fmla="*/ 381000 w 381000"/>
                <a:gd name="connsiteY0" fmla="*/ 0 h 752475"/>
                <a:gd name="connsiteX1" fmla="*/ 247650 w 381000"/>
                <a:gd name="connsiteY1" fmla="*/ 247650 h 752475"/>
                <a:gd name="connsiteX2" fmla="*/ 171450 w 381000"/>
                <a:gd name="connsiteY2" fmla="*/ 466725 h 752475"/>
                <a:gd name="connsiteX3" fmla="*/ 0 w 381000"/>
                <a:gd name="connsiteY3" fmla="*/ 752475 h 752475"/>
              </a:gdLst>
              <a:ahLst/>
              <a:cxnLst>
                <a:cxn ang="0">
                  <a:pos x="connsiteX0" y="connsiteY0"/>
                </a:cxn>
                <a:cxn ang="0">
                  <a:pos x="connsiteX1" y="connsiteY1"/>
                </a:cxn>
                <a:cxn ang="0">
                  <a:pos x="connsiteX2" y="connsiteY2"/>
                </a:cxn>
                <a:cxn ang="0">
                  <a:pos x="connsiteX3" y="connsiteY3"/>
                </a:cxn>
              </a:cxnLst>
              <a:rect l="l" t="t" r="r" b="b"/>
              <a:pathLst>
                <a:path w="381000" h="752475">
                  <a:moveTo>
                    <a:pt x="381000" y="0"/>
                  </a:moveTo>
                  <a:cubicBezTo>
                    <a:pt x="376238" y="36513"/>
                    <a:pt x="253603" y="202010"/>
                    <a:pt x="247650" y="247650"/>
                  </a:cubicBezTo>
                  <a:cubicBezTo>
                    <a:pt x="250825" y="309563"/>
                    <a:pt x="179388" y="369888"/>
                    <a:pt x="171450" y="466725"/>
                  </a:cubicBezTo>
                  <a:cubicBezTo>
                    <a:pt x="163513" y="563563"/>
                    <a:pt x="4762" y="684213"/>
                    <a:pt x="0" y="752475"/>
                  </a:cubicBez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21" name="フリーフォーム 20"/>
            <p:cNvSpPr/>
            <p:nvPr/>
          </p:nvSpPr>
          <p:spPr>
            <a:xfrm>
              <a:off x="3906314" y="3671960"/>
              <a:ext cx="142883" cy="1342837"/>
            </a:xfrm>
            <a:custGeom>
              <a:avLst/>
              <a:gdLst>
                <a:gd name="connsiteX0" fmla="*/ 28575 w 142875"/>
                <a:gd name="connsiteY0" fmla="*/ 0 h 1343025"/>
                <a:gd name="connsiteX1" fmla="*/ 47625 w 142875"/>
                <a:gd name="connsiteY1" fmla="*/ 85725 h 1343025"/>
                <a:gd name="connsiteX2" fmla="*/ 57150 w 142875"/>
                <a:gd name="connsiteY2" fmla="*/ 114300 h 1343025"/>
                <a:gd name="connsiteX3" fmla="*/ 76200 w 142875"/>
                <a:gd name="connsiteY3" fmla="*/ 200025 h 1343025"/>
                <a:gd name="connsiteX4" fmla="*/ 95250 w 142875"/>
                <a:gd name="connsiteY4" fmla="*/ 266700 h 1343025"/>
                <a:gd name="connsiteX5" fmla="*/ 114300 w 142875"/>
                <a:gd name="connsiteY5" fmla="*/ 371475 h 1343025"/>
                <a:gd name="connsiteX6" fmla="*/ 123825 w 142875"/>
                <a:gd name="connsiteY6" fmla="*/ 438150 h 1343025"/>
                <a:gd name="connsiteX7" fmla="*/ 142875 w 142875"/>
                <a:gd name="connsiteY7" fmla="*/ 571500 h 1343025"/>
                <a:gd name="connsiteX8" fmla="*/ 133350 w 142875"/>
                <a:gd name="connsiteY8" fmla="*/ 742950 h 1343025"/>
                <a:gd name="connsiteX9" fmla="*/ 123825 w 142875"/>
                <a:gd name="connsiteY9" fmla="*/ 790575 h 1343025"/>
                <a:gd name="connsiteX10" fmla="*/ 114300 w 142875"/>
                <a:gd name="connsiteY10" fmla="*/ 847725 h 1343025"/>
                <a:gd name="connsiteX11" fmla="*/ 104775 w 142875"/>
                <a:gd name="connsiteY11" fmla="*/ 876300 h 1343025"/>
                <a:gd name="connsiteX12" fmla="*/ 95250 w 142875"/>
                <a:gd name="connsiteY12" fmla="*/ 914400 h 1343025"/>
                <a:gd name="connsiteX13" fmla="*/ 76200 w 142875"/>
                <a:gd name="connsiteY13" fmla="*/ 971550 h 1343025"/>
                <a:gd name="connsiteX14" fmla="*/ 47625 w 142875"/>
                <a:gd name="connsiteY14" fmla="*/ 1057275 h 1343025"/>
                <a:gd name="connsiteX15" fmla="*/ 38100 w 142875"/>
                <a:gd name="connsiteY15" fmla="*/ 1085850 h 1343025"/>
                <a:gd name="connsiteX16" fmla="*/ 28575 w 142875"/>
                <a:gd name="connsiteY16" fmla="*/ 1114425 h 1343025"/>
                <a:gd name="connsiteX17" fmla="*/ 19050 w 142875"/>
                <a:gd name="connsiteY17" fmla="*/ 1200150 h 1343025"/>
                <a:gd name="connsiteX18" fmla="*/ 9525 w 142875"/>
                <a:gd name="connsiteY18" fmla="*/ 1238250 h 1343025"/>
                <a:gd name="connsiteX19" fmla="*/ 0 w 142875"/>
                <a:gd name="connsiteY19" fmla="*/ 1343025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875" h="1343025">
                  <a:moveTo>
                    <a:pt x="28575" y="0"/>
                  </a:moveTo>
                  <a:cubicBezTo>
                    <a:pt x="35122" y="32736"/>
                    <a:pt x="38657" y="54338"/>
                    <a:pt x="47625" y="85725"/>
                  </a:cubicBezTo>
                  <a:cubicBezTo>
                    <a:pt x="50383" y="95379"/>
                    <a:pt x="54715" y="104560"/>
                    <a:pt x="57150" y="114300"/>
                  </a:cubicBezTo>
                  <a:cubicBezTo>
                    <a:pt x="76792" y="192866"/>
                    <a:pt x="56644" y="131579"/>
                    <a:pt x="76200" y="200025"/>
                  </a:cubicBezTo>
                  <a:cubicBezTo>
                    <a:pt x="92111" y="255712"/>
                    <a:pt x="80362" y="199702"/>
                    <a:pt x="95250" y="266700"/>
                  </a:cubicBezTo>
                  <a:cubicBezTo>
                    <a:pt x="102681" y="300137"/>
                    <a:pt x="109130" y="337872"/>
                    <a:pt x="114300" y="371475"/>
                  </a:cubicBezTo>
                  <a:cubicBezTo>
                    <a:pt x="117714" y="393665"/>
                    <a:pt x="121040" y="415873"/>
                    <a:pt x="123825" y="438150"/>
                  </a:cubicBezTo>
                  <a:cubicBezTo>
                    <a:pt x="138909" y="558820"/>
                    <a:pt x="125588" y="485066"/>
                    <a:pt x="142875" y="571500"/>
                  </a:cubicBezTo>
                  <a:cubicBezTo>
                    <a:pt x="139700" y="628650"/>
                    <a:pt x="138309" y="685927"/>
                    <a:pt x="133350" y="742950"/>
                  </a:cubicBezTo>
                  <a:cubicBezTo>
                    <a:pt x="131948" y="759079"/>
                    <a:pt x="126721" y="774647"/>
                    <a:pt x="123825" y="790575"/>
                  </a:cubicBezTo>
                  <a:cubicBezTo>
                    <a:pt x="120370" y="809576"/>
                    <a:pt x="118490" y="828872"/>
                    <a:pt x="114300" y="847725"/>
                  </a:cubicBezTo>
                  <a:cubicBezTo>
                    <a:pt x="112122" y="857526"/>
                    <a:pt x="107533" y="866646"/>
                    <a:pt x="104775" y="876300"/>
                  </a:cubicBezTo>
                  <a:cubicBezTo>
                    <a:pt x="101179" y="888887"/>
                    <a:pt x="99012" y="901861"/>
                    <a:pt x="95250" y="914400"/>
                  </a:cubicBezTo>
                  <a:cubicBezTo>
                    <a:pt x="89480" y="933634"/>
                    <a:pt x="82550" y="952500"/>
                    <a:pt x="76200" y="971550"/>
                  </a:cubicBezTo>
                  <a:lnTo>
                    <a:pt x="47625" y="1057275"/>
                  </a:lnTo>
                  <a:lnTo>
                    <a:pt x="38100" y="1085850"/>
                  </a:lnTo>
                  <a:lnTo>
                    <a:pt x="28575" y="1114425"/>
                  </a:lnTo>
                  <a:cubicBezTo>
                    <a:pt x="25400" y="1143000"/>
                    <a:pt x="23422" y="1171733"/>
                    <a:pt x="19050" y="1200150"/>
                  </a:cubicBezTo>
                  <a:cubicBezTo>
                    <a:pt x="17059" y="1213089"/>
                    <a:pt x="11255" y="1225274"/>
                    <a:pt x="9525" y="1238250"/>
                  </a:cubicBezTo>
                  <a:cubicBezTo>
                    <a:pt x="4890" y="1273011"/>
                    <a:pt x="0" y="1343025"/>
                    <a:pt x="0" y="1343025"/>
                  </a:cubicBez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22" name="フリーフォーム 21"/>
            <p:cNvSpPr/>
            <p:nvPr/>
          </p:nvSpPr>
          <p:spPr>
            <a:xfrm>
              <a:off x="1362015" y="4742071"/>
              <a:ext cx="2926904" cy="1639658"/>
            </a:xfrm>
            <a:custGeom>
              <a:avLst/>
              <a:gdLst>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14625 w 3264337"/>
                <a:gd name="connsiteY16" fmla="*/ 876300 h 1638574"/>
                <a:gd name="connsiteX17" fmla="*/ 2638425 w 3264337"/>
                <a:gd name="connsiteY17" fmla="*/ 895350 h 1638574"/>
                <a:gd name="connsiteX18" fmla="*/ 2581275 w 3264337"/>
                <a:gd name="connsiteY18" fmla="*/ 923925 h 1638574"/>
                <a:gd name="connsiteX19" fmla="*/ 2552700 w 3264337"/>
                <a:gd name="connsiteY19" fmla="*/ 952500 h 1638574"/>
                <a:gd name="connsiteX20" fmla="*/ 2533650 w 3264337"/>
                <a:gd name="connsiteY20" fmla="*/ 981075 h 1638574"/>
                <a:gd name="connsiteX21" fmla="*/ 2505075 w 3264337"/>
                <a:gd name="connsiteY21" fmla="*/ 990600 h 1638574"/>
                <a:gd name="connsiteX22" fmla="*/ 2457450 w 3264337"/>
                <a:gd name="connsiteY22" fmla="*/ 1028700 h 1638574"/>
                <a:gd name="connsiteX23" fmla="*/ 2409825 w 3264337"/>
                <a:gd name="connsiteY23" fmla="*/ 1066800 h 1638574"/>
                <a:gd name="connsiteX24" fmla="*/ 2352675 w 3264337"/>
                <a:gd name="connsiteY24" fmla="*/ 1114425 h 1638574"/>
                <a:gd name="connsiteX25" fmla="*/ 2324100 w 3264337"/>
                <a:gd name="connsiteY25" fmla="*/ 1123950 h 1638574"/>
                <a:gd name="connsiteX26" fmla="*/ 2295525 w 3264337"/>
                <a:gd name="connsiteY26" fmla="*/ 1143000 h 1638574"/>
                <a:gd name="connsiteX27" fmla="*/ 2257425 w 3264337"/>
                <a:gd name="connsiteY27" fmla="*/ 1162050 h 1638574"/>
                <a:gd name="connsiteX28" fmla="*/ 2228850 w 3264337"/>
                <a:gd name="connsiteY28" fmla="*/ 1181100 h 1638574"/>
                <a:gd name="connsiteX29" fmla="*/ 2200275 w 3264337"/>
                <a:gd name="connsiteY29" fmla="*/ 1190625 h 1638574"/>
                <a:gd name="connsiteX30" fmla="*/ 2105025 w 3264337"/>
                <a:gd name="connsiteY30" fmla="*/ 1228725 h 1638574"/>
                <a:gd name="connsiteX31" fmla="*/ 1857375 w 3264337"/>
                <a:gd name="connsiteY31" fmla="*/ 1257300 h 1638574"/>
                <a:gd name="connsiteX32" fmla="*/ 1752600 w 3264337"/>
                <a:gd name="connsiteY32" fmla="*/ 1266825 h 1638574"/>
                <a:gd name="connsiteX33" fmla="*/ 1714500 w 3264337"/>
                <a:gd name="connsiteY33" fmla="*/ 1276350 h 1638574"/>
                <a:gd name="connsiteX34" fmla="*/ 1619250 w 3264337"/>
                <a:gd name="connsiteY34" fmla="*/ 1295400 h 1638574"/>
                <a:gd name="connsiteX35" fmla="*/ 1590675 w 3264337"/>
                <a:gd name="connsiteY35" fmla="*/ 1304925 h 1638574"/>
                <a:gd name="connsiteX36" fmla="*/ 1514475 w 3264337"/>
                <a:gd name="connsiteY36" fmla="*/ 1323975 h 1638574"/>
                <a:gd name="connsiteX37" fmla="*/ 1447800 w 3264337"/>
                <a:gd name="connsiteY37" fmla="*/ 1343025 h 1638574"/>
                <a:gd name="connsiteX38" fmla="*/ 1390650 w 3264337"/>
                <a:gd name="connsiteY38" fmla="*/ 1362075 h 1638574"/>
                <a:gd name="connsiteX39" fmla="*/ 1333500 w 3264337"/>
                <a:gd name="connsiteY39" fmla="*/ 1371600 h 1638574"/>
                <a:gd name="connsiteX40" fmla="*/ 1276350 w 3264337"/>
                <a:gd name="connsiteY40" fmla="*/ 1390650 h 1638574"/>
                <a:gd name="connsiteX41" fmla="*/ 1247775 w 3264337"/>
                <a:gd name="connsiteY41" fmla="*/ 1400175 h 1638574"/>
                <a:gd name="connsiteX42" fmla="*/ 1162050 w 3264337"/>
                <a:gd name="connsiteY42" fmla="*/ 1409700 h 1638574"/>
                <a:gd name="connsiteX43" fmla="*/ 1047750 w 3264337"/>
                <a:gd name="connsiteY43" fmla="*/ 1428750 h 1638574"/>
                <a:gd name="connsiteX44" fmla="*/ 1009650 w 3264337"/>
                <a:gd name="connsiteY44" fmla="*/ 1438275 h 1638574"/>
                <a:gd name="connsiteX45" fmla="*/ 933450 w 3264337"/>
                <a:gd name="connsiteY45" fmla="*/ 1447800 h 1638574"/>
                <a:gd name="connsiteX46" fmla="*/ 904875 w 3264337"/>
                <a:gd name="connsiteY46" fmla="*/ 1457325 h 1638574"/>
                <a:gd name="connsiteX47" fmla="*/ 752475 w 3264337"/>
                <a:gd name="connsiteY47" fmla="*/ 1476375 h 1638574"/>
                <a:gd name="connsiteX48" fmla="*/ 638175 w 3264337"/>
                <a:gd name="connsiteY48" fmla="*/ 1495425 h 1638574"/>
                <a:gd name="connsiteX49" fmla="*/ 590550 w 3264337"/>
                <a:gd name="connsiteY49" fmla="*/ 1504950 h 1638574"/>
                <a:gd name="connsiteX50" fmla="*/ 561975 w 3264337"/>
                <a:gd name="connsiteY50" fmla="*/ 1514475 h 1638574"/>
                <a:gd name="connsiteX51" fmla="*/ 523875 w 3264337"/>
                <a:gd name="connsiteY51" fmla="*/ 1524000 h 1638574"/>
                <a:gd name="connsiteX52" fmla="*/ 400050 w 3264337"/>
                <a:gd name="connsiteY52" fmla="*/ 1552575 h 1638574"/>
                <a:gd name="connsiteX53" fmla="*/ 285750 w 3264337"/>
                <a:gd name="connsiteY53" fmla="*/ 1590675 h 1638574"/>
                <a:gd name="connsiteX54" fmla="*/ 257175 w 3264337"/>
                <a:gd name="connsiteY54" fmla="*/ 1600200 h 1638574"/>
                <a:gd name="connsiteX55" fmla="*/ 228600 w 3264337"/>
                <a:gd name="connsiteY55" fmla="*/ 1609725 h 1638574"/>
                <a:gd name="connsiteX56" fmla="*/ 190500 w 3264337"/>
                <a:gd name="connsiteY56" fmla="*/ 1619250 h 1638574"/>
                <a:gd name="connsiteX57" fmla="*/ 161925 w 3264337"/>
                <a:gd name="connsiteY57" fmla="*/ 1628775 h 1638574"/>
                <a:gd name="connsiteX58" fmla="*/ 0 w 3264337"/>
                <a:gd name="connsiteY58"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638425 w 3264337"/>
                <a:gd name="connsiteY17" fmla="*/ 895350 h 1638574"/>
                <a:gd name="connsiteX18" fmla="*/ 2581275 w 3264337"/>
                <a:gd name="connsiteY18" fmla="*/ 923925 h 1638574"/>
                <a:gd name="connsiteX19" fmla="*/ 2552700 w 3264337"/>
                <a:gd name="connsiteY19" fmla="*/ 952500 h 1638574"/>
                <a:gd name="connsiteX20" fmla="*/ 2533650 w 3264337"/>
                <a:gd name="connsiteY20" fmla="*/ 981075 h 1638574"/>
                <a:gd name="connsiteX21" fmla="*/ 2505075 w 3264337"/>
                <a:gd name="connsiteY21" fmla="*/ 990600 h 1638574"/>
                <a:gd name="connsiteX22" fmla="*/ 2457450 w 3264337"/>
                <a:gd name="connsiteY22" fmla="*/ 1028700 h 1638574"/>
                <a:gd name="connsiteX23" fmla="*/ 2409825 w 3264337"/>
                <a:gd name="connsiteY23" fmla="*/ 1066800 h 1638574"/>
                <a:gd name="connsiteX24" fmla="*/ 2352675 w 3264337"/>
                <a:gd name="connsiteY24" fmla="*/ 1114425 h 1638574"/>
                <a:gd name="connsiteX25" fmla="*/ 2324100 w 3264337"/>
                <a:gd name="connsiteY25" fmla="*/ 1123950 h 1638574"/>
                <a:gd name="connsiteX26" fmla="*/ 2295525 w 3264337"/>
                <a:gd name="connsiteY26" fmla="*/ 1143000 h 1638574"/>
                <a:gd name="connsiteX27" fmla="*/ 2257425 w 3264337"/>
                <a:gd name="connsiteY27" fmla="*/ 1162050 h 1638574"/>
                <a:gd name="connsiteX28" fmla="*/ 2228850 w 3264337"/>
                <a:gd name="connsiteY28" fmla="*/ 1181100 h 1638574"/>
                <a:gd name="connsiteX29" fmla="*/ 2200275 w 3264337"/>
                <a:gd name="connsiteY29" fmla="*/ 1190625 h 1638574"/>
                <a:gd name="connsiteX30" fmla="*/ 2105025 w 3264337"/>
                <a:gd name="connsiteY30" fmla="*/ 1228725 h 1638574"/>
                <a:gd name="connsiteX31" fmla="*/ 1857375 w 3264337"/>
                <a:gd name="connsiteY31" fmla="*/ 1257300 h 1638574"/>
                <a:gd name="connsiteX32" fmla="*/ 1752600 w 3264337"/>
                <a:gd name="connsiteY32" fmla="*/ 1266825 h 1638574"/>
                <a:gd name="connsiteX33" fmla="*/ 1714500 w 3264337"/>
                <a:gd name="connsiteY33" fmla="*/ 1276350 h 1638574"/>
                <a:gd name="connsiteX34" fmla="*/ 1619250 w 3264337"/>
                <a:gd name="connsiteY34" fmla="*/ 1295400 h 1638574"/>
                <a:gd name="connsiteX35" fmla="*/ 1590675 w 3264337"/>
                <a:gd name="connsiteY35" fmla="*/ 1304925 h 1638574"/>
                <a:gd name="connsiteX36" fmla="*/ 1514475 w 3264337"/>
                <a:gd name="connsiteY36" fmla="*/ 1323975 h 1638574"/>
                <a:gd name="connsiteX37" fmla="*/ 1447800 w 3264337"/>
                <a:gd name="connsiteY37" fmla="*/ 1343025 h 1638574"/>
                <a:gd name="connsiteX38" fmla="*/ 1390650 w 3264337"/>
                <a:gd name="connsiteY38" fmla="*/ 1362075 h 1638574"/>
                <a:gd name="connsiteX39" fmla="*/ 1333500 w 3264337"/>
                <a:gd name="connsiteY39" fmla="*/ 1371600 h 1638574"/>
                <a:gd name="connsiteX40" fmla="*/ 1276350 w 3264337"/>
                <a:gd name="connsiteY40" fmla="*/ 1390650 h 1638574"/>
                <a:gd name="connsiteX41" fmla="*/ 1247775 w 3264337"/>
                <a:gd name="connsiteY41" fmla="*/ 1400175 h 1638574"/>
                <a:gd name="connsiteX42" fmla="*/ 1162050 w 3264337"/>
                <a:gd name="connsiteY42" fmla="*/ 1409700 h 1638574"/>
                <a:gd name="connsiteX43" fmla="*/ 1047750 w 3264337"/>
                <a:gd name="connsiteY43" fmla="*/ 1428750 h 1638574"/>
                <a:gd name="connsiteX44" fmla="*/ 1009650 w 3264337"/>
                <a:gd name="connsiteY44" fmla="*/ 1438275 h 1638574"/>
                <a:gd name="connsiteX45" fmla="*/ 933450 w 3264337"/>
                <a:gd name="connsiteY45" fmla="*/ 1447800 h 1638574"/>
                <a:gd name="connsiteX46" fmla="*/ 904875 w 3264337"/>
                <a:gd name="connsiteY46" fmla="*/ 1457325 h 1638574"/>
                <a:gd name="connsiteX47" fmla="*/ 752475 w 3264337"/>
                <a:gd name="connsiteY47" fmla="*/ 1476375 h 1638574"/>
                <a:gd name="connsiteX48" fmla="*/ 638175 w 3264337"/>
                <a:gd name="connsiteY48" fmla="*/ 1495425 h 1638574"/>
                <a:gd name="connsiteX49" fmla="*/ 590550 w 3264337"/>
                <a:gd name="connsiteY49" fmla="*/ 1504950 h 1638574"/>
                <a:gd name="connsiteX50" fmla="*/ 561975 w 3264337"/>
                <a:gd name="connsiteY50" fmla="*/ 1514475 h 1638574"/>
                <a:gd name="connsiteX51" fmla="*/ 523875 w 3264337"/>
                <a:gd name="connsiteY51" fmla="*/ 1524000 h 1638574"/>
                <a:gd name="connsiteX52" fmla="*/ 400050 w 3264337"/>
                <a:gd name="connsiteY52" fmla="*/ 1552575 h 1638574"/>
                <a:gd name="connsiteX53" fmla="*/ 285750 w 3264337"/>
                <a:gd name="connsiteY53" fmla="*/ 1590675 h 1638574"/>
                <a:gd name="connsiteX54" fmla="*/ 257175 w 3264337"/>
                <a:gd name="connsiteY54" fmla="*/ 1600200 h 1638574"/>
                <a:gd name="connsiteX55" fmla="*/ 228600 w 3264337"/>
                <a:gd name="connsiteY55" fmla="*/ 1609725 h 1638574"/>
                <a:gd name="connsiteX56" fmla="*/ 190500 w 3264337"/>
                <a:gd name="connsiteY56" fmla="*/ 1619250 h 1638574"/>
                <a:gd name="connsiteX57" fmla="*/ 161925 w 3264337"/>
                <a:gd name="connsiteY57" fmla="*/ 1628775 h 1638574"/>
                <a:gd name="connsiteX58" fmla="*/ 0 w 3264337"/>
                <a:gd name="connsiteY58"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581275 w 3264337"/>
                <a:gd name="connsiteY18" fmla="*/ 923925 h 1638574"/>
                <a:gd name="connsiteX19" fmla="*/ 2552700 w 3264337"/>
                <a:gd name="connsiteY19" fmla="*/ 952500 h 1638574"/>
                <a:gd name="connsiteX20" fmla="*/ 2533650 w 3264337"/>
                <a:gd name="connsiteY20" fmla="*/ 981075 h 1638574"/>
                <a:gd name="connsiteX21" fmla="*/ 2505075 w 3264337"/>
                <a:gd name="connsiteY21" fmla="*/ 990600 h 1638574"/>
                <a:gd name="connsiteX22" fmla="*/ 2457450 w 3264337"/>
                <a:gd name="connsiteY22" fmla="*/ 1028700 h 1638574"/>
                <a:gd name="connsiteX23" fmla="*/ 2409825 w 3264337"/>
                <a:gd name="connsiteY23" fmla="*/ 1066800 h 1638574"/>
                <a:gd name="connsiteX24" fmla="*/ 2352675 w 3264337"/>
                <a:gd name="connsiteY24" fmla="*/ 1114425 h 1638574"/>
                <a:gd name="connsiteX25" fmla="*/ 2324100 w 3264337"/>
                <a:gd name="connsiteY25" fmla="*/ 1123950 h 1638574"/>
                <a:gd name="connsiteX26" fmla="*/ 2295525 w 3264337"/>
                <a:gd name="connsiteY26" fmla="*/ 1143000 h 1638574"/>
                <a:gd name="connsiteX27" fmla="*/ 2257425 w 3264337"/>
                <a:gd name="connsiteY27" fmla="*/ 1162050 h 1638574"/>
                <a:gd name="connsiteX28" fmla="*/ 2228850 w 3264337"/>
                <a:gd name="connsiteY28" fmla="*/ 1181100 h 1638574"/>
                <a:gd name="connsiteX29" fmla="*/ 2200275 w 3264337"/>
                <a:gd name="connsiteY29" fmla="*/ 1190625 h 1638574"/>
                <a:gd name="connsiteX30" fmla="*/ 2105025 w 3264337"/>
                <a:gd name="connsiteY30" fmla="*/ 1228725 h 1638574"/>
                <a:gd name="connsiteX31" fmla="*/ 1857375 w 3264337"/>
                <a:gd name="connsiteY31" fmla="*/ 1257300 h 1638574"/>
                <a:gd name="connsiteX32" fmla="*/ 1752600 w 3264337"/>
                <a:gd name="connsiteY32" fmla="*/ 1266825 h 1638574"/>
                <a:gd name="connsiteX33" fmla="*/ 1714500 w 3264337"/>
                <a:gd name="connsiteY33" fmla="*/ 1276350 h 1638574"/>
                <a:gd name="connsiteX34" fmla="*/ 1619250 w 3264337"/>
                <a:gd name="connsiteY34" fmla="*/ 1295400 h 1638574"/>
                <a:gd name="connsiteX35" fmla="*/ 1590675 w 3264337"/>
                <a:gd name="connsiteY35" fmla="*/ 1304925 h 1638574"/>
                <a:gd name="connsiteX36" fmla="*/ 1514475 w 3264337"/>
                <a:gd name="connsiteY36" fmla="*/ 1323975 h 1638574"/>
                <a:gd name="connsiteX37" fmla="*/ 1447800 w 3264337"/>
                <a:gd name="connsiteY37" fmla="*/ 1343025 h 1638574"/>
                <a:gd name="connsiteX38" fmla="*/ 1390650 w 3264337"/>
                <a:gd name="connsiteY38" fmla="*/ 1362075 h 1638574"/>
                <a:gd name="connsiteX39" fmla="*/ 1333500 w 3264337"/>
                <a:gd name="connsiteY39" fmla="*/ 1371600 h 1638574"/>
                <a:gd name="connsiteX40" fmla="*/ 1276350 w 3264337"/>
                <a:gd name="connsiteY40" fmla="*/ 1390650 h 1638574"/>
                <a:gd name="connsiteX41" fmla="*/ 1247775 w 3264337"/>
                <a:gd name="connsiteY41" fmla="*/ 1400175 h 1638574"/>
                <a:gd name="connsiteX42" fmla="*/ 1162050 w 3264337"/>
                <a:gd name="connsiteY42" fmla="*/ 1409700 h 1638574"/>
                <a:gd name="connsiteX43" fmla="*/ 1047750 w 3264337"/>
                <a:gd name="connsiteY43" fmla="*/ 1428750 h 1638574"/>
                <a:gd name="connsiteX44" fmla="*/ 1009650 w 3264337"/>
                <a:gd name="connsiteY44" fmla="*/ 1438275 h 1638574"/>
                <a:gd name="connsiteX45" fmla="*/ 933450 w 3264337"/>
                <a:gd name="connsiteY45" fmla="*/ 1447800 h 1638574"/>
                <a:gd name="connsiteX46" fmla="*/ 904875 w 3264337"/>
                <a:gd name="connsiteY46" fmla="*/ 1457325 h 1638574"/>
                <a:gd name="connsiteX47" fmla="*/ 752475 w 3264337"/>
                <a:gd name="connsiteY47" fmla="*/ 1476375 h 1638574"/>
                <a:gd name="connsiteX48" fmla="*/ 638175 w 3264337"/>
                <a:gd name="connsiteY48" fmla="*/ 1495425 h 1638574"/>
                <a:gd name="connsiteX49" fmla="*/ 590550 w 3264337"/>
                <a:gd name="connsiteY49" fmla="*/ 1504950 h 1638574"/>
                <a:gd name="connsiteX50" fmla="*/ 561975 w 3264337"/>
                <a:gd name="connsiteY50" fmla="*/ 1514475 h 1638574"/>
                <a:gd name="connsiteX51" fmla="*/ 523875 w 3264337"/>
                <a:gd name="connsiteY51" fmla="*/ 1524000 h 1638574"/>
                <a:gd name="connsiteX52" fmla="*/ 400050 w 3264337"/>
                <a:gd name="connsiteY52" fmla="*/ 1552575 h 1638574"/>
                <a:gd name="connsiteX53" fmla="*/ 285750 w 3264337"/>
                <a:gd name="connsiteY53" fmla="*/ 1590675 h 1638574"/>
                <a:gd name="connsiteX54" fmla="*/ 257175 w 3264337"/>
                <a:gd name="connsiteY54" fmla="*/ 1600200 h 1638574"/>
                <a:gd name="connsiteX55" fmla="*/ 228600 w 3264337"/>
                <a:gd name="connsiteY55" fmla="*/ 1609725 h 1638574"/>
                <a:gd name="connsiteX56" fmla="*/ 190500 w 3264337"/>
                <a:gd name="connsiteY56" fmla="*/ 1619250 h 1638574"/>
                <a:gd name="connsiteX57" fmla="*/ 161925 w 3264337"/>
                <a:gd name="connsiteY57" fmla="*/ 1628775 h 1638574"/>
                <a:gd name="connsiteX58" fmla="*/ 0 w 3264337"/>
                <a:gd name="connsiteY58"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52700 w 3264337"/>
                <a:gd name="connsiteY19" fmla="*/ 952500 h 1638574"/>
                <a:gd name="connsiteX20" fmla="*/ 2533650 w 3264337"/>
                <a:gd name="connsiteY20" fmla="*/ 981075 h 1638574"/>
                <a:gd name="connsiteX21" fmla="*/ 2505075 w 3264337"/>
                <a:gd name="connsiteY21" fmla="*/ 990600 h 1638574"/>
                <a:gd name="connsiteX22" fmla="*/ 2457450 w 3264337"/>
                <a:gd name="connsiteY22" fmla="*/ 1028700 h 1638574"/>
                <a:gd name="connsiteX23" fmla="*/ 2409825 w 3264337"/>
                <a:gd name="connsiteY23" fmla="*/ 1066800 h 1638574"/>
                <a:gd name="connsiteX24" fmla="*/ 2352675 w 3264337"/>
                <a:gd name="connsiteY24" fmla="*/ 1114425 h 1638574"/>
                <a:gd name="connsiteX25" fmla="*/ 2324100 w 3264337"/>
                <a:gd name="connsiteY25" fmla="*/ 1123950 h 1638574"/>
                <a:gd name="connsiteX26" fmla="*/ 2295525 w 3264337"/>
                <a:gd name="connsiteY26" fmla="*/ 1143000 h 1638574"/>
                <a:gd name="connsiteX27" fmla="*/ 2257425 w 3264337"/>
                <a:gd name="connsiteY27" fmla="*/ 1162050 h 1638574"/>
                <a:gd name="connsiteX28" fmla="*/ 2228850 w 3264337"/>
                <a:gd name="connsiteY28" fmla="*/ 1181100 h 1638574"/>
                <a:gd name="connsiteX29" fmla="*/ 2200275 w 3264337"/>
                <a:gd name="connsiteY29" fmla="*/ 1190625 h 1638574"/>
                <a:gd name="connsiteX30" fmla="*/ 2105025 w 3264337"/>
                <a:gd name="connsiteY30" fmla="*/ 1228725 h 1638574"/>
                <a:gd name="connsiteX31" fmla="*/ 1857375 w 3264337"/>
                <a:gd name="connsiteY31" fmla="*/ 1257300 h 1638574"/>
                <a:gd name="connsiteX32" fmla="*/ 1752600 w 3264337"/>
                <a:gd name="connsiteY32" fmla="*/ 1266825 h 1638574"/>
                <a:gd name="connsiteX33" fmla="*/ 1714500 w 3264337"/>
                <a:gd name="connsiteY33" fmla="*/ 1276350 h 1638574"/>
                <a:gd name="connsiteX34" fmla="*/ 1619250 w 3264337"/>
                <a:gd name="connsiteY34" fmla="*/ 1295400 h 1638574"/>
                <a:gd name="connsiteX35" fmla="*/ 1590675 w 3264337"/>
                <a:gd name="connsiteY35" fmla="*/ 1304925 h 1638574"/>
                <a:gd name="connsiteX36" fmla="*/ 1514475 w 3264337"/>
                <a:gd name="connsiteY36" fmla="*/ 1323975 h 1638574"/>
                <a:gd name="connsiteX37" fmla="*/ 1447800 w 3264337"/>
                <a:gd name="connsiteY37" fmla="*/ 1343025 h 1638574"/>
                <a:gd name="connsiteX38" fmla="*/ 1390650 w 3264337"/>
                <a:gd name="connsiteY38" fmla="*/ 1362075 h 1638574"/>
                <a:gd name="connsiteX39" fmla="*/ 1333500 w 3264337"/>
                <a:gd name="connsiteY39" fmla="*/ 1371600 h 1638574"/>
                <a:gd name="connsiteX40" fmla="*/ 1276350 w 3264337"/>
                <a:gd name="connsiteY40" fmla="*/ 1390650 h 1638574"/>
                <a:gd name="connsiteX41" fmla="*/ 1247775 w 3264337"/>
                <a:gd name="connsiteY41" fmla="*/ 1400175 h 1638574"/>
                <a:gd name="connsiteX42" fmla="*/ 1162050 w 3264337"/>
                <a:gd name="connsiteY42" fmla="*/ 1409700 h 1638574"/>
                <a:gd name="connsiteX43" fmla="*/ 1047750 w 3264337"/>
                <a:gd name="connsiteY43" fmla="*/ 1428750 h 1638574"/>
                <a:gd name="connsiteX44" fmla="*/ 1009650 w 3264337"/>
                <a:gd name="connsiteY44" fmla="*/ 1438275 h 1638574"/>
                <a:gd name="connsiteX45" fmla="*/ 933450 w 3264337"/>
                <a:gd name="connsiteY45" fmla="*/ 1447800 h 1638574"/>
                <a:gd name="connsiteX46" fmla="*/ 904875 w 3264337"/>
                <a:gd name="connsiteY46" fmla="*/ 1457325 h 1638574"/>
                <a:gd name="connsiteX47" fmla="*/ 752475 w 3264337"/>
                <a:gd name="connsiteY47" fmla="*/ 1476375 h 1638574"/>
                <a:gd name="connsiteX48" fmla="*/ 638175 w 3264337"/>
                <a:gd name="connsiteY48" fmla="*/ 1495425 h 1638574"/>
                <a:gd name="connsiteX49" fmla="*/ 590550 w 3264337"/>
                <a:gd name="connsiteY49" fmla="*/ 1504950 h 1638574"/>
                <a:gd name="connsiteX50" fmla="*/ 561975 w 3264337"/>
                <a:gd name="connsiteY50" fmla="*/ 1514475 h 1638574"/>
                <a:gd name="connsiteX51" fmla="*/ 523875 w 3264337"/>
                <a:gd name="connsiteY51" fmla="*/ 1524000 h 1638574"/>
                <a:gd name="connsiteX52" fmla="*/ 400050 w 3264337"/>
                <a:gd name="connsiteY52" fmla="*/ 1552575 h 1638574"/>
                <a:gd name="connsiteX53" fmla="*/ 285750 w 3264337"/>
                <a:gd name="connsiteY53" fmla="*/ 1590675 h 1638574"/>
                <a:gd name="connsiteX54" fmla="*/ 257175 w 3264337"/>
                <a:gd name="connsiteY54" fmla="*/ 1600200 h 1638574"/>
                <a:gd name="connsiteX55" fmla="*/ 228600 w 3264337"/>
                <a:gd name="connsiteY55" fmla="*/ 1609725 h 1638574"/>
                <a:gd name="connsiteX56" fmla="*/ 190500 w 3264337"/>
                <a:gd name="connsiteY56" fmla="*/ 1619250 h 1638574"/>
                <a:gd name="connsiteX57" fmla="*/ 161925 w 3264337"/>
                <a:gd name="connsiteY57" fmla="*/ 1628775 h 1638574"/>
                <a:gd name="connsiteX58" fmla="*/ 0 w 3264337"/>
                <a:gd name="connsiteY58"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90800 w 3264337"/>
                <a:gd name="connsiteY19" fmla="*/ 1028700 h 1638574"/>
                <a:gd name="connsiteX20" fmla="*/ 2533650 w 3264337"/>
                <a:gd name="connsiteY20" fmla="*/ 981075 h 1638574"/>
                <a:gd name="connsiteX21" fmla="*/ 2505075 w 3264337"/>
                <a:gd name="connsiteY21" fmla="*/ 990600 h 1638574"/>
                <a:gd name="connsiteX22" fmla="*/ 2457450 w 3264337"/>
                <a:gd name="connsiteY22" fmla="*/ 1028700 h 1638574"/>
                <a:gd name="connsiteX23" fmla="*/ 2409825 w 3264337"/>
                <a:gd name="connsiteY23" fmla="*/ 1066800 h 1638574"/>
                <a:gd name="connsiteX24" fmla="*/ 2352675 w 3264337"/>
                <a:gd name="connsiteY24" fmla="*/ 1114425 h 1638574"/>
                <a:gd name="connsiteX25" fmla="*/ 2324100 w 3264337"/>
                <a:gd name="connsiteY25" fmla="*/ 1123950 h 1638574"/>
                <a:gd name="connsiteX26" fmla="*/ 2295525 w 3264337"/>
                <a:gd name="connsiteY26" fmla="*/ 1143000 h 1638574"/>
                <a:gd name="connsiteX27" fmla="*/ 2257425 w 3264337"/>
                <a:gd name="connsiteY27" fmla="*/ 1162050 h 1638574"/>
                <a:gd name="connsiteX28" fmla="*/ 2228850 w 3264337"/>
                <a:gd name="connsiteY28" fmla="*/ 1181100 h 1638574"/>
                <a:gd name="connsiteX29" fmla="*/ 2200275 w 3264337"/>
                <a:gd name="connsiteY29" fmla="*/ 1190625 h 1638574"/>
                <a:gd name="connsiteX30" fmla="*/ 2105025 w 3264337"/>
                <a:gd name="connsiteY30" fmla="*/ 1228725 h 1638574"/>
                <a:gd name="connsiteX31" fmla="*/ 1857375 w 3264337"/>
                <a:gd name="connsiteY31" fmla="*/ 1257300 h 1638574"/>
                <a:gd name="connsiteX32" fmla="*/ 1752600 w 3264337"/>
                <a:gd name="connsiteY32" fmla="*/ 1266825 h 1638574"/>
                <a:gd name="connsiteX33" fmla="*/ 1714500 w 3264337"/>
                <a:gd name="connsiteY33" fmla="*/ 1276350 h 1638574"/>
                <a:gd name="connsiteX34" fmla="*/ 1619250 w 3264337"/>
                <a:gd name="connsiteY34" fmla="*/ 1295400 h 1638574"/>
                <a:gd name="connsiteX35" fmla="*/ 1590675 w 3264337"/>
                <a:gd name="connsiteY35" fmla="*/ 1304925 h 1638574"/>
                <a:gd name="connsiteX36" fmla="*/ 1514475 w 3264337"/>
                <a:gd name="connsiteY36" fmla="*/ 1323975 h 1638574"/>
                <a:gd name="connsiteX37" fmla="*/ 1447800 w 3264337"/>
                <a:gd name="connsiteY37" fmla="*/ 1343025 h 1638574"/>
                <a:gd name="connsiteX38" fmla="*/ 1390650 w 3264337"/>
                <a:gd name="connsiteY38" fmla="*/ 1362075 h 1638574"/>
                <a:gd name="connsiteX39" fmla="*/ 1333500 w 3264337"/>
                <a:gd name="connsiteY39" fmla="*/ 1371600 h 1638574"/>
                <a:gd name="connsiteX40" fmla="*/ 1276350 w 3264337"/>
                <a:gd name="connsiteY40" fmla="*/ 1390650 h 1638574"/>
                <a:gd name="connsiteX41" fmla="*/ 1247775 w 3264337"/>
                <a:gd name="connsiteY41" fmla="*/ 1400175 h 1638574"/>
                <a:gd name="connsiteX42" fmla="*/ 1162050 w 3264337"/>
                <a:gd name="connsiteY42" fmla="*/ 1409700 h 1638574"/>
                <a:gd name="connsiteX43" fmla="*/ 1047750 w 3264337"/>
                <a:gd name="connsiteY43" fmla="*/ 1428750 h 1638574"/>
                <a:gd name="connsiteX44" fmla="*/ 1009650 w 3264337"/>
                <a:gd name="connsiteY44" fmla="*/ 1438275 h 1638574"/>
                <a:gd name="connsiteX45" fmla="*/ 933450 w 3264337"/>
                <a:gd name="connsiteY45" fmla="*/ 1447800 h 1638574"/>
                <a:gd name="connsiteX46" fmla="*/ 904875 w 3264337"/>
                <a:gd name="connsiteY46" fmla="*/ 1457325 h 1638574"/>
                <a:gd name="connsiteX47" fmla="*/ 752475 w 3264337"/>
                <a:gd name="connsiteY47" fmla="*/ 1476375 h 1638574"/>
                <a:gd name="connsiteX48" fmla="*/ 638175 w 3264337"/>
                <a:gd name="connsiteY48" fmla="*/ 1495425 h 1638574"/>
                <a:gd name="connsiteX49" fmla="*/ 590550 w 3264337"/>
                <a:gd name="connsiteY49" fmla="*/ 1504950 h 1638574"/>
                <a:gd name="connsiteX50" fmla="*/ 561975 w 3264337"/>
                <a:gd name="connsiteY50" fmla="*/ 1514475 h 1638574"/>
                <a:gd name="connsiteX51" fmla="*/ 523875 w 3264337"/>
                <a:gd name="connsiteY51" fmla="*/ 1524000 h 1638574"/>
                <a:gd name="connsiteX52" fmla="*/ 400050 w 3264337"/>
                <a:gd name="connsiteY52" fmla="*/ 1552575 h 1638574"/>
                <a:gd name="connsiteX53" fmla="*/ 285750 w 3264337"/>
                <a:gd name="connsiteY53" fmla="*/ 1590675 h 1638574"/>
                <a:gd name="connsiteX54" fmla="*/ 257175 w 3264337"/>
                <a:gd name="connsiteY54" fmla="*/ 1600200 h 1638574"/>
                <a:gd name="connsiteX55" fmla="*/ 228600 w 3264337"/>
                <a:gd name="connsiteY55" fmla="*/ 1609725 h 1638574"/>
                <a:gd name="connsiteX56" fmla="*/ 190500 w 3264337"/>
                <a:gd name="connsiteY56" fmla="*/ 1619250 h 1638574"/>
                <a:gd name="connsiteX57" fmla="*/ 161925 w 3264337"/>
                <a:gd name="connsiteY57" fmla="*/ 1628775 h 1638574"/>
                <a:gd name="connsiteX58" fmla="*/ 0 w 3264337"/>
                <a:gd name="connsiteY58"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90800 w 3264337"/>
                <a:gd name="connsiteY19" fmla="*/ 1028700 h 1638574"/>
                <a:gd name="connsiteX20" fmla="*/ 2533650 w 3264337"/>
                <a:gd name="connsiteY20" fmla="*/ 981075 h 1638574"/>
                <a:gd name="connsiteX21" fmla="*/ 2514600 w 3264337"/>
                <a:gd name="connsiteY21" fmla="*/ 1038225 h 1638574"/>
                <a:gd name="connsiteX22" fmla="*/ 2457450 w 3264337"/>
                <a:gd name="connsiteY22" fmla="*/ 1028700 h 1638574"/>
                <a:gd name="connsiteX23" fmla="*/ 2409825 w 3264337"/>
                <a:gd name="connsiteY23" fmla="*/ 1066800 h 1638574"/>
                <a:gd name="connsiteX24" fmla="*/ 2352675 w 3264337"/>
                <a:gd name="connsiteY24" fmla="*/ 1114425 h 1638574"/>
                <a:gd name="connsiteX25" fmla="*/ 2324100 w 3264337"/>
                <a:gd name="connsiteY25" fmla="*/ 1123950 h 1638574"/>
                <a:gd name="connsiteX26" fmla="*/ 2295525 w 3264337"/>
                <a:gd name="connsiteY26" fmla="*/ 1143000 h 1638574"/>
                <a:gd name="connsiteX27" fmla="*/ 2257425 w 3264337"/>
                <a:gd name="connsiteY27" fmla="*/ 1162050 h 1638574"/>
                <a:gd name="connsiteX28" fmla="*/ 2228850 w 3264337"/>
                <a:gd name="connsiteY28" fmla="*/ 1181100 h 1638574"/>
                <a:gd name="connsiteX29" fmla="*/ 2200275 w 3264337"/>
                <a:gd name="connsiteY29" fmla="*/ 1190625 h 1638574"/>
                <a:gd name="connsiteX30" fmla="*/ 2105025 w 3264337"/>
                <a:gd name="connsiteY30" fmla="*/ 1228725 h 1638574"/>
                <a:gd name="connsiteX31" fmla="*/ 1857375 w 3264337"/>
                <a:gd name="connsiteY31" fmla="*/ 1257300 h 1638574"/>
                <a:gd name="connsiteX32" fmla="*/ 1752600 w 3264337"/>
                <a:gd name="connsiteY32" fmla="*/ 1266825 h 1638574"/>
                <a:gd name="connsiteX33" fmla="*/ 1714500 w 3264337"/>
                <a:gd name="connsiteY33" fmla="*/ 1276350 h 1638574"/>
                <a:gd name="connsiteX34" fmla="*/ 1619250 w 3264337"/>
                <a:gd name="connsiteY34" fmla="*/ 1295400 h 1638574"/>
                <a:gd name="connsiteX35" fmla="*/ 1590675 w 3264337"/>
                <a:gd name="connsiteY35" fmla="*/ 1304925 h 1638574"/>
                <a:gd name="connsiteX36" fmla="*/ 1514475 w 3264337"/>
                <a:gd name="connsiteY36" fmla="*/ 1323975 h 1638574"/>
                <a:gd name="connsiteX37" fmla="*/ 1447800 w 3264337"/>
                <a:gd name="connsiteY37" fmla="*/ 1343025 h 1638574"/>
                <a:gd name="connsiteX38" fmla="*/ 1390650 w 3264337"/>
                <a:gd name="connsiteY38" fmla="*/ 1362075 h 1638574"/>
                <a:gd name="connsiteX39" fmla="*/ 1333500 w 3264337"/>
                <a:gd name="connsiteY39" fmla="*/ 1371600 h 1638574"/>
                <a:gd name="connsiteX40" fmla="*/ 1276350 w 3264337"/>
                <a:gd name="connsiteY40" fmla="*/ 1390650 h 1638574"/>
                <a:gd name="connsiteX41" fmla="*/ 1247775 w 3264337"/>
                <a:gd name="connsiteY41" fmla="*/ 1400175 h 1638574"/>
                <a:gd name="connsiteX42" fmla="*/ 1162050 w 3264337"/>
                <a:gd name="connsiteY42" fmla="*/ 1409700 h 1638574"/>
                <a:gd name="connsiteX43" fmla="*/ 1047750 w 3264337"/>
                <a:gd name="connsiteY43" fmla="*/ 1428750 h 1638574"/>
                <a:gd name="connsiteX44" fmla="*/ 1009650 w 3264337"/>
                <a:gd name="connsiteY44" fmla="*/ 1438275 h 1638574"/>
                <a:gd name="connsiteX45" fmla="*/ 933450 w 3264337"/>
                <a:gd name="connsiteY45" fmla="*/ 1447800 h 1638574"/>
                <a:gd name="connsiteX46" fmla="*/ 904875 w 3264337"/>
                <a:gd name="connsiteY46" fmla="*/ 1457325 h 1638574"/>
                <a:gd name="connsiteX47" fmla="*/ 752475 w 3264337"/>
                <a:gd name="connsiteY47" fmla="*/ 1476375 h 1638574"/>
                <a:gd name="connsiteX48" fmla="*/ 638175 w 3264337"/>
                <a:gd name="connsiteY48" fmla="*/ 1495425 h 1638574"/>
                <a:gd name="connsiteX49" fmla="*/ 590550 w 3264337"/>
                <a:gd name="connsiteY49" fmla="*/ 1504950 h 1638574"/>
                <a:gd name="connsiteX50" fmla="*/ 561975 w 3264337"/>
                <a:gd name="connsiteY50" fmla="*/ 1514475 h 1638574"/>
                <a:gd name="connsiteX51" fmla="*/ 523875 w 3264337"/>
                <a:gd name="connsiteY51" fmla="*/ 1524000 h 1638574"/>
                <a:gd name="connsiteX52" fmla="*/ 400050 w 3264337"/>
                <a:gd name="connsiteY52" fmla="*/ 1552575 h 1638574"/>
                <a:gd name="connsiteX53" fmla="*/ 285750 w 3264337"/>
                <a:gd name="connsiteY53" fmla="*/ 1590675 h 1638574"/>
                <a:gd name="connsiteX54" fmla="*/ 257175 w 3264337"/>
                <a:gd name="connsiteY54" fmla="*/ 1600200 h 1638574"/>
                <a:gd name="connsiteX55" fmla="*/ 228600 w 3264337"/>
                <a:gd name="connsiteY55" fmla="*/ 1609725 h 1638574"/>
                <a:gd name="connsiteX56" fmla="*/ 190500 w 3264337"/>
                <a:gd name="connsiteY56" fmla="*/ 1619250 h 1638574"/>
                <a:gd name="connsiteX57" fmla="*/ 161925 w 3264337"/>
                <a:gd name="connsiteY57" fmla="*/ 1628775 h 1638574"/>
                <a:gd name="connsiteX58" fmla="*/ 0 w 3264337"/>
                <a:gd name="connsiteY58"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90800 w 3264337"/>
                <a:gd name="connsiteY19" fmla="*/ 1028700 h 1638574"/>
                <a:gd name="connsiteX20" fmla="*/ 2514600 w 3264337"/>
                <a:gd name="connsiteY20" fmla="*/ 1038225 h 1638574"/>
                <a:gd name="connsiteX21" fmla="*/ 2457450 w 3264337"/>
                <a:gd name="connsiteY21" fmla="*/ 1028700 h 1638574"/>
                <a:gd name="connsiteX22" fmla="*/ 2409825 w 3264337"/>
                <a:gd name="connsiteY22" fmla="*/ 1066800 h 1638574"/>
                <a:gd name="connsiteX23" fmla="*/ 2352675 w 3264337"/>
                <a:gd name="connsiteY23" fmla="*/ 1114425 h 1638574"/>
                <a:gd name="connsiteX24" fmla="*/ 2324100 w 3264337"/>
                <a:gd name="connsiteY24" fmla="*/ 1123950 h 1638574"/>
                <a:gd name="connsiteX25" fmla="*/ 2295525 w 3264337"/>
                <a:gd name="connsiteY25" fmla="*/ 1143000 h 1638574"/>
                <a:gd name="connsiteX26" fmla="*/ 2257425 w 3264337"/>
                <a:gd name="connsiteY26" fmla="*/ 1162050 h 1638574"/>
                <a:gd name="connsiteX27" fmla="*/ 2228850 w 3264337"/>
                <a:gd name="connsiteY27" fmla="*/ 1181100 h 1638574"/>
                <a:gd name="connsiteX28" fmla="*/ 2200275 w 3264337"/>
                <a:gd name="connsiteY28" fmla="*/ 1190625 h 1638574"/>
                <a:gd name="connsiteX29" fmla="*/ 2105025 w 3264337"/>
                <a:gd name="connsiteY29" fmla="*/ 1228725 h 1638574"/>
                <a:gd name="connsiteX30" fmla="*/ 1857375 w 3264337"/>
                <a:gd name="connsiteY30" fmla="*/ 1257300 h 1638574"/>
                <a:gd name="connsiteX31" fmla="*/ 1752600 w 3264337"/>
                <a:gd name="connsiteY31" fmla="*/ 1266825 h 1638574"/>
                <a:gd name="connsiteX32" fmla="*/ 1714500 w 3264337"/>
                <a:gd name="connsiteY32" fmla="*/ 1276350 h 1638574"/>
                <a:gd name="connsiteX33" fmla="*/ 1619250 w 3264337"/>
                <a:gd name="connsiteY33" fmla="*/ 1295400 h 1638574"/>
                <a:gd name="connsiteX34" fmla="*/ 1590675 w 3264337"/>
                <a:gd name="connsiteY34" fmla="*/ 1304925 h 1638574"/>
                <a:gd name="connsiteX35" fmla="*/ 1514475 w 3264337"/>
                <a:gd name="connsiteY35" fmla="*/ 1323975 h 1638574"/>
                <a:gd name="connsiteX36" fmla="*/ 1447800 w 3264337"/>
                <a:gd name="connsiteY36" fmla="*/ 1343025 h 1638574"/>
                <a:gd name="connsiteX37" fmla="*/ 1390650 w 3264337"/>
                <a:gd name="connsiteY37" fmla="*/ 1362075 h 1638574"/>
                <a:gd name="connsiteX38" fmla="*/ 1333500 w 3264337"/>
                <a:gd name="connsiteY38" fmla="*/ 1371600 h 1638574"/>
                <a:gd name="connsiteX39" fmla="*/ 1276350 w 3264337"/>
                <a:gd name="connsiteY39" fmla="*/ 1390650 h 1638574"/>
                <a:gd name="connsiteX40" fmla="*/ 1247775 w 3264337"/>
                <a:gd name="connsiteY40" fmla="*/ 1400175 h 1638574"/>
                <a:gd name="connsiteX41" fmla="*/ 1162050 w 3264337"/>
                <a:gd name="connsiteY41" fmla="*/ 1409700 h 1638574"/>
                <a:gd name="connsiteX42" fmla="*/ 1047750 w 3264337"/>
                <a:gd name="connsiteY42" fmla="*/ 1428750 h 1638574"/>
                <a:gd name="connsiteX43" fmla="*/ 1009650 w 3264337"/>
                <a:gd name="connsiteY43" fmla="*/ 1438275 h 1638574"/>
                <a:gd name="connsiteX44" fmla="*/ 933450 w 3264337"/>
                <a:gd name="connsiteY44" fmla="*/ 1447800 h 1638574"/>
                <a:gd name="connsiteX45" fmla="*/ 904875 w 3264337"/>
                <a:gd name="connsiteY45" fmla="*/ 1457325 h 1638574"/>
                <a:gd name="connsiteX46" fmla="*/ 752475 w 3264337"/>
                <a:gd name="connsiteY46" fmla="*/ 1476375 h 1638574"/>
                <a:gd name="connsiteX47" fmla="*/ 638175 w 3264337"/>
                <a:gd name="connsiteY47" fmla="*/ 1495425 h 1638574"/>
                <a:gd name="connsiteX48" fmla="*/ 590550 w 3264337"/>
                <a:gd name="connsiteY48" fmla="*/ 1504950 h 1638574"/>
                <a:gd name="connsiteX49" fmla="*/ 561975 w 3264337"/>
                <a:gd name="connsiteY49" fmla="*/ 1514475 h 1638574"/>
                <a:gd name="connsiteX50" fmla="*/ 523875 w 3264337"/>
                <a:gd name="connsiteY50" fmla="*/ 1524000 h 1638574"/>
                <a:gd name="connsiteX51" fmla="*/ 400050 w 3264337"/>
                <a:gd name="connsiteY51" fmla="*/ 1552575 h 1638574"/>
                <a:gd name="connsiteX52" fmla="*/ 285750 w 3264337"/>
                <a:gd name="connsiteY52" fmla="*/ 1590675 h 1638574"/>
                <a:gd name="connsiteX53" fmla="*/ 257175 w 3264337"/>
                <a:gd name="connsiteY53" fmla="*/ 1600200 h 1638574"/>
                <a:gd name="connsiteX54" fmla="*/ 228600 w 3264337"/>
                <a:gd name="connsiteY54" fmla="*/ 1609725 h 1638574"/>
                <a:gd name="connsiteX55" fmla="*/ 190500 w 3264337"/>
                <a:gd name="connsiteY55" fmla="*/ 1619250 h 1638574"/>
                <a:gd name="connsiteX56" fmla="*/ 161925 w 3264337"/>
                <a:gd name="connsiteY56" fmla="*/ 1628775 h 1638574"/>
                <a:gd name="connsiteX57" fmla="*/ 0 w 3264337"/>
                <a:gd name="connsiteY57"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57500 w 3264337"/>
                <a:gd name="connsiteY13" fmla="*/ 8477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90800 w 3264337"/>
                <a:gd name="connsiteY19" fmla="*/ 1028700 h 1638574"/>
                <a:gd name="connsiteX20" fmla="*/ 2514600 w 3264337"/>
                <a:gd name="connsiteY20" fmla="*/ 1038225 h 1638574"/>
                <a:gd name="connsiteX21" fmla="*/ 2409825 w 3264337"/>
                <a:gd name="connsiteY21" fmla="*/ 1066800 h 1638574"/>
                <a:gd name="connsiteX22" fmla="*/ 2352675 w 3264337"/>
                <a:gd name="connsiteY22" fmla="*/ 1114425 h 1638574"/>
                <a:gd name="connsiteX23" fmla="*/ 2324100 w 3264337"/>
                <a:gd name="connsiteY23" fmla="*/ 1123950 h 1638574"/>
                <a:gd name="connsiteX24" fmla="*/ 2295525 w 3264337"/>
                <a:gd name="connsiteY24" fmla="*/ 1143000 h 1638574"/>
                <a:gd name="connsiteX25" fmla="*/ 2257425 w 3264337"/>
                <a:gd name="connsiteY25" fmla="*/ 1162050 h 1638574"/>
                <a:gd name="connsiteX26" fmla="*/ 2228850 w 3264337"/>
                <a:gd name="connsiteY26" fmla="*/ 1181100 h 1638574"/>
                <a:gd name="connsiteX27" fmla="*/ 2200275 w 3264337"/>
                <a:gd name="connsiteY27" fmla="*/ 1190625 h 1638574"/>
                <a:gd name="connsiteX28" fmla="*/ 2105025 w 3264337"/>
                <a:gd name="connsiteY28" fmla="*/ 1228725 h 1638574"/>
                <a:gd name="connsiteX29" fmla="*/ 1857375 w 3264337"/>
                <a:gd name="connsiteY29" fmla="*/ 1257300 h 1638574"/>
                <a:gd name="connsiteX30" fmla="*/ 1752600 w 3264337"/>
                <a:gd name="connsiteY30" fmla="*/ 1266825 h 1638574"/>
                <a:gd name="connsiteX31" fmla="*/ 1714500 w 3264337"/>
                <a:gd name="connsiteY31" fmla="*/ 1276350 h 1638574"/>
                <a:gd name="connsiteX32" fmla="*/ 1619250 w 3264337"/>
                <a:gd name="connsiteY32" fmla="*/ 1295400 h 1638574"/>
                <a:gd name="connsiteX33" fmla="*/ 1590675 w 3264337"/>
                <a:gd name="connsiteY33" fmla="*/ 1304925 h 1638574"/>
                <a:gd name="connsiteX34" fmla="*/ 1514475 w 3264337"/>
                <a:gd name="connsiteY34" fmla="*/ 1323975 h 1638574"/>
                <a:gd name="connsiteX35" fmla="*/ 1447800 w 3264337"/>
                <a:gd name="connsiteY35" fmla="*/ 1343025 h 1638574"/>
                <a:gd name="connsiteX36" fmla="*/ 1390650 w 3264337"/>
                <a:gd name="connsiteY36" fmla="*/ 1362075 h 1638574"/>
                <a:gd name="connsiteX37" fmla="*/ 1333500 w 3264337"/>
                <a:gd name="connsiteY37" fmla="*/ 1371600 h 1638574"/>
                <a:gd name="connsiteX38" fmla="*/ 1276350 w 3264337"/>
                <a:gd name="connsiteY38" fmla="*/ 1390650 h 1638574"/>
                <a:gd name="connsiteX39" fmla="*/ 1247775 w 3264337"/>
                <a:gd name="connsiteY39" fmla="*/ 1400175 h 1638574"/>
                <a:gd name="connsiteX40" fmla="*/ 1162050 w 3264337"/>
                <a:gd name="connsiteY40" fmla="*/ 1409700 h 1638574"/>
                <a:gd name="connsiteX41" fmla="*/ 1047750 w 3264337"/>
                <a:gd name="connsiteY41" fmla="*/ 1428750 h 1638574"/>
                <a:gd name="connsiteX42" fmla="*/ 1009650 w 3264337"/>
                <a:gd name="connsiteY42" fmla="*/ 1438275 h 1638574"/>
                <a:gd name="connsiteX43" fmla="*/ 933450 w 3264337"/>
                <a:gd name="connsiteY43" fmla="*/ 1447800 h 1638574"/>
                <a:gd name="connsiteX44" fmla="*/ 904875 w 3264337"/>
                <a:gd name="connsiteY44" fmla="*/ 1457325 h 1638574"/>
                <a:gd name="connsiteX45" fmla="*/ 752475 w 3264337"/>
                <a:gd name="connsiteY45" fmla="*/ 1476375 h 1638574"/>
                <a:gd name="connsiteX46" fmla="*/ 638175 w 3264337"/>
                <a:gd name="connsiteY46" fmla="*/ 1495425 h 1638574"/>
                <a:gd name="connsiteX47" fmla="*/ 590550 w 3264337"/>
                <a:gd name="connsiteY47" fmla="*/ 1504950 h 1638574"/>
                <a:gd name="connsiteX48" fmla="*/ 561975 w 3264337"/>
                <a:gd name="connsiteY48" fmla="*/ 1514475 h 1638574"/>
                <a:gd name="connsiteX49" fmla="*/ 523875 w 3264337"/>
                <a:gd name="connsiteY49" fmla="*/ 1524000 h 1638574"/>
                <a:gd name="connsiteX50" fmla="*/ 400050 w 3264337"/>
                <a:gd name="connsiteY50" fmla="*/ 1552575 h 1638574"/>
                <a:gd name="connsiteX51" fmla="*/ 285750 w 3264337"/>
                <a:gd name="connsiteY51" fmla="*/ 1590675 h 1638574"/>
                <a:gd name="connsiteX52" fmla="*/ 257175 w 3264337"/>
                <a:gd name="connsiteY52" fmla="*/ 1600200 h 1638574"/>
                <a:gd name="connsiteX53" fmla="*/ 228600 w 3264337"/>
                <a:gd name="connsiteY53" fmla="*/ 1609725 h 1638574"/>
                <a:gd name="connsiteX54" fmla="*/ 190500 w 3264337"/>
                <a:gd name="connsiteY54" fmla="*/ 1619250 h 1638574"/>
                <a:gd name="connsiteX55" fmla="*/ 161925 w 3264337"/>
                <a:gd name="connsiteY55" fmla="*/ 1628775 h 1638574"/>
                <a:gd name="connsiteX56" fmla="*/ 0 w 3264337"/>
                <a:gd name="connsiteY56"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95600 w 3264337"/>
                <a:gd name="connsiteY13" fmla="*/ 885825 h 1638574"/>
                <a:gd name="connsiteX14" fmla="*/ 2809875 w 3264337"/>
                <a:gd name="connsiteY14" fmla="*/ 857250 h 1638574"/>
                <a:gd name="connsiteX15" fmla="*/ 2781300 w 3264337"/>
                <a:gd name="connsiteY15" fmla="*/ 866775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90800 w 3264337"/>
                <a:gd name="connsiteY19" fmla="*/ 1028700 h 1638574"/>
                <a:gd name="connsiteX20" fmla="*/ 2514600 w 3264337"/>
                <a:gd name="connsiteY20" fmla="*/ 1038225 h 1638574"/>
                <a:gd name="connsiteX21" fmla="*/ 2409825 w 3264337"/>
                <a:gd name="connsiteY21" fmla="*/ 1066800 h 1638574"/>
                <a:gd name="connsiteX22" fmla="*/ 2352675 w 3264337"/>
                <a:gd name="connsiteY22" fmla="*/ 1114425 h 1638574"/>
                <a:gd name="connsiteX23" fmla="*/ 2324100 w 3264337"/>
                <a:gd name="connsiteY23" fmla="*/ 1123950 h 1638574"/>
                <a:gd name="connsiteX24" fmla="*/ 2295525 w 3264337"/>
                <a:gd name="connsiteY24" fmla="*/ 1143000 h 1638574"/>
                <a:gd name="connsiteX25" fmla="*/ 2257425 w 3264337"/>
                <a:gd name="connsiteY25" fmla="*/ 1162050 h 1638574"/>
                <a:gd name="connsiteX26" fmla="*/ 2228850 w 3264337"/>
                <a:gd name="connsiteY26" fmla="*/ 1181100 h 1638574"/>
                <a:gd name="connsiteX27" fmla="*/ 2200275 w 3264337"/>
                <a:gd name="connsiteY27" fmla="*/ 1190625 h 1638574"/>
                <a:gd name="connsiteX28" fmla="*/ 2105025 w 3264337"/>
                <a:gd name="connsiteY28" fmla="*/ 1228725 h 1638574"/>
                <a:gd name="connsiteX29" fmla="*/ 1857375 w 3264337"/>
                <a:gd name="connsiteY29" fmla="*/ 1257300 h 1638574"/>
                <a:gd name="connsiteX30" fmla="*/ 1752600 w 3264337"/>
                <a:gd name="connsiteY30" fmla="*/ 1266825 h 1638574"/>
                <a:gd name="connsiteX31" fmla="*/ 1714500 w 3264337"/>
                <a:gd name="connsiteY31" fmla="*/ 1276350 h 1638574"/>
                <a:gd name="connsiteX32" fmla="*/ 1619250 w 3264337"/>
                <a:gd name="connsiteY32" fmla="*/ 1295400 h 1638574"/>
                <a:gd name="connsiteX33" fmla="*/ 1590675 w 3264337"/>
                <a:gd name="connsiteY33" fmla="*/ 1304925 h 1638574"/>
                <a:gd name="connsiteX34" fmla="*/ 1514475 w 3264337"/>
                <a:gd name="connsiteY34" fmla="*/ 1323975 h 1638574"/>
                <a:gd name="connsiteX35" fmla="*/ 1447800 w 3264337"/>
                <a:gd name="connsiteY35" fmla="*/ 1343025 h 1638574"/>
                <a:gd name="connsiteX36" fmla="*/ 1390650 w 3264337"/>
                <a:gd name="connsiteY36" fmla="*/ 1362075 h 1638574"/>
                <a:gd name="connsiteX37" fmla="*/ 1333500 w 3264337"/>
                <a:gd name="connsiteY37" fmla="*/ 1371600 h 1638574"/>
                <a:gd name="connsiteX38" fmla="*/ 1276350 w 3264337"/>
                <a:gd name="connsiteY38" fmla="*/ 1390650 h 1638574"/>
                <a:gd name="connsiteX39" fmla="*/ 1247775 w 3264337"/>
                <a:gd name="connsiteY39" fmla="*/ 1400175 h 1638574"/>
                <a:gd name="connsiteX40" fmla="*/ 1162050 w 3264337"/>
                <a:gd name="connsiteY40" fmla="*/ 1409700 h 1638574"/>
                <a:gd name="connsiteX41" fmla="*/ 1047750 w 3264337"/>
                <a:gd name="connsiteY41" fmla="*/ 1428750 h 1638574"/>
                <a:gd name="connsiteX42" fmla="*/ 1009650 w 3264337"/>
                <a:gd name="connsiteY42" fmla="*/ 1438275 h 1638574"/>
                <a:gd name="connsiteX43" fmla="*/ 933450 w 3264337"/>
                <a:gd name="connsiteY43" fmla="*/ 1447800 h 1638574"/>
                <a:gd name="connsiteX44" fmla="*/ 904875 w 3264337"/>
                <a:gd name="connsiteY44" fmla="*/ 1457325 h 1638574"/>
                <a:gd name="connsiteX45" fmla="*/ 752475 w 3264337"/>
                <a:gd name="connsiteY45" fmla="*/ 1476375 h 1638574"/>
                <a:gd name="connsiteX46" fmla="*/ 638175 w 3264337"/>
                <a:gd name="connsiteY46" fmla="*/ 1495425 h 1638574"/>
                <a:gd name="connsiteX47" fmla="*/ 590550 w 3264337"/>
                <a:gd name="connsiteY47" fmla="*/ 1504950 h 1638574"/>
                <a:gd name="connsiteX48" fmla="*/ 561975 w 3264337"/>
                <a:gd name="connsiteY48" fmla="*/ 1514475 h 1638574"/>
                <a:gd name="connsiteX49" fmla="*/ 523875 w 3264337"/>
                <a:gd name="connsiteY49" fmla="*/ 1524000 h 1638574"/>
                <a:gd name="connsiteX50" fmla="*/ 400050 w 3264337"/>
                <a:gd name="connsiteY50" fmla="*/ 1552575 h 1638574"/>
                <a:gd name="connsiteX51" fmla="*/ 285750 w 3264337"/>
                <a:gd name="connsiteY51" fmla="*/ 1590675 h 1638574"/>
                <a:gd name="connsiteX52" fmla="*/ 257175 w 3264337"/>
                <a:gd name="connsiteY52" fmla="*/ 1600200 h 1638574"/>
                <a:gd name="connsiteX53" fmla="*/ 228600 w 3264337"/>
                <a:gd name="connsiteY53" fmla="*/ 1609725 h 1638574"/>
                <a:gd name="connsiteX54" fmla="*/ 190500 w 3264337"/>
                <a:gd name="connsiteY54" fmla="*/ 1619250 h 1638574"/>
                <a:gd name="connsiteX55" fmla="*/ 161925 w 3264337"/>
                <a:gd name="connsiteY55" fmla="*/ 1628775 h 1638574"/>
                <a:gd name="connsiteX56" fmla="*/ 0 w 3264337"/>
                <a:gd name="connsiteY56"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95600 w 3264337"/>
                <a:gd name="connsiteY13" fmla="*/ 885825 h 1638574"/>
                <a:gd name="connsiteX14" fmla="*/ 2809875 w 3264337"/>
                <a:gd name="connsiteY14" fmla="*/ 857250 h 1638574"/>
                <a:gd name="connsiteX15" fmla="*/ 2838450 w 3264337"/>
                <a:gd name="connsiteY15" fmla="*/ 914400 h 1638574"/>
                <a:gd name="connsiteX16" fmla="*/ 2752725 w 3264337"/>
                <a:gd name="connsiteY16" fmla="*/ 933450 h 1638574"/>
                <a:gd name="connsiteX17" fmla="*/ 2705100 w 3264337"/>
                <a:gd name="connsiteY17" fmla="*/ 962025 h 1638574"/>
                <a:gd name="connsiteX18" fmla="*/ 2628900 w 3264337"/>
                <a:gd name="connsiteY18" fmla="*/ 1009650 h 1638574"/>
                <a:gd name="connsiteX19" fmla="*/ 2590800 w 3264337"/>
                <a:gd name="connsiteY19" fmla="*/ 1028700 h 1638574"/>
                <a:gd name="connsiteX20" fmla="*/ 2514600 w 3264337"/>
                <a:gd name="connsiteY20" fmla="*/ 1038225 h 1638574"/>
                <a:gd name="connsiteX21" fmla="*/ 2409825 w 3264337"/>
                <a:gd name="connsiteY21" fmla="*/ 1066800 h 1638574"/>
                <a:gd name="connsiteX22" fmla="*/ 2352675 w 3264337"/>
                <a:gd name="connsiteY22" fmla="*/ 1114425 h 1638574"/>
                <a:gd name="connsiteX23" fmla="*/ 2324100 w 3264337"/>
                <a:gd name="connsiteY23" fmla="*/ 1123950 h 1638574"/>
                <a:gd name="connsiteX24" fmla="*/ 2295525 w 3264337"/>
                <a:gd name="connsiteY24" fmla="*/ 1143000 h 1638574"/>
                <a:gd name="connsiteX25" fmla="*/ 2257425 w 3264337"/>
                <a:gd name="connsiteY25" fmla="*/ 1162050 h 1638574"/>
                <a:gd name="connsiteX26" fmla="*/ 2228850 w 3264337"/>
                <a:gd name="connsiteY26" fmla="*/ 1181100 h 1638574"/>
                <a:gd name="connsiteX27" fmla="*/ 2200275 w 3264337"/>
                <a:gd name="connsiteY27" fmla="*/ 1190625 h 1638574"/>
                <a:gd name="connsiteX28" fmla="*/ 2105025 w 3264337"/>
                <a:gd name="connsiteY28" fmla="*/ 1228725 h 1638574"/>
                <a:gd name="connsiteX29" fmla="*/ 1857375 w 3264337"/>
                <a:gd name="connsiteY29" fmla="*/ 1257300 h 1638574"/>
                <a:gd name="connsiteX30" fmla="*/ 1752600 w 3264337"/>
                <a:gd name="connsiteY30" fmla="*/ 1266825 h 1638574"/>
                <a:gd name="connsiteX31" fmla="*/ 1714500 w 3264337"/>
                <a:gd name="connsiteY31" fmla="*/ 1276350 h 1638574"/>
                <a:gd name="connsiteX32" fmla="*/ 1619250 w 3264337"/>
                <a:gd name="connsiteY32" fmla="*/ 1295400 h 1638574"/>
                <a:gd name="connsiteX33" fmla="*/ 1590675 w 3264337"/>
                <a:gd name="connsiteY33" fmla="*/ 1304925 h 1638574"/>
                <a:gd name="connsiteX34" fmla="*/ 1514475 w 3264337"/>
                <a:gd name="connsiteY34" fmla="*/ 1323975 h 1638574"/>
                <a:gd name="connsiteX35" fmla="*/ 1447800 w 3264337"/>
                <a:gd name="connsiteY35" fmla="*/ 1343025 h 1638574"/>
                <a:gd name="connsiteX36" fmla="*/ 1390650 w 3264337"/>
                <a:gd name="connsiteY36" fmla="*/ 1362075 h 1638574"/>
                <a:gd name="connsiteX37" fmla="*/ 1333500 w 3264337"/>
                <a:gd name="connsiteY37" fmla="*/ 1371600 h 1638574"/>
                <a:gd name="connsiteX38" fmla="*/ 1276350 w 3264337"/>
                <a:gd name="connsiteY38" fmla="*/ 1390650 h 1638574"/>
                <a:gd name="connsiteX39" fmla="*/ 1247775 w 3264337"/>
                <a:gd name="connsiteY39" fmla="*/ 1400175 h 1638574"/>
                <a:gd name="connsiteX40" fmla="*/ 1162050 w 3264337"/>
                <a:gd name="connsiteY40" fmla="*/ 1409700 h 1638574"/>
                <a:gd name="connsiteX41" fmla="*/ 1047750 w 3264337"/>
                <a:gd name="connsiteY41" fmla="*/ 1428750 h 1638574"/>
                <a:gd name="connsiteX42" fmla="*/ 1009650 w 3264337"/>
                <a:gd name="connsiteY42" fmla="*/ 1438275 h 1638574"/>
                <a:gd name="connsiteX43" fmla="*/ 933450 w 3264337"/>
                <a:gd name="connsiteY43" fmla="*/ 1447800 h 1638574"/>
                <a:gd name="connsiteX44" fmla="*/ 904875 w 3264337"/>
                <a:gd name="connsiteY44" fmla="*/ 1457325 h 1638574"/>
                <a:gd name="connsiteX45" fmla="*/ 752475 w 3264337"/>
                <a:gd name="connsiteY45" fmla="*/ 1476375 h 1638574"/>
                <a:gd name="connsiteX46" fmla="*/ 638175 w 3264337"/>
                <a:gd name="connsiteY46" fmla="*/ 1495425 h 1638574"/>
                <a:gd name="connsiteX47" fmla="*/ 590550 w 3264337"/>
                <a:gd name="connsiteY47" fmla="*/ 1504950 h 1638574"/>
                <a:gd name="connsiteX48" fmla="*/ 561975 w 3264337"/>
                <a:gd name="connsiteY48" fmla="*/ 1514475 h 1638574"/>
                <a:gd name="connsiteX49" fmla="*/ 523875 w 3264337"/>
                <a:gd name="connsiteY49" fmla="*/ 1524000 h 1638574"/>
                <a:gd name="connsiteX50" fmla="*/ 400050 w 3264337"/>
                <a:gd name="connsiteY50" fmla="*/ 1552575 h 1638574"/>
                <a:gd name="connsiteX51" fmla="*/ 285750 w 3264337"/>
                <a:gd name="connsiteY51" fmla="*/ 1590675 h 1638574"/>
                <a:gd name="connsiteX52" fmla="*/ 257175 w 3264337"/>
                <a:gd name="connsiteY52" fmla="*/ 1600200 h 1638574"/>
                <a:gd name="connsiteX53" fmla="*/ 228600 w 3264337"/>
                <a:gd name="connsiteY53" fmla="*/ 1609725 h 1638574"/>
                <a:gd name="connsiteX54" fmla="*/ 190500 w 3264337"/>
                <a:gd name="connsiteY54" fmla="*/ 1619250 h 1638574"/>
                <a:gd name="connsiteX55" fmla="*/ 161925 w 3264337"/>
                <a:gd name="connsiteY55" fmla="*/ 1628775 h 1638574"/>
                <a:gd name="connsiteX56" fmla="*/ 0 w 3264337"/>
                <a:gd name="connsiteY56" fmla="*/ 1638300 h 1638574"/>
                <a:gd name="connsiteX0" fmla="*/ 3067050 w 3264337"/>
                <a:gd name="connsiteY0" fmla="*/ 0 h 1638574"/>
                <a:gd name="connsiteX1" fmla="*/ 3076575 w 3264337"/>
                <a:gd name="connsiteY1" fmla="*/ 47625 h 1638574"/>
                <a:gd name="connsiteX2" fmla="*/ 3114675 w 3264337"/>
                <a:gd name="connsiteY2" fmla="*/ 114300 h 1638574"/>
                <a:gd name="connsiteX3" fmla="*/ 3162300 w 3264337"/>
                <a:gd name="connsiteY3" fmla="*/ 200025 h 1638574"/>
                <a:gd name="connsiteX4" fmla="*/ 3181350 w 3264337"/>
                <a:gd name="connsiteY4" fmla="*/ 228600 h 1638574"/>
                <a:gd name="connsiteX5" fmla="*/ 3190875 w 3264337"/>
                <a:gd name="connsiteY5" fmla="*/ 257175 h 1638574"/>
                <a:gd name="connsiteX6" fmla="*/ 3209925 w 3264337"/>
                <a:gd name="connsiteY6" fmla="*/ 285750 h 1638574"/>
                <a:gd name="connsiteX7" fmla="*/ 3248025 w 3264337"/>
                <a:gd name="connsiteY7" fmla="*/ 371475 h 1638574"/>
                <a:gd name="connsiteX8" fmla="*/ 3248025 w 3264337"/>
                <a:gd name="connsiteY8" fmla="*/ 609600 h 1638574"/>
                <a:gd name="connsiteX9" fmla="*/ 3209925 w 3264337"/>
                <a:gd name="connsiteY9" fmla="*/ 695325 h 1638574"/>
                <a:gd name="connsiteX10" fmla="*/ 3095625 w 3264337"/>
                <a:gd name="connsiteY10" fmla="*/ 790575 h 1638574"/>
                <a:gd name="connsiteX11" fmla="*/ 3009900 w 3264337"/>
                <a:gd name="connsiteY11" fmla="*/ 819150 h 1638574"/>
                <a:gd name="connsiteX12" fmla="*/ 2981325 w 3264337"/>
                <a:gd name="connsiteY12" fmla="*/ 828675 h 1638574"/>
                <a:gd name="connsiteX13" fmla="*/ 2895600 w 3264337"/>
                <a:gd name="connsiteY13" fmla="*/ 885825 h 1638574"/>
                <a:gd name="connsiteX14" fmla="*/ 2838450 w 3264337"/>
                <a:gd name="connsiteY14" fmla="*/ 914400 h 1638574"/>
                <a:gd name="connsiteX15" fmla="*/ 2752725 w 3264337"/>
                <a:gd name="connsiteY15" fmla="*/ 933450 h 1638574"/>
                <a:gd name="connsiteX16" fmla="*/ 2705100 w 3264337"/>
                <a:gd name="connsiteY16" fmla="*/ 962025 h 1638574"/>
                <a:gd name="connsiteX17" fmla="*/ 2628900 w 3264337"/>
                <a:gd name="connsiteY17" fmla="*/ 1009650 h 1638574"/>
                <a:gd name="connsiteX18" fmla="*/ 2590800 w 3264337"/>
                <a:gd name="connsiteY18" fmla="*/ 1028700 h 1638574"/>
                <a:gd name="connsiteX19" fmla="*/ 2514600 w 3264337"/>
                <a:gd name="connsiteY19" fmla="*/ 1038225 h 1638574"/>
                <a:gd name="connsiteX20" fmla="*/ 2409825 w 3264337"/>
                <a:gd name="connsiteY20" fmla="*/ 1066800 h 1638574"/>
                <a:gd name="connsiteX21" fmla="*/ 2352675 w 3264337"/>
                <a:gd name="connsiteY21" fmla="*/ 1114425 h 1638574"/>
                <a:gd name="connsiteX22" fmla="*/ 2324100 w 3264337"/>
                <a:gd name="connsiteY22" fmla="*/ 1123950 h 1638574"/>
                <a:gd name="connsiteX23" fmla="*/ 2295525 w 3264337"/>
                <a:gd name="connsiteY23" fmla="*/ 1143000 h 1638574"/>
                <a:gd name="connsiteX24" fmla="*/ 2257425 w 3264337"/>
                <a:gd name="connsiteY24" fmla="*/ 1162050 h 1638574"/>
                <a:gd name="connsiteX25" fmla="*/ 2228850 w 3264337"/>
                <a:gd name="connsiteY25" fmla="*/ 1181100 h 1638574"/>
                <a:gd name="connsiteX26" fmla="*/ 2200275 w 3264337"/>
                <a:gd name="connsiteY26" fmla="*/ 1190625 h 1638574"/>
                <a:gd name="connsiteX27" fmla="*/ 2105025 w 3264337"/>
                <a:gd name="connsiteY27" fmla="*/ 1228725 h 1638574"/>
                <a:gd name="connsiteX28" fmla="*/ 1857375 w 3264337"/>
                <a:gd name="connsiteY28" fmla="*/ 1257300 h 1638574"/>
                <a:gd name="connsiteX29" fmla="*/ 1752600 w 3264337"/>
                <a:gd name="connsiteY29" fmla="*/ 1266825 h 1638574"/>
                <a:gd name="connsiteX30" fmla="*/ 1714500 w 3264337"/>
                <a:gd name="connsiteY30" fmla="*/ 1276350 h 1638574"/>
                <a:gd name="connsiteX31" fmla="*/ 1619250 w 3264337"/>
                <a:gd name="connsiteY31" fmla="*/ 1295400 h 1638574"/>
                <a:gd name="connsiteX32" fmla="*/ 1590675 w 3264337"/>
                <a:gd name="connsiteY32" fmla="*/ 1304925 h 1638574"/>
                <a:gd name="connsiteX33" fmla="*/ 1514475 w 3264337"/>
                <a:gd name="connsiteY33" fmla="*/ 1323975 h 1638574"/>
                <a:gd name="connsiteX34" fmla="*/ 1447800 w 3264337"/>
                <a:gd name="connsiteY34" fmla="*/ 1343025 h 1638574"/>
                <a:gd name="connsiteX35" fmla="*/ 1390650 w 3264337"/>
                <a:gd name="connsiteY35" fmla="*/ 1362075 h 1638574"/>
                <a:gd name="connsiteX36" fmla="*/ 1333500 w 3264337"/>
                <a:gd name="connsiteY36" fmla="*/ 1371600 h 1638574"/>
                <a:gd name="connsiteX37" fmla="*/ 1276350 w 3264337"/>
                <a:gd name="connsiteY37" fmla="*/ 1390650 h 1638574"/>
                <a:gd name="connsiteX38" fmla="*/ 1247775 w 3264337"/>
                <a:gd name="connsiteY38" fmla="*/ 1400175 h 1638574"/>
                <a:gd name="connsiteX39" fmla="*/ 1162050 w 3264337"/>
                <a:gd name="connsiteY39" fmla="*/ 1409700 h 1638574"/>
                <a:gd name="connsiteX40" fmla="*/ 1047750 w 3264337"/>
                <a:gd name="connsiteY40" fmla="*/ 1428750 h 1638574"/>
                <a:gd name="connsiteX41" fmla="*/ 1009650 w 3264337"/>
                <a:gd name="connsiteY41" fmla="*/ 1438275 h 1638574"/>
                <a:gd name="connsiteX42" fmla="*/ 933450 w 3264337"/>
                <a:gd name="connsiteY42" fmla="*/ 1447800 h 1638574"/>
                <a:gd name="connsiteX43" fmla="*/ 904875 w 3264337"/>
                <a:gd name="connsiteY43" fmla="*/ 1457325 h 1638574"/>
                <a:gd name="connsiteX44" fmla="*/ 752475 w 3264337"/>
                <a:gd name="connsiteY44" fmla="*/ 1476375 h 1638574"/>
                <a:gd name="connsiteX45" fmla="*/ 638175 w 3264337"/>
                <a:gd name="connsiteY45" fmla="*/ 1495425 h 1638574"/>
                <a:gd name="connsiteX46" fmla="*/ 590550 w 3264337"/>
                <a:gd name="connsiteY46" fmla="*/ 1504950 h 1638574"/>
                <a:gd name="connsiteX47" fmla="*/ 561975 w 3264337"/>
                <a:gd name="connsiteY47" fmla="*/ 1514475 h 1638574"/>
                <a:gd name="connsiteX48" fmla="*/ 523875 w 3264337"/>
                <a:gd name="connsiteY48" fmla="*/ 1524000 h 1638574"/>
                <a:gd name="connsiteX49" fmla="*/ 400050 w 3264337"/>
                <a:gd name="connsiteY49" fmla="*/ 1552575 h 1638574"/>
                <a:gd name="connsiteX50" fmla="*/ 285750 w 3264337"/>
                <a:gd name="connsiteY50" fmla="*/ 1590675 h 1638574"/>
                <a:gd name="connsiteX51" fmla="*/ 257175 w 3264337"/>
                <a:gd name="connsiteY51" fmla="*/ 1600200 h 1638574"/>
                <a:gd name="connsiteX52" fmla="*/ 228600 w 3264337"/>
                <a:gd name="connsiteY52" fmla="*/ 1609725 h 1638574"/>
                <a:gd name="connsiteX53" fmla="*/ 190500 w 3264337"/>
                <a:gd name="connsiteY53" fmla="*/ 1619250 h 1638574"/>
                <a:gd name="connsiteX54" fmla="*/ 161925 w 3264337"/>
                <a:gd name="connsiteY54" fmla="*/ 1628775 h 1638574"/>
                <a:gd name="connsiteX55" fmla="*/ 0 w 3264337"/>
                <a:gd name="connsiteY55" fmla="*/ 1638300 h 16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64337" h="1638574">
                  <a:moveTo>
                    <a:pt x="3067050" y="0"/>
                  </a:moveTo>
                  <a:cubicBezTo>
                    <a:pt x="3070225" y="15875"/>
                    <a:pt x="3071455" y="32266"/>
                    <a:pt x="3076575" y="47625"/>
                  </a:cubicBezTo>
                  <a:cubicBezTo>
                    <a:pt x="3085866" y="75498"/>
                    <a:pt x="3099744" y="90411"/>
                    <a:pt x="3114675" y="114300"/>
                  </a:cubicBezTo>
                  <a:cubicBezTo>
                    <a:pt x="3193997" y="241215"/>
                    <a:pt x="3101652" y="93892"/>
                    <a:pt x="3162300" y="200025"/>
                  </a:cubicBezTo>
                  <a:cubicBezTo>
                    <a:pt x="3167980" y="209964"/>
                    <a:pt x="3176230" y="218361"/>
                    <a:pt x="3181350" y="228600"/>
                  </a:cubicBezTo>
                  <a:cubicBezTo>
                    <a:pt x="3185840" y="237580"/>
                    <a:pt x="3186385" y="248195"/>
                    <a:pt x="3190875" y="257175"/>
                  </a:cubicBezTo>
                  <a:cubicBezTo>
                    <a:pt x="3195995" y="267414"/>
                    <a:pt x="3205276" y="275289"/>
                    <a:pt x="3209925" y="285750"/>
                  </a:cubicBezTo>
                  <a:cubicBezTo>
                    <a:pt x="3255265" y="387765"/>
                    <a:pt x="3204912" y="306806"/>
                    <a:pt x="3248025" y="371475"/>
                  </a:cubicBezTo>
                  <a:cubicBezTo>
                    <a:pt x="3271902" y="466984"/>
                    <a:pt x="3267540" y="433967"/>
                    <a:pt x="3248025" y="609600"/>
                  </a:cubicBezTo>
                  <a:cubicBezTo>
                    <a:pt x="3245149" y="635484"/>
                    <a:pt x="3228829" y="674058"/>
                    <a:pt x="3209925" y="695325"/>
                  </a:cubicBezTo>
                  <a:cubicBezTo>
                    <a:pt x="3187587" y="720456"/>
                    <a:pt x="3131849" y="778500"/>
                    <a:pt x="3095625" y="790575"/>
                  </a:cubicBezTo>
                  <a:lnTo>
                    <a:pt x="3009900" y="819150"/>
                  </a:lnTo>
                  <a:cubicBezTo>
                    <a:pt x="3000375" y="822325"/>
                    <a:pt x="3000375" y="817563"/>
                    <a:pt x="2981325" y="828675"/>
                  </a:cubicBezTo>
                  <a:cubicBezTo>
                    <a:pt x="2962275" y="839787"/>
                    <a:pt x="2919412" y="871538"/>
                    <a:pt x="2895600" y="885825"/>
                  </a:cubicBezTo>
                  <a:cubicBezTo>
                    <a:pt x="2871788" y="900112"/>
                    <a:pt x="2862263" y="906463"/>
                    <a:pt x="2838450" y="914400"/>
                  </a:cubicBezTo>
                  <a:cubicBezTo>
                    <a:pt x="2814638" y="922338"/>
                    <a:pt x="2774950" y="925513"/>
                    <a:pt x="2752725" y="933450"/>
                  </a:cubicBezTo>
                  <a:cubicBezTo>
                    <a:pt x="2730500" y="941388"/>
                    <a:pt x="2725737" y="949325"/>
                    <a:pt x="2705100" y="962025"/>
                  </a:cubicBezTo>
                  <a:cubicBezTo>
                    <a:pt x="2684463" y="974725"/>
                    <a:pt x="2700724" y="985709"/>
                    <a:pt x="2628900" y="1009650"/>
                  </a:cubicBezTo>
                  <a:cubicBezTo>
                    <a:pt x="2619375" y="1019175"/>
                    <a:pt x="2609850" y="1023938"/>
                    <a:pt x="2590800" y="1028700"/>
                  </a:cubicBezTo>
                  <a:cubicBezTo>
                    <a:pt x="2571750" y="1033462"/>
                    <a:pt x="2544762" y="1031875"/>
                    <a:pt x="2514600" y="1038225"/>
                  </a:cubicBezTo>
                  <a:cubicBezTo>
                    <a:pt x="2484438" y="1044575"/>
                    <a:pt x="2436812" y="1054100"/>
                    <a:pt x="2409825" y="1066800"/>
                  </a:cubicBezTo>
                  <a:cubicBezTo>
                    <a:pt x="2388759" y="1087866"/>
                    <a:pt x="2379197" y="1101164"/>
                    <a:pt x="2352675" y="1114425"/>
                  </a:cubicBezTo>
                  <a:cubicBezTo>
                    <a:pt x="2343695" y="1118915"/>
                    <a:pt x="2333080" y="1119460"/>
                    <a:pt x="2324100" y="1123950"/>
                  </a:cubicBezTo>
                  <a:cubicBezTo>
                    <a:pt x="2313861" y="1129070"/>
                    <a:pt x="2305464" y="1137320"/>
                    <a:pt x="2295525" y="1143000"/>
                  </a:cubicBezTo>
                  <a:cubicBezTo>
                    <a:pt x="2283197" y="1150045"/>
                    <a:pt x="2269753" y="1155005"/>
                    <a:pt x="2257425" y="1162050"/>
                  </a:cubicBezTo>
                  <a:cubicBezTo>
                    <a:pt x="2247486" y="1167730"/>
                    <a:pt x="2239089" y="1175980"/>
                    <a:pt x="2228850" y="1181100"/>
                  </a:cubicBezTo>
                  <a:cubicBezTo>
                    <a:pt x="2219870" y="1185590"/>
                    <a:pt x="2209503" y="1186670"/>
                    <a:pt x="2200275" y="1190625"/>
                  </a:cubicBezTo>
                  <a:cubicBezTo>
                    <a:pt x="2165294" y="1205617"/>
                    <a:pt x="2145835" y="1223624"/>
                    <a:pt x="2105025" y="1228725"/>
                  </a:cubicBezTo>
                  <a:cubicBezTo>
                    <a:pt x="2023707" y="1238890"/>
                    <a:pt x="1937590" y="1250008"/>
                    <a:pt x="1857375" y="1257300"/>
                  </a:cubicBezTo>
                  <a:lnTo>
                    <a:pt x="1752600" y="1266825"/>
                  </a:lnTo>
                  <a:cubicBezTo>
                    <a:pt x="1739900" y="1270000"/>
                    <a:pt x="1727300" y="1273607"/>
                    <a:pt x="1714500" y="1276350"/>
                  </a:cubicBezTo>
                  <a:cubicBezTo>
                    <a:pt x="1682840" y="1283134"/>
                    <a:pt x="1649967" y="1285161"/>
                    <a:pt x="1619250" y="1295400"/>
                  </a:cubicBezTo>
                  <a:cubicBezTo>
                    <a:pt x="1609725" y="1298575"/>
                    <a:pt x="1600361" y="1302283"/>
                    <a:pt x="1590675" y="1304925"/>
                  </a:cubicBezTo>
                  <a:cubicBezTo>
                    <a:pt x="1565416" y="1311814"/>
                    <a:pt x="1539313" y="1315696"/>
                    <a:pt x="1514475" y="1323975"/>
                  </a:cubicBezTo>
                  <a:cubicBezTo>
                    <a:pt x="1418443" y="1355986"/>
                    <a:pt x="1567401" y="1307145"/>
                    <a:pt x="1447800" y="1343025"/>
                  </a:cubicBezTo>
                  <a:cubicBezTo>
                    <a:pt x="1428566" y="1348795"/>
                    <a:pt x="1410457" y="1358774"/>
                    <a:pt x="1390650" y="1362075"/>
                  </a:cubicBezTo>
                  <a:cubicBezTo>
                    <a:pt x="1371600" y="1365250"/>
                    <a:pt x="1352236" y="1366916"/>
                    <a:pt x="1333500" y="1371600"/>
                  </a:cubicBezTo>
                  <a:cubicBezTo>
                    <a:pt x="1314019" y="1376470"/>
                    <a:pt x="1295400" y="1384300"/>
                    <a:pt x="1276350" y="1390650"/>
                  </a:cubicBezTo>
                  <a:cubicBezTo>
                    <a:pt x="1266825" y="1393825"/>
                    <a:pt x="1257754" y="1399066"/>
                    <a:pt x="1247775" y="1400175"/>
                  </a:cubicBezTo>
                  <a:lnTo>
                    <a:pt x="1162050" y="1409700"/>
                  </a:lnTo>
                  <a:cubicBezTo>
                    <a:pt x="1098242" y="1430969"/>
                    <a:pt x="1166240" y="1410521"/>
                    <a:pt x="1047750" y="1428750"/>
                  </a:cubicBezTo>
                  <a:cubicBezTo>
                    <a:pt x="1034811" y="1430741"/>
                    <a:pt x="1022563" y="1436123"/>
                    <a:pt x="1009650" y="1438275"/>
                  </a:cubicBezTo>
                  <a:cubicBezTo>
                    <a:pt x="984401" y="1442483"/>
                    <a:pt x="958850" y="1444625"/>
                    <a:pt x="933450" y="1447800"/>
                  </a:cubicBezTo>
                  <a:cubicBezTo>
                    <a:pt x="923925" y="1450975"/>
                    <a:pt x="914676" y="1455147"/>
                    <a:pt x="904875" y="1457325"/>
                  </a:cubicBezTo>
                  <a:cubicBezTo>
                    <a:pt x="856535" y="1468067"/>
                    <a:pt x="800386" y="1471584"/>
                    <a:pt x="752475" y="1476375"/>
                  </a:cubicBezTo>
                  <a:cubicBezTo>
                    <a:pt x="691054" y="1496849"/>
                    <a:pt x="749829" y="1479474"/>
                    <a:pt x="638175" y="1495425"/>
                  </a:cubicBezTo>
                  <a:cubicBezTo>
                    <a:pt x="622148" y="1497715"/>
                    <a:pt x="606256" y="1501023"/>
                    <a:pt x="590550" y="1504950"/>
                  </a:cubicBezTo>
                  <a:cubicBezTo>
                    <a:pt x="580810" y="1507385"/>
                    <a:pt x="571629" y="1511717"/>
                    <a:pt x="561975" y="1514475"/>
                  </a:cubicBezTo>
                  <a:cubicBezTo>
                    <a:pt x="549388" y="1518071"/>
                    <a:pt x="536654" y="1521160"/>
                    <a:pt x="523875" y="1524000"/>
                  </a:cubicBezTo>
                  <a:cubicBezTo>
                    <a:pt x="478539" y="1534075"/>
                    <a:pt x="446734" y="1537014"/>
                    <a:pt x="400050" y="1552575"/>
                  </a:cubicBezTo>
                  <a:lnTo>
                    <a:pt x="285750" y="1590675"/>
                  </a:lnTo>
                  <a:lnTo>
                    <a:pt x="257175" y="1600200"/>
                  </a:lnTo>
                  <a:cubicBezTo>
                    <a:pt x="247650" y="1603375"/>
                    <a:pt x="238340" y="1607290"/>
                    <a:pt x="228600" y="1609725"/>
                  </a:cubicBezTo>
                  <a:cubicBezTo>
                    <a:pt x="215900" y="1612900"/>
                    <a:pt x="203087" y="1615654"/>
                    <a:pt x="190500" y="1619250"/>
                  </a:cubicBezTo>
                  <a:cubicBezTo>
                    <a:pt x="180846" y="1622008"/>
                    <a:pt x="171829" y="1627124"/>
                    <a:pt x="161925" y="1628775"/>
                  </a:cubicBezTo>
                  <a:cubicBezTo>
                    <a:pt x="87945" y="1641105"/>
                    <a:pt x="72272" y="1638300"/>
                    <a:pt x="0" y="1638300"/>
                  </a:cubicBez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graphicFrame>
        <p:nvGraphicFramePr>
          <p:cNvPr id="5" name="表 4"/>
          <p:cNvGraphicFramePr>
            <a:graphicFrameLocks noGrp="1"/>
          </p:cNvGraphicFramePr>
          <p:nvPr>
            <p:extLst>
              <p:ext uri="{D42A27DB-BD31-4B8C-83A1-F6EECF244321}">
                <p14:modId xmlns:p14="http://schemas.microsoft.com/office/powerpoint/2010/main" val="1450592512"/>
              </p:ext>
            </p:extLst>
          </p:nvPr>
        </p:nvGraphicFramePr>
        <p:xfrm>
          <a:off x="5602081" y="1203413"/>
          <a:ext cx="3748013" cy="2270386"/>
        </p:xfrm>
        <a:graphic>
          <a:graphicData uri="http://schemas.openxmlformats.org/drawingml/2006/table">
            <a:tbl>
              <a:tblPr firstRow="1" bandRow="1">
                <a:tableStyleId>{46F890A9-2807-4EBB-B81D-B2AA78EC7F39}</a:tableStyleId>
              </a:tblPr>
              <a:tblGrid>
                <a:gridCol w="900844">
                  <a:extLst>
                    <a:ext uri="{9D8B030D-6E8A-4147-A177-3AD203B41FA5}">
                      <a16:colId xmlns:a16="http://schemas.microsoft.com/office/drawing/2014/main" val="20000"/>
                    </a:ext>
                  </a:extLst>
                </a:gridCol>
                <a:gridCol w="1437320">
                  <a:extLst>
                    <a:ext uri="{9D8B030D-6E8A-4147-A177-3AD203B41FA5}">
                      <a16:colId xmlns:a16="http://schemas.microsoft.com/office/drawing/2014/main" val="20001"/>
                    </a:ext>
                  </a:extLst>
                </a:gridCol>
                <a:gridCol w="1409849">
                  <a:extLst>
                    <a:ext uri="{9D8B030D-6E8A-4147-A177-3AD203B41FA5}">
                      <a16:colId xmlns:a16="http://schemas.microsoft.com/office/drawing/2014/main" val="20002"/>
                    </a:ext>
                  </a:extLst>
                </a:gridCol>
              </a:tblGrid>
              <a:tr h="352207">
                <a:tc gridSpan="2">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断層名（地震名）</a:t>
                      </a:r>
                      <a:endParaRPr kumimoji="1" lang="ja-JP" altLang="en-US" sz="1200" b="1" i="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25" marR="91425" marT="45663" marB="45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2000" b="1" i="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1425" marR="91425" marT="45663" marB="45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1BC"/>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発生確率</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年確率）</a:t>
                      </a:r>
                      <a:endParaRPr kumimoji="1" lang="ja-JP" altLang="en-US" sz="1200" b="1" i="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25" marR="91425" marT="45663" marB="45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5961">
                <a:tc>
                  <a:txBody>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海溝型</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南海トラフ地震</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5961">
                <a:tc rowSpan="4">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内陸型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直下型</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上町断層帯</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5961">
                <a:tc vMerge="1">
                  <a:txBody>
                    <a:bodyPr/>
                    <a:lstStyle/>
                    <a:p>
                      <a:pPr algn="ctr"/>
                      <a:endParaRPr kumimoji="1" lang="ja-JP" altLang="en-US" sz="24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72012" marB="46808" anchor="ctr">
                    <a:lnL w="12700" cmpd="sng">
                      <a:noFill/>
                    </a:lnL>
                    <a:lnR w="9525" cap="flat" cmpd="sng" algn="ctr">
                      <a:solidFill>
                        <a:srgbClr val="969696"/>
                      </a:solidFill>
                      <a:prstDash val="solid"/>
                      <a:round/>
                      <a:headEnd type="none" w="med" len="med"/>
                      <a:tailEnd type="none" w="med" len="med"/>
                    </a:lnR>
                    <a:lnT w="9525" cap="flat" cmpd="sng" algn="ctr">
                      <a:solidFill>
                        <a:srgbClr val="969696"/>
                      </a:solidFill>
                      <a:prstDash val="solid"/>
                      <a:round/>
                      <a:headEnd type="none" w="med" len="med"/>
                      <a:tailEnd type="none" w="med" len="med"/>
                    </a:lnT>
                    <a:lnB w="9525" cap="flat" cmpd="sng" algn="ctr">
                      <a:solidFill>
                        <a:srgbClr val="969696"/>
                      </a:solidFill>
                      <a:prstDash val="solid"/>
                      <a:round/>
                      <a:headEnd type="none" w="med" len="med"/>
                      <a:tailEnd type="none" w="med" len="med"/>
                    </a:lnB>
                    <a:no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生駒断層帯</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ほぼ</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0~0.2%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5961">
                <a:tc vMerge="1">
                  <a:txBody>
                    <a:bodyPr/>
                    <a:lstStyle/>
                    <a:p>
                      <a:pPr algn="ctr"/>
                      <a:endParaRPr kumimoji="1" lang="ja-JP" altLang="en-US" sz="24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72012" marB="46808" anchor="ctr">
                    <a:lnL w="12700" cmpd="sng">
                      <a:noFill/>
                    </a:lnL>
                    <a:lnR w="9525" cap="flat" cmpd="sng" algn="ctr">
                      <a:solidFill>
                        <a:srgbClr val="969696"/>
                      </a:solidFill>
                      <a:prstDash val="solid"/>
                      <a:round/>
                      <a:headEnd type="none" w="med" len="med"/>
                      <a:tailEnd type="none" w="med" len="med"/>
                    </a:lnR>
                    <a:lnT w="9525" cap="flat" cmpd="sng" algn="ctr">
                      <a:solidFill>
                        <a:srgbClr val="969696"/>
                      </a:solidFill>
                      <a:prstDash val="solid"/>
                      <a:round/>
                      <a:headEnd type="none" w="med" len="med"/>
                      <a:tailEnd type="none" w="med" len="med"/>
                    </a:lnT>
                    <a:lnB w="9525" cap="flat" cmpd="sng" algn="ctr">
                      <a:solidFill>
                        <a:srgbClr val="969696"/>
                      </a:solidFill>
                      <a:prstDash val="solid"/>
                      <a:round/>
                      <a:headEnd type="none" w="med" len="med"/>
                      <a:tailEnd type="none" w="med" len="med"/>
                    </a:lnB>
                    <a:solidFill>
                      <a:schemeClr val="bg1">
                        <a:lumMod val="95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有馬高槻断層帯</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ほぼ</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0.04</a:t>
                      </a:r>
                      <a:r>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3392">
                <a:tc vMerge="1">
                  <a:txBody>
                    <a:bodyPr/>
                    <a:lstStyle/>
                    <a:p>
                      <a:pPr algn="ctr"/>
                      <a:endParaRPr kumimoji="1" lang="ja-JP" altLang="en-US" sz="24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72012" marB="46808" anchor="ctr">
                    <a:lnL w="12700" cmpd="sng">
                      <a:noFill/>
                    </a:lnL>
                    <a:lnR w="9525" cap="flat" cmpd="sng" algn="ctr">
                      <a:solidFill>
                        <a:srgbClr val="969696"/>
                      </a:solidFill>
                      <a:prstDash val="solid"/>
                      <a:round/>
                      <a:headEnd type="none" w="med" len="med"/>
                      <a:tailEnd type="none" w="med" len="med"/>
                    </a:lnR>
                    <a:lnT w="9525" cap="flat" cmpd="sng" algn="ctr">
                      <a:solidFill>
                        <a:srgbClr val="969696"/>
                      </a:solidFill>
                      <a:prstDash val="solid"/>
                      <a:round/>
                      <a:headEnd type="none" w="med" len="med"/>
                      <a:tailEnd type="none" w="med" len="med"/>
                    </a:lnT>
                    <a:lnB w="9525" cap="flat" cmpd="sng" algn="ctr">
                      <a:solidFill>
                        <a:srgbClr val="969696"/>
                      </a:solidFill>
                      <a:prstDash val="solid"/>
                      <a:round/>
                      <a:headEnd type="none" w="med" len="med"/>
                      <a:tailEnd type="none" w="med" len="med"/>
                    </a:lnB>
                    <a:noFill/>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中央構造線断層帯</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根来区間</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0.008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0000" marR="90000" marT="72012" marB="468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5" name="正方形/長方形 24"/>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大阪府で想定される地震について</a:t>
            </a:r>
            <a:endParaRPr kumimoji="1" lang="ja-JP" altLang="en-US" sz="20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2496789" y="6211380"/>
            <a:ext cx="3590493" cy="1652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r>
              <a:rPr lang="ja-JP"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出典：大阪府</a:t>
            </a:r>
            <a:r>
              <a:rPr lang="zh-TW" altLang="en-US" sz="1100" dirty="0">
                <a:solidFill>
                  <a:srgbClr val="4D4D4D"/>
                </a:solidFill>
                <a:latin typeface="Meiryo UI" panose="020B0604030504040204" pitchFamily="50" charset="-128"/>
                <a:ea typeface="Meiryo UI" panose="020B0604030504040204" pitchFamily="50" charset="-128"/>
                <a:cs typeface="Meiryo UI" panose="020B0604030504040204" pitchFamily="50" charset="-128"/>
              </a:rPr>
              <a:t>地震防災緊急事業五箇年計画</a:t>
            </a:r>
            <a:endParaRPr lang="en-US" altLang="ja-JP" sz="1100" dirty="0">
              <a:solidFill>
                <a:srgbClr val="4D4D4D"/>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2885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sz="2800" dirty="0"/>
          </a:p>
        </p:txBody>
      </p:sp>
      <p:sp>
        <p:nvSpPr>
          <p:cNvPr id="6" name="テキスト ボックス 5"/>
          <p:cNvSpPr txBox="1"/>
          <p:nvPr/>
        </p:nvSpPr>
        <p:spPr>
          <a:xfrm>
            <a:off x="349481" y="934096"/>
            <a:ext cx="9108844" cy="169225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された「持続可能な開発のための</a:t>
            </a:r>
            <a:r>
              <a:rPr lang="en-US" altLang="ja-JP" spc="-15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アジェンダ」に記載。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z="2400"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b="1" u="sng" spc="-150" dirty="0">
                <a:solidFill>
                  <a:schemeClr val="accent5">
                    <a:lumMod val="75000"/>
                  </a:schemeClr>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400" b="1" u="sng" spc="-150" dirty="0">
                <a:solidFill>
                  <a:schemeClr val="accent5">
                    <a:lumMod val="75000"/>
                  </a:schemeClr>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400" b="1" u="sng" spc="-150" dirty="0">
                <a:solidFill>
                  <a:schemeClr val="accent5">
                    <a:lumMod val="75000"/>
                  </a:schemeClr>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400" b="1" u="sng" spc="-150" dirty="0">
                <a:solidFill>
                  <a:schemeClr val="accent5">
                    <a:lumMod val="75000"/>
                  </a:schemeClr>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6918142" y="6405109"/>
            <a:ext cx="3526963" cy="369332"/>
          </a:xfrm>
          <a:prstGeom prst="rect">
            <a:avLst/>
          </a:prstGeom>
          <a:noFill/>
        </p:spPr>
        <p:txBody>
          <a:bodyPr wrap="square" rtlCol="0">
            <a:spAutoFit/>
          </a:bodyPr>
          <a:lstStyle/>
          <a:p>
            <a:r>
              <a:rPr kumimoji="1" lang="ja-JP" altLang="en-US" dirty="0"/>
              <a:t>（出典）国連広報センター</a:t>
            </a:r>
          </a:p>
        </p:txBody>
      </p:sp>
      <p:sp>
        <p:nvSpPr>
          <p:cNvPr id="10" name="正方形/長方形 9"/>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について</a:t>
            </a:r>
            <a:endParaRPr kumimoji="1" lang="en-US" altLang="ja-JP"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60383" y="3102405"/>
            <a:ext cx="4627705" cy="3078667"/>
          </a:xfrm>
          <a:prstGeom prst="rect">
            <a:avLst/>
          </a:prstGeom>
        </p:spPr>
      </p:pic>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5">
            <a:extLst>
              <a:ext uri="{28A0092B-C50C-407E-A947-70E740481C1C}">
                <a14:useLocalDpi xmlns:a14="http://schemas.microsoft.com/office/drawing/2010/main" val="0"/>
              </a:ext>
            </a:extLst>
          </a:blip>
          <a:srcRect l="20389" r="20514"/>
          <a:stretch/>
        </p:blipFill>
        <p:spPr bwMode="auto">
          <a:xfrm>
            <a:off x="8134271" y="1311222"/>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4"/>
          <p:cNvSpPr>
            <a:spLocks noChangeArrowheads="1"/>
          </p:cNvSpPr>
          <p:nvPr/>
        </p:nvSpPr>
        <p:spPr bwMode="auto">
          <a:xfrm>
            <a:off x="506413" y="620688"/>
            <a:ext cx="8893175" cy="792088"/>
          </a:xfrm>
          <a:prstGeom prst="roundRect">
            <a:avLst>
              <a:gd name="adj" fmla="val 8884"/>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anchor="ctr"/>
          <a:lstStyle/>
          <a:p>
            <a:pPr>
              <a:defRPr/>
            </a:pPr>
            <a:r>
              <a:rPr lang="ja-JP" altLang="en-US" sz="1800" kern="0" dirty="0">
                <a:latin typeface="HGPｺﾞｼｯｸM" panose="020B0600000000000000" pitchFamily="50" charset="-128"/>
                <a:ea typeface="HGPｺﾞｼｯｸM" panose="020B0600000000000000" pitchFamily="50" charset="-128"/>
              </a:rPr>
              <a:t>■災害対策基本法第４０条の規定に基づき、大阪府防災会議が作成</a:t>
            </a:r>
            <a:endParaRPr lang="en-US" altLang="ja-JP" sz="1800" kern="0" dirty="0">
              <a:latin typeface="HGPｺﾞｼｯｸM" panose="020B0600000000000000" pitchFamily="50" charset="-128"/>
              <a:ea typeface="HGPｺﾞｼｯｸM" panose="020B0600000000000000" pitchFamily="50" charset="-128"/>
            </a:endParaRPr>
          </a:p>
          <a:p>
            <a:pPr>
              <a:defRPr/>
            </a:pPr>
            <a:r>
              <a:rPr lang="ja-JP" altLang="en-US" sz="1800" kern="0" dirty="0">
                <a:latin typeface="HGPｺﾞｼｯｸM" panose="020B0600000000000000" pitchFamily="50" charset="-128"/>
                <a:ea typeface="HGPｺﾞｼｯｸM" panose="020B0600000000000000" pitchFamily="50" charset="-128"/>
              </a:rPr>
              <a:t>■対象区域：大阪府全域</a:t>
            </a:r>
            <a:endParaRPr lang="en-US" altLang="ja-JP" sz="1800" kern="0" dirty="0">
              <a:latin typeface="HGPｺﾞｼｯｸM" panose="020B0600000000000000" pitchFamily="50" charset="-128"/>
              <a:ea typeface="HGPｺﾞｼｯｸM" panose="020B0600000000000000" pitchFamily="50" charset="-128"/>
            </a:endParaRPr>
          </a:p>
        </p:txBody>
      </p:sp>
      <p:sp>
        <p:nvSpPr>
          <p:cNvPr id="57" name="タイトル 2"/>
          <p:cNvSpPr txBox="1">
            <a:spLocks/>
          </p:cNvSpPr>
          <p:nvPr/>
        </p:nvSpPr>
        <p:spPr bwMode="auto">
          <a:xfrm>
            <a:off x="730249" y="1340768"/>
            <a:ext cx="8496300" cy="431800"/>
          </a:xfrm>
          <a:prstGeom prst="rect">
            <a:avLst/>
          </a:prstGeom>
          <a:solidFill>
            <a:srgbClr val="FFFF00"/>
          </a:solidFill>
          <a:ln w="9525">
            <a:solidFill>
              <a:schemeClr val="tx1"/>
            </a:solidFill>
            <a:miter lim="800000"/>
            <a:headEnd/>
            <a:tailEnd/>
          </a:ln>
        </p:spPr>
        <p:txBody>
          <a:bodyPr anchor="ctr"/>
          <a:lstStyle>
            <a:lvl1pPr marL="342900" indent="-342900" eaLnBrk="0" hangingPunct="0">
              <a:spcBef>
                <a:spcPct val="20000"/>
              </a:spcBef>
              <a:buClr>
                <a:schemeClr val="tx2"/>
              </a:buClr>
              <a:buSzPct val="70000"/>
              <a:buFont typeface="Wingdings" pitchFamily="2" charset="2"/>
              <a:buChar char="l"/>
              <a:defRPr kumimoji="1" sz="3000">
                <a:solidFill>
                  <a:schemeClr val="tx1"/>
                </a:solidFill>
                <a:latin typeface="Arial" charset="0"/>
                <a:ea typeface="ＭＳ Ｐゴシック" pitchFamily="50" charset="-128"/>
              </a:defRPr>
            </a:lvl1pPr>
            <a:lvl2pPr eaLnBrk="0" hangingPunct="0">
              <a:spcBef>
                <a:spcPct val="20000"/>
              </a:spcBef>
              <a:buClr>
                <a:schemeClr val="accent2"/>
              </a:buClr>
              <a:buSzPct val="70000"/>
              <a:buFont typeface="Wingdings" pitchFamily="2" charset="2"/>
              <a:buChar char="l"/>
              <a:defRPr kumimoji="1" sz="2600">
                <a:solidFill>
                  <a:schemeClr val="tx1"/>
                </a:solidFill>
                <a:latin typeface="Arial" charset="0"/>
                <a:ea typeface="ＭＳ Ｐゴシック" pitchFamily="50" charset="-128"/>
              </a:defRPr>
            </a:lvl2pPr>
            <a:lvl3pPr marL="1143000" indent="-228600" eaLnBrk="0" hangingPunct="0">
              <a:spcBef>
                <a:spcPct val="20000"/>
              </a:spcBef>
              <a:buClr>
                <a:schemeClr val="accent1"/>
              </a:buClr>
              <a:buSzPct val="70000"/>
              <a:buFont typeface="Wingdings" pitchFamily="2" charset="2"/>
              <a:buChar char="l"/>
              <a:defRPr kumimoji="1" sz="2300">
                <a:solidFill>
                  <a:schemeClr val="tx1"/>
                </a:solidFill>
                <a:latin typeface="Arial" charset="0"/>
                <a:ea typeface="ＭＳ Ｐゴシック" pitchFamily="50" charset="-128"/>
              </a:defRPr>
            </a:lvl3pPr>
            <a:lvl4pPr marL="1600200" indent="-228600" eaLnBrk="0" hangingPunct="0">
              <a:spcBef>
                <a:spcPct val="20000"/>
              </a:spcBef>
              <a:buClr>
                <a:schemeClr val="tx2"/>
              </a:buClr>
              <a:buSzPct val="75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9pPr>
          </a:lstStyle>
          <a:p>
            <a:pPr lvl="1">
              <a:spcBef>
                <a:spcPct val="0"/>
              </a:spcBef>
              <a:buClrTx/>
              <a:buSzTx/>
              <a:buFontTx/>
              <a:buNone/>
            </a:pPr>
            <a:r>
              <a:rPr lang="ja-JP" altLang="en-US" sz="1600" b="1" dirty="0">
                <a:solidFill>
                  <a:srgbClr val="FF0000"/>
                </a:solidFill>
                <a:latin typeface="Meiryo UI" pitchFamily="50" charset="-128"/>
                <a:ea typeface="Meiryo UI" pitchFamily="50" charset="-128"/>
                <a:cs typeface="Meiryo UI" pitchFamily="50" charset="-128"/>
              </a:rPr>
              <a:t>基本理念</a:t>
            </a:r>
            <a:r>
              <a:rPr lang="ja-JP" altLang="en-US" sz="1600" dirty="0">
                <a:latin typeface="Meiryo UI" pitchFamily="50" charset="-128"/>
                <a:ea typeface="Meiryo UI" pitchFamily="50" charset="-128"/>
                <a:cs typeface="Meiryo UI" pitchFamily="50" charset="-128"/>
              </a:rPr>
              <a:t>　</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減災</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（被害の最小化及びその迅速な回復を図る</a:t>
            </a:r>
            <a:r>
              <a:rPr lang="ja-JP" altLang="en-US" sz="1600" dirty="0" smtClean="0">
                <a:latin typeface="Meiryo UI" pitchFamily="50" charset="-128"/>
                <a:ea typeface="Meiryo UI" pitchFamily="50" charset="-128"/>
                <a:cs typeface="Meiryo UI" pitchFamily="50" charset="-128"/>
              </a:rPr>
              <a:t>）</a:t>
            </a:r>
            <a:endParaRPr lang="en-US" altLang="ja-JP" sz="1600" dirty="0">
              <a:latin typeface="Meiryo UI" pitchFamily="50" charset="-128"/>
              <a:ea typeface="Meiryo UI" pitchFamily="50" charset="-128"/>
              <a:cs typeface="Meiryo UI" pitchFamily="50" charset="-128"/>
            </a:endParaRPr>
          </a:p>
        </p:txBody>
      </p:sp>
      <p:sp>
        <p:nvSpPr>
          <p:cNvPr id="59" name="タイトル 2"/>
          <p:cNvSpPr txBox="1">
            <a:spLocks/>
          </p:cNvSpPr>
          <p:nvPr/>
        </p:nvSpPr>
        <p:spPr bwMode="auto">
          <a:xfrm>
            <a:off x="730249" y="1846536"/>
            <a:ext cx="8496300" cy="646113"/>
          </a:xfrm>
          <a:prstGeom prst="rect">
            <a:avLst/>
          </a:prstGeom>
          <a:solidFill>
            <a:srgbClr val="FFFF00"/>
          </a:solidFill>
          <a:ln w="9525">
            <a:solidFill>
              <a:schemeClr val="tx1"/>
            </a:solidFill>
            <a:miter lim="800000"/>
            <a:headEnd/>
            <a:tailEnd/>
          </a:ln>
        </p:spPr>
        <p:txBody>
          <a:bodyPr anchor="ctr"/>
          <a:lstStyle>
            <a:lvl1pPr marL="342900" indent="-342900" eaLnBrk="0" hangingPunct="0">
              <a:spcBef>
                <a:spcPct val="20000"/>
              </a:spcBef>
              <a:buClr>
                <a:schemeClr val="tx2"/>
              </a:buClr>
              <a:buSzPct val="70000"/>
              <a:buFont typeface="Wingdings" pitchFamily="2" charset="2"/>
              <a:buChar char="l"/>
              <a:defRPr kumimoji="1" sz="3000">
                <a:solidFill>
                  <a:schemeClr val="tx1"/>
                </a:solidFill>
                <a:latin typeface="Arial" charset="0"/>
                <a:ea typeface="ＭＳ Ｐゴシック" pitchFamily="50" charset="-128"/>
              </a:defRPr>
            </a:lvl1pPr>
            <a:lvl2pPr eaLnBrk="0" hangingPunct="0">
              <a:spcBef>
                <a:spcPct val="20000"/>
              </a:spcBef>
              <a:buClr>
                <a:schemeClr val="accent2"/>
              </a:buClr>
              <a:buSzPct val="70000"/>
              <a:buFont typeface="Wingdings" pitchFamily="2" charset="2"/>
              <a:buChar char="l"/>
              <a:defRPr kumimoji="1" sz="2600">
                <a:solidFill>
                  <a:schemeClr val="tx1"/>
                </a:solidFill>
                <a:latin typeface="Arial" charset="0"/>
                <a:ea typeface="ＭＳ Ｐゴシック" pitchFamily="50" charset="-128"/>
              </a:defRPr>
            </a:lvl2pPr>
            <a:lvl3pPr marL="1143000" indent="-228600" eaLnBrk="0" hangingPunct="0">
              <a:spcBef>
                <a:spcPct val="20000"/>
              </a:spcBef>
              <a:buClr>
                <a:schemeClr val="accent1"/>
              </a:buClr>
              <a:buSzPct val="70000"/>
              <a:buFont typeface="Wingdings" pitchFamily="2" charset="2"/>
              <a:buChar char="l"/>
              <a:defRPr kumimoji="1" sz="2300">
                <a:solidFill>
                  <a:schemeClr val="tx1"/>
                </a:solidFill>
                <a:latin typeface="Arial" charset="0"/>
                <a:ea typeface="ＭＳ Ｐゴシック" pitchFamily="50" charset="-128"/>
              </a:defRPr>
            </a:lvl3pPr>
            <a:lvl4pPr marL="1600200" indent="-228600" eaLnBrk="0" hangingPunct="0">
              <a:spcBef>
                <a:spcPct val="20000"/>
              </a:spcBef>
              <a:buClr>
                <a:schemeClr val="tx2"/>
              </a:buClr>
              <a:buSzPct val="75000"/>
              <a:buFont typeface="Wingdings" pitchFamily="2" charset="2"/>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Arial" charset="0"/>
                <a:ea typeface="ＭＳ Ｐゴシック" pitchFamily="50" charset="-128"/>
              </a:defRPr>
            </a:lvl9pPr>
          </a:lstStyle>
          <a:p>
            <a:pPr lvl="1">
              <a:spcBef>
                <a:spcPct val="0"/>
              </a:spcBef>
              <a:buClrTx/>
              <a:buSzTx/>
              <a:buFontTx/>
              <a:buNone/>
            </a:pPr>
            <a:r>
              <a:rPr lang="ja-JP" altLang="en-US" sz="1600" b="1" dirty="0">
                <a:solidFill>
                  <a:srgbClr val="FF0000"/>
                </a:solidFill>
                <a:latin typeface="Meiryo UI" pitchFamily="50" charset="-128"/>
                <a:ea typeface="Meiryo UI" pitchFamily="50" charset="-128"/>
                <a:cs typeface="Meiryo UI" pitchFamily="50" charset="-128"/>
              </a:rPr>
              <a:t>基本方針</a:t>
            </a:r>
            <a:r>
              <a:rPr lang="ja-JP" altLang="en-US" sz="1600" dirty="0">
                <a:latin typeface="Meiryo UI" pitchFamily="50" charset="-128"/>
                <a:ea typeface="Meiryo UI" pitchFamily="50" charset="-128"/>
                <a:cs typeface="Meiryo UI" pitchFamily="50" charset="-128"/>
              </a:rPr>
              <a:t>　　</a:t>
            </a:r>
            <a:r>
              <a:rPr lang="en-US" altLang="ja-JP" sz="1600" dirty="0">
                <a:latin typeface="Meiryo UI" pitchFamily="50" charset="-128"/>
                <a:ea typeface="Meiryo UI" pitchFamily="50" charset="-128"/>
                <a:cs typeface="Meiryo UI" pitchFamily="50" charset="-128"/>
              </a:rPr>
              <a:t>Ⅰ</a:t>
            </a:r>
            <a:r>
              <a:rPr lang="ja-JP" altLang="en-US" sz="1600" dirty="0">
                <a:latin typeface="Meiryo UI" pitchFamily="50" charset="-128"/>
                <a:ea typeface="Meiryo UI" pitchFamily="50" charset="-128"/>
                <a:cs typeface="Meiryo UI" pitchFamily="50" charset="-128"/>
              </a:rPr>
              <a:t>命を守る　　　</a:t>
            </a:r>
            <a:r>
              <a:rPr lang="en-US" altLang="ja-JP" sz="1600" dirty="0">
                <a:latin typeface="Meiryo UI" pitchFamily="50" charset="-128"/>
                <a:ea typeface="Meiryo UI" pitchFamily="50" charset="-128"/>
                <a:cs typeface="Meiryo UI" pitchFamily="50" charset="-128"/>
              </a:rPr>
              <a:t>Ⅱ</a:t>
            </a:r>
            <a:r>
              <a:rPr lang="ja-JP" altLang="en-US" sz="1600" dirty="0">
                <a:latin typeface="Meiryo UI" pitchFamily="50" charset="-128"/>
                <a:ea typeface="Meiryo UI" pitchFamily="50" charset="-128"/>
                <a:cs typeface="Meiryo UI" pitchFamily="50" charset="-128"/>
              </a:rPr>
              <a:t>命をつなぐ　　　　</a:t>
            </a:r>
            <a:r>
              <a:rPr lang="en-US" altLang="ja-JP" sz="1600" dirty="0">
                <a:latin typeface="Meiryo UI" pitchFamily="50" charset="-128"/>
                <a:ea typeface="Meiryo UI" pitchFamily="50" charset="-128"/>
                <a:cs typeface="Meiryo UI" pitchFamily="50" charset="-128"/>
              </a:rPr>
              <a:t>Ⅲ</a:t>
            </a:r>
            <a:r>
              <a:rPr lang="ja-JP" altLang="en-US" sz="1600" dirty="0">
                <a:latin typeface="Meiryo UI" pitchFamily="50" charset="-128"/>
                <a:ea typeface="Meiryo UI" pitchFamily="50" charset="-128"/>
                <a:cs typeface="Meiryo UI" pitchFamily="50" charset="-128"/>
              </a:rPr>
              <a:t>必要不可欠な行政機能の維持</a:t>
            </a:r>
            <a:endParaRPr lang="en-US" altLang="ja-JP" sz="1600" dirty="0">
              <a:latin typeface="Meiryo UI" pitchFamily="50" charset="-128"/>
              <a:ea typeface="Meiryo UI" pitchFamily="50" charset="-128"/>
              <a:cs typeface="Meiryo UI" pitchFamily="50" charset="-128"/>
            </a:endParaRPr>
          </a:p>
          <a:p>
            <a:pPr lvl="1">
              <a:spcBef>
                <a:spcPct val="0"/>
              </a:spcBef>
              <a:buClrTx/>
              <a:buSzTx/>
              <a:buFontTx/>
              <a:buNone/>
            </a:pPr>
            <a:r>
              <a:rPr lang="ja-JP" altLang="en-US" sz="1600" dirty="0">
                <a:latin typeface="Meiryo UI" pitchFamily="50" charset="-128"/>
                <a:ea typeface="Meiryo UI" pitchFamily="50" charset="-128"/>
                <a:cs typeface="Meiryo UI" pitchFamily="50" charset="-128"/>
              </a:rPr>
              <a:t>　　　　　　 　　</a:t>
            </a:r>
            <a:r>
              <a:rPr lang="en-US" altLang="ja-JP" sz="1600" dirty="0">
                <a:latin typeface="Meiryo UI" pitchFamily="50" charset="-128"/>
                <a:ea typeface="Meiryo UI" pitchFamily="50" charset="-128"/>
                <a:cs typeface="Meiryo UI" pitchFamily="50" charset="-128"/>
              </a:rPr>
              <a:t>Ⅳ</a:t>
            </a:r>
            <a:r>
              <a:rPr lang="ja-JP" altLang="en-US" sz="1600" dirty="0">
                <a:latin typeface="Meiryo UI" pitchFamily="50" charset="-128"/>
                <a:ea typeface="Meiryo UI" pitchFamily="50" charset="-128"/>
                <a:cs typeface="Meiryo UI" pitchFamily="50" charset="-128"/>
              </a:rPr>
              <a:t>経済活動の機能維持　　　　　  </a:t>
            </a:r>
            <a:r>
              <a:rPr lang="en-US" altLang="ja-JP" sz="1600" dirty="0">
                <a:latin typeface="Meiryo UI" pitchFamily="50" charset="-128"/>
                <a:ea typeface="Meiryo UI" pitchFamily="50" charset="-128"/>
                <a:cs typeface="Meiryo UI" pitchFamily="50" charset="-128"/>
              </a:rPr>
              <a:t>Ⅴ</a:t>
            </a:r>
            <a:r>
              <a:rPr lang="ja-JP" altLang="en-US" sz="1600" dirty="0">
                <a:latin typeface="Meiryo UI" pitchFamily="50" charset="-128"/>
                <a:ea typeface="Meiryo UI" pitchFamily="50" charset="-128"/>
                <a:cs typeface="Meiryo UI" pitchFamily="50" charset="-128"/>
              </a:rPr>
              <a:t>迅速な復旧・復興</a:t>
            </a:r>
            <a:endParaRPr lang="en-US" altLang="ja-JP" sz="1600" dirty="0">
              <a:latin typeface="Meiryo UI" pitchFamily="50" charset="-128"/>
              <a:ea typeface="Meiryo UI" pitchFamily="50" charset="-128"/>
              <a:cs typeface="Meiryo UI" pitchFamily="50" charset="-128"/>
            </a:endParaRPr>
          </a:p>
        </p:txBody>
      </p:sp>
      <p:grpSp>
        <p:nvGrpSpPr>
          <p:cNvPr id="60" name="グループ化 59"/>
          <p:cNvGrpSpPr/>
          <p:nvPr/>
        </p:nvGrpSpPr>
        <p:grpSpPr>
          <a:xfrm>
            <a:off x="798769" y="2636912"/>
            <a:ext cx="2138008" cy="1688966"/>
            <a:chOff x="417769" y="2831480"/>
            <a:chExt cx="2138008" cy="1688966"/>
          </a:xfrm>
        </p:grpSpPr>
        <p:grpSp>
          <p:nvGrpSpPr>
            <p:cNvPr id="61" name="グループ化 60"/>
            <p:cNvGrpSpPr/>
            <p:nvPr/>
          </p:nvGrpSpPr>
          <p:grpSpPr>
            <a:xfrm>
              <a:off x="417769" y="2831480"/>
              <a:ext cx="2138008" cy="1688966"/>
              <a:chOff x="417769" y="2831480"/>
              <a:chExt cx="2138008" cy="1688966"/>
            </a:xfrm>
          </p:grpSpPr>
          <p:sp>
            <p:nvSpPr>
              <p:cNvPr id="63" name="正方形/長方形 62"/>
              <p:cNvSpPr/>
              <p:nvPr/>
            </p:nvSpPr>
            <p:spPr>
              <a:xfrm>
                <a:off x="616623" y="3324721"/>
                <a:ext cx="1656184" cy="420614"/>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地震対策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64" name="正方形/長方形 63"/>
              <p:cNvSpPr/>
              <p:nvPr/>
            </p:nvSpPr>
            <p:spPr>
              <a:xfrm>
                <a:off x="636890" y="3893962"/>
                <a:ext cx="1656184" cy="400644"/>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風水害対策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65" name="正方形/長方形 64"/>
              <p:cNvSpPr/>
              <p:nvPr/>
            </p:nvSpPr>
            <p:spPr>
              <a:xfrm>
                <a:off x="417769" y="2831480"/>
                <a:ext cx="2138008" cy="16889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p>
              <a:p>
                <a:pPr algn="ctr"/>
                <a:endParaRPr lang="ja-JP" altLang="en-US" dirty="0"/>
              </a:p>
            </p:txBody>
          </p:sp>
        </p:grpSp>
        <p:sp>
          <p:nvSpPr>
            <p:cNvPr id="62" name="正方形/長方形 61"/>
            <p:cNvSpPr/>
            <p:nvPr/>
          </p:nvSpPr>
          <p:spPr>
            <a:xfrm>
              <a:off x="655930" y="2913711"/>
              <a:ext cx="1259366" cy="388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PｺﾞｼｯｸM" panose="020B0600000000000000" pitchFamily="50" charset="-128"/>
                  <a:ea typeface="HGPｺﾞｼｯｸM" panose="020B0600000000000000" pitchFamily="50" charset="-128"/>
                </a:rPr>
                <a:t>自然災害</a:t>
              </a:r>
              <a:endParaRPr lang="en-US" altLang="ja-JP" sz="1200" dirty="0">
                <a:solidFill>
                  <a:schemeClr val="tx1"/>
                </a:solidFill>
              </a:endParaRPr>
            </a:p>
            <a:p>
              <a:pPr algn="ctr">
                <a:lnSpc>
                  <a:spcPts val="1100"/>
                </a:lnSpc>
              </a:pPr>
              <a:endParaRPr lang="ja-JP" altLang="en-US" sz="1200" dirty="0">
                <a:solidFill>
                  <a:schemeClr val="tx1"/>
                </a:solidFill>
              </a:endParaRPr>
            </a:p>
          </p:txBody>
        </p:sp>
      </p:grpSp>
      <p:sp>
        <p:nvSpPr>
          <p:cNvPr id="66" name="下矢印 65"/>
          <p:cNvSpPr/>
          <p:nvPr/>
        </p:nvSpPr>
        <p:spPr>
          <a:xfrm>
            <a:off x="4267017" y="4437112"/>
            <a:ext cx="781490" cy="1751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67" name="グループ化 66"/>
          <p:cNvGrpSpPr/>
          <p:nvPr/>
        </p:nvGrpSpPr>
        <p:grpSpPr>
          <a:xfrm>
            <a:off x="3257073" y="2649368"/>
            <a:ext cx="5976536" cy="1676511"/>
            <a:chOff x="2876073" y="2831480"/>
            <a:chExt cx="5976536" cy="1676511"/>
          </a:xfrm>
        </p:grpSpPr>
        <p:grpSp>
          <p:nvGrpSpPr>
            <p:cNvPr id="68" name="グループ化 67"/>
            <p:cNvGrpSpPr/>
            <p:nvPr/>
          </p:nvGrpSpPr>
          <p:grpSpPr>
            <a:xfrm>
              <a:off x="3144853" y="3228645"/>
              <a:ext cx="5243571" cy="1183603"/>
              <a:chOff x="3144853" y="2862065"/>
              <a:chExt cx="5243571" cy="1183603"/>
            </a:xfrm>
            <a:solidFill>
              <a:srgbClr val="0000FF"/>
            </a:solidFill>
          </p:grpSpPr>
          <p:sp>
            <p:nvSpPr>
              <p:cNvPr id="72" name="正方形/長方形 71"/>
              <p:cNvSpPr/>
              <p:nvPr/>
            </p:nvSpPr>
            <p:spPr>
              <a:xfrm>
                <a:off x="6732240" y="2862065"/>
                <a:ext cx="1656184" cy="3509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原子力災害対策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73" name="正方形/長方形 72"/>
              <p:cNvSpPr/>
              <p:nvPr/>
            </p:nvSpPr>
            <p:spPr>
              <a:xfrm>
                <a:off x="6732240" y="3319216"/>
                <a:ext cx="1656184" cy="32580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危険物災害対策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grpSp>
            <p:nvGrpSpPr>
              <p:cNvPr id="74" name="グループ化 73"/>
              <p:cNvGrpSpPr/>
              <p:nvPr/>
            </p:nvGrpSpPr>
            <p:grpSpPr>
              <a:xfrm>
                <a:off x="3144853" y="2862065"/>
                <a:ext cx="3461883" cy="1183603"/>
                <a:chOff x="3144853" y="2862065"/>
                <a:chExt cx="3461883" cy="1183603"/>
              </a:xfrm>
              <a:grpFill/>
            </p:grpSpPr>
            <p:sp>
              <p:nvSpPr>
                <p:cNvPr id="76" name="正方形/長方形 75"/>
                <p:cNvSpPr/>
                <p:nvPr/>
              </p:nvSpPr>
              <p:spPr>
                <a:xfrm>
                  <a:off x="3144853" y="2874084"/>
                  <a:ext cx="1656184" cy="3509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海上災害対策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77" name="正方形/長方形 76"/>
                <p:cNvSpPr/>
                <p:nvPr/>
              </p:nvSpPr>
              <p:spPr>
                <a:xfrm>
                  <a:off x="3165008" y="3303156"/>
                  <a:ext cx="1656184" cy="34903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航空災害対策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78" name="正方形/長方形 77"/>
                <p:cNvSpPr/>
                <p:nvPr/>
              </p:nvSpPr>
              <p:spPr>
                <a:xfrm>
                  <a:off x="3144853" y="3727704"/>
                  <a:ext cx="1656184" cy="31796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鉄道災害対策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79" name="正方形/長方形 78"/>
                <p:cNvSpPr/>
                <p:nvPr/>
              </p:nvSpPr>
              <p:spPr>
                <a:xfrm>
                  <a:off x="4950552" y="2862065"/>
                  <a:ext cx="1656184" cy="3509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道路災害対策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sp>
              <p:nvSpPr>
                <p:cNvPr id="80" name="正方形/長方形 79"/>
                <p:cNvSpPr/>
                <p:nvPr/>
              </p:nvSpPr>
              <p:spPr>
                <a:xfrm>
                  <a:off x="4932104" y="3303156"/>
                  <a:ext cx="1656184" cy="73662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chemeClr val="bg1"/>
                      </a:solidFill>
                      <a:latin typeface="HGPｺﾞｼｯｸM" panose="020B0600000000000000" pitchFamily="50" charset="-128"/>
                      <a:ea typeface="HGPｺﾞｼｯｸM" panose="020B0600000000000000" pitchFamily="50" charset="-128"/>
                    </a:rPr>
                    <a:t>高層建築物、地下街、市街地災害対策</a:t>
                  </a:r>
                  <a:endParaRPr lang="en-US" altLang="ja-JP" sz="1300" dirty="0">
                    <a:solidFill>
                      <a:schemeClr val="bg1"/>
                    </a:solidFill>
                    <a:latin typeface="HGPｺﾞｼｯｸM" panose="020B0600000000000000" pitchFamily="50" charset="-128"/>
                    <a:ea typeface="HGPｺﾞｼｯｸM" panose="020B0600000000000000" pitchFamily="50" charset="-128"/>
                  </a:endParaRPr>
                </a:p>
              </p:txBody>
            </p:sp>
          </p:grpSp>
          <p:sp>
            <p:nvSpPr>
              <p:cNvPr id="75" name="正方形/長方形 74"/>
              <p:cNvSpPr/>
              <p:nvPr/>
            </p:nvSpPr>
            <p:spPr>
              <a:xfrm>
                <a:off x="6732240" y="3737580"/>
                <a:ext cx="1656184" cy="29940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HGPｺﾞｼｯｸM" panose="020B0600000000000000" pitchFamily="50" charset="-128"/>
                    <a:ea typeface="HGPｺﾞｼｯｸM" panose="020B0600000000000000" pitchFamily="50" charset="-128"/>
                  </a:rPr>
                  <a:t>林野火災対策</a:t>
                </a:r>
                <a:endParaRPr lang="en-US" altLang="ja-JP" sz="1600" dirty="0">
                  <a:solidFill>
                    <a:schemeClr val="bg1"/>
                  </a:solidFill>
                  <a:latin typeface="HGPｺﾞｼｯｸM" panose="020B0600000000000000" pitchFamily="50" charset="-128"/>
                  <a:ea typeface="HGPｺﾞｼｯｸM" panose="020B0600000000000000" pitchFamily="50" charset="-128"/>
                </a:endParaRPr>
              </a:p>
            </p:txBody>
          </p:sp>
        </p:grpSp>
        <p:grpSp>
          <p:nvGrpSpPr>
            <p:cNvPr id="69" name="グループ化 68"/>
            <p:cNvGrpSpPr/>
            <p:nvPr/>
          </p:nvGrpSpPr>
          <p:grpSpPr>
            <a:xfrm>
              <a:off x="2876073" y="2831480"/>
              <a:ext cx="5976536" cy="1676511"/>
              <a:chOff x="2876073" y="2831480"/>
              <a:chExt cx="5976536" cy="1676511"/>
            </a:xfrm>
          </p:grpSpPr>
          <p:sp>
            <p:nvSpPr>
              <p:cNvPr id="70" name="正方形/長方形 69"/>
              <p:cNvSpPr/>
              <p:nvPr/>
            </p:nvSpPr>
            <p:spPr>
              <a:xfrm>
                <a:off x="2876073" y="2831480"/>
                <a:ext cx="5976536" cy="16765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p>
              <a:p>
                <a:pPr algn="ctr"/>
                <a:endParaRPr lang="ja-JP" altLang="en-US" dirty="0"/>
              </a:p>
            </p:txBody>
          </p:sp>
          <p:sp>
            <p:nvSpPr>
              <p:cNvPr id="71" name="正方形/長方形 70"/>
              <p:cNvSpPr/>
              <p:nvPr/>
            </p:nvSpPr>
            <p:spPr>
              <a:xfrm>
                <a:off x="3115783" y="2910740"/>
                <a:ext cx="1259366" cy="240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PｺﾞｼｯｸM" panose="020B0600000000000000" pitchFamily="50" charset="-128"/>
                    <a:ea typeface="HGPｺﾞｼｯｸM" panose="020B0600000000000000" pitchFamily="50" charset="-128"/>
                  </a:rPr>
                  <a:t>事故災害</a:t>
                </a:r>
                <a:endParaRPr lang="ja-JP" altLang="en-US" sz="1200" dirty="0">
                  <a:solidFill>
                    <a:schemeClr val="tx1"/>
                  </a:solidFill>
                </a:endParaRPr>
              </a:p>
            </p:txBody>
          </p:sp>
        </p:grpSp>
      </p:grpSp>
      <p:sp>
        <p:nvSpPr>
          <p:cNvPr id="81" name="テキスト ボックス 80"/>
          <p:cNvSpPr txBox="1"/>
          <p:nvPr/>
        </p:nvSpPr>
        <p:spPr>
          <a:xfrm>
            <a:off x="1527104" y="4561766"/>
            <a:ext cx="6408637" cy="338554"/>
          </a:xfrm>
          <a:prstGeom prst="rect">
            <a:avLst/>
          </a:prstGeom>
          <a:noFill/>
        </p:spPr>
        <p:txBody>
          <a:bodyPr wrap="square" rtlCol="0">
            <a:spAutoFit/>
          </a:bodyPr>
          <a:lstStyle/>
          <a:p>
            <a:pPr algn="ctr"/>
            <a:r>
              <a:rPr lang="ja-JP" altLang="en-US" sz="1600" b="1" dirty="0">
                <a:latin typeface="HGPｺﾞｼｯｸM" panose="020B0600000000000000" pitchFamily="50" charset="-128"/>
                <a:ea typeface="HGPｺﾞｼｯｸM" panose="020B0600000000000000" pitchFamily="50" charset="-128"/>
              </a:rPr>
              <a:t>災害対策の順序に沿って記述 </a:t>
            </a:r>
            <a:endParaRPr lang="en-US" altLang="ja-JP" sz="1600" b="1" dirty="0">
              <a:latin typeface="HGPｺﾞｼｯｸM" panose="020B0600000000000000" pitchFamily="50" charset="-128"/>
              <a:ea typeface="HGPｺﾞｼｯｸM" panose="020B0600000000000000" pitchFamily="50" charset="-128"/>
            </a:endParaRPr>
          </a:p>
        </p:txBody>
      </p:sp>
      <p:grpSp>
        <p:nvGrpSpPr>
          <p:cNvPr id="82" name="グループ化 81"/>
          <p:cNvGrpSpPr/>
          <p:nvPr/>
        </p:nvGrpSpPr>
        <p:grpSpPr>
          <a:xfrm>
            <a:off x="677376" y="4877546"/>
            <a:ext cx="8308072" cy="454823"/>
            <a:chOff x="275730" y="4221088"/>
            <a:chExt cx="8308072" cy="454823"/>
          </a:xfrm>
        </p:grpSpPr>
        <p:sp>
          <p:nvSpPr>
            <p:cNvPr id="83" name="正方形/長方形 82"/>
            <p:cNvSpPr/>
            <p:nvPr/>
          </p:nvSpPr>
          <p:spPr>
            <a:xfrm>
              <a:off x="275730" y="4258110"/>
              <a:ext cx="2443403" cy="41266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HGPｺﾞｼｯｸM" panose="020B0600000000000000" pitchFamily="50" charset="-128"/>
                  <a:ea typeface="HGPｺﾞｼｯｸM" panose="020B0600000000000000" pitchFamily="50" charset="-128"/>
                </a:rPr>
                <a:t>災害予防・事前対策</a:t>
              </a:r>
              <a:endParaRPr lang="en-US" altLang="ja-JP" sz="1600" dirty="0">
                <a:solidFill>
                  <a:schemeClr val="tx1"/>
                </a:solidFill>
                <a:latin typeface="HGPｺﾞｼｯｸM" panose="020B0600000000000000" pitchFamily="50" charset="-128"/>
                <a:ea typeface="HGPｺﾞｼｯｸM" panose="020B0600000000000000" pitchFamily="50" charset="-128"/>
              </a:endParaRPr>
            </a:p>
          </p:txBody>
        </p:sp>
        <p:sp>
          <p:nvSpPr>
            <p:cNvPr id="84" name="正方形/長方形 83"/>
            <p:cNvSpPr/>
            <p:nvPr/>
          </p:nvSpPr>
          <p:spPr>
            <a:xfrm>
              <a:off x="3229727" y="4258111"/>
              <a:ext cx="2443403" cy="41266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HGPｺﾞｼｯｸM" panose="020B0600000000000000" pitchFamily="50" charset="-128"/>
                  <a:ea typeface="HGPｺﾞｼｯｸM" panose="020B0600000000000000" pitchFamily="50" charset="-128"/>
                </a:rPr>
                <a:t>災害応急対策</a:t>
              </a:r>
              <a:endParaRPr lang="en-US" altLang="ja-JP" sz="1600" dirty="0">
                <a:solidFill>
                  <a:schemeClr val="tx1"/>
                </a:solidFill>
                <a:latin typeface="HGPｺﾞｼｯｸM" panose="020B0600000000000000" pitchFamily="50" charset="-128"/>
                <a:ea typeface="HGPｺﾞｼｯｸM" panose="020B0600000000000000" pitchFamily="50" charset="-128"/>
              </a:endParaRPr>
            </a:p>
          </p:txBody>
        </p:sp>
        <p:sp>
          <p:nvSpPr>
            <p:cNvPr id="85" name="正方形/長方形 84"/>
            <p:cNvSpPr/>
            <p:nvPr/>
          </p:nvSpPr>
          <p:spPr>
            <a:xfrm>
              <a:off x="6140399" y="4221088"/>
              <a:ext cx="2443403" cy="45482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HGPｺﾞｼｯｸM" panose="020B0600000000000000" pitchFamily="50" charset="-128"/>
                  <a:ea typeface="HGPｺﾞｼｯｸM" panose="020B0600000000000000" pitchFamily="50" charset="-128"/>
                </a:rPr>
                <a:t>災害復旧・復興対策</a:t>
              </a:r>
              <a:endParaRPr lang="en-US" altLang="ja-JP" sz="1600" dirty="0">
                <a:solidFill>
                  <a:schemeClr val="tx1"/>
                </a:solidFill>
                <a:latin typeface="HGPｺﾞｼｯｸM" panose="020B0600000000000000" pitchFamily="50" charset="-128"/>
                <a:ea typeface="HGPｺﾞｼｯｸM" panose="020B0600000000000000" pitchFamily="50" charset="-128"/>
              </a:endParaRPr>
            </a:p>
          </p:txBody>
        </p:sp>
        <p:cxnSp>
          <p:nvCxnSpPr>
            <p:cNvPr id="86" name="直線矢印コネクタ 85"/>
            <p:cNvCxnSpPr>
              <a:stCxn id="83" idx="3"/>
              <a:endCxn id="84" idx="1"/>
            </p:cNvCxnSpPr>
            <p:nvPr/>
          </p:nvCxnSpPr>
          <p:spPr>
            <a:xfrm>
              <a:off x="2719133" y="4464442"/>
              <a:ext cx="51059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5654634" y="4448499"/>
              <a:ext cx="49209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8" name="テキスト ボックス 87"/>
          <p:cNvSpPr txBox="1"/>
          <p:nvPr/>
        </p:nvSpPr>
        <p:spPr>
          <a:xfrm>
            <a:off x="1718426" y="5332368"/>
            <a:ext cx="6408637" cy="338554"/>
          </a:xfrm>
          <a:prstGeom prst="rect">
            <a:avLst/>
          </a:prstGeom>
          <a:noFill/>
        </p:spPr>
        <p:txBody>
          <a:bodyPr wrap="square" rtlCol="0">
            <a:spAutoFit/>
          </a:bodyPr>
          <a:lstStyle/>
          <a:p>
            <a:pPr algn="ctr"/>
            <a:r>
              <a:rPr lang="ja-JP" altLang="en-US" sz="1600" b="1" dirty="0">
                <a:latin typeface="HGPｺﾞｼｯｸM" panose="020B0600000000000000" pitchFamily="50" charset="-128"/>
                <a:ea typeface="HGPｺﾞｼｯｸM" panose="020B0600000000000000" pitchFamily="50" charset="-128"/>
              </a:rPr>
              <a:t>具体的な対策を記述し、各主体の責務を明確化</a:t>
            </a:r>
            <a:endParaRPr lang="en-US" altLang="ja-JP" sz="1600" b="1" dirty="0">
              <a:latin typeface="HGPｺﾞｼｯｸM" panose="020B0600000000000000" pitchFamily="50" charset="-128"/>
              <a:ea typeface="HGPｺﾞｼｯｸM" panose="020B0600000000000000" pitchFamily="50" charset="-128"/>
            </a:endParaRPr>
          </a:p>
        </p:txBody>
      </p:sp>
      <p:grpSp>
        <p:nvGrpSpPr>
          <p:cNvPr id="89" name="グループ化 88"/>
          <p:cNvGrpSpPr/>
          <p:nvPr/>
        </p:nvGrpSpPr>
        <p:grpSpPr>
          <a:xfrm>
            <a:off x="581580" y="5749324"/>
            <a:ext cx="8721989" cy="776021"/>
            <a:chOff x="200579" y="5661248"/>
            <a:chExt cx="8721989" cy="776021"/>
          </a:xfrm>
          <a:solidFill>
            <a:schemeClr val="bg1"/>
          </a:solidFill>
        </p:grpSpPr>
        <p:sp>
          <p:nvSpPr>
            <p:cNvPr id="90" name="正方形/長方形 89"/>
            <p:cNvSpPr/>
            <p:nvPr/>
          </p:nvSpPr>
          <p:spPr>
            <a:xfrm>
              <a:off x="200579" y="5661248"/>
              <a:ext cx="1509613" cy="494822"/>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国</a:t>
              </a:r>
              <a:endParaRPr lang="en-US" altLang="ja-JP" sz="1600" b="1" dirty="0">
                <a:solidFill>
                  <a:schemeClr val="bg1"/>
                </a:solidFill>
                <a:latin typeface="HGPｺﾞｼｯｸM" panose="020B0600000000000000" pitchFamily="50" charset="-128"/>
                <a:ea typeface="HGPｺﾞｼｯｸM" panose="020B0600000000000000" pitchFamily="50" charset="-128"/>
              </a:endParaRPr>
            </a:p>
          </p:txBody>
        </p:sp>
        <p:sp>
          <p:nvSpPr>
            <p:cNvPr id="91" name="正方形/長方形 90"/>
            <p:cNvSpPr/>
            <p:nvPr/>
          </p:nvSpPr>
          <p:spPr>
            <a:xfrm>
              <a:off x="2120401" y="5661248"/>
              <a:ext cx="2093319" cy="494822"/>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大阪府</a:t>
              </a:r>
              <a:endParaRPr lang="en-US" altLang="ja-JP" sz="1600" b="1" dirty="0">
                <a:solidFill>
                  <a:schemeClr val="bg1"/>
                </a:solidFill>
                <a:latin typeface="HGPｺﾞｼｯｸM" panose="020B0600000000000000" pitchFamily="50" charset="-128"/>
                <a:ea typeface="HGPｺﾞｼｯｸM" panose="020B0600000000000000" pitchFamily="50" charset="-128"/>
              </a:endParaRPr>
            </a:p>
          </p:txBody>
        </p:sp>
        <p:sp>
          <p:nvSpPr>
            <p:cNvPr id="92" name="正方形/長方形 91"/>
            <p:cNvSpPr/>
            <p:nvPr/>
          </p:nvSpPr>
          <p:spPr>
            <a:xfrm>
              <a:off x="7077168" y="5661248"/>
              <a:ext cx="1845400" cy="4689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住民</a:t>
              </a:r>
              <a:endParaRPr lang="en-US" altLang="ja-JP" sz="1600" b="1" dirty="0">
                <a:solidFill>
                  <a:schemeClr val="bg1"/>
                </a:solidFill>
                <a:latin typeface="HGPｺﾞｼｯｸM" panose="020B0600000000000000" pitchFamily="50" charset="-128"/>
                <a:ea typeface="HGPｺﾞｼｯｸM" panose="020B0600000000000000" pitchFamily="50" charset="-128"/>
              </a:endParaRPr>
            </a:p>
          </p:txBody>
        </p:sp>
        <p:cxnSp>
          <p:nvCxnSpPr>
            <p:cNvPr id="93" name="直線矢印コネクタ 92"/>
            <p:cNvCxnSpPr>
              <a:stCxn id="90" idx="3"/>
              <a:endCxn id="91" idx="1"/>
            </p:cNvCxnSpPr>
            <p:nvPr/>
          </p:nvCxnSpPr>
          <p:spPr>
            <a:xfrm>
              <a:off x="1710192" y="5908659"/>
              <a:ext cx="410209" cy="0"/>
            </a:xfrm>
            <a:prstGeom prst="straightConnector1">
              <a:avLst/>
            </a:prstGeom>
            <a:grpFill/>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4205380" y="5895706"/>
              <a:ext cx="492098" cy="0"/>
            </a:xfrm>
            <a:prstGeom prst="straightConnector1">
              <a:avLst/>
            </a:prstGeom>
            <a:grpFill/>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4697479" y="5661248"/>
              <a:ext cx="1909257" cy="4948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市町村</a:t>
              </a:r>
            </a:p>
          </p:txBody>
        </p:sp>
        <p:cxnSp>
          <p:nvCxnSpPr>
            <p:cNvPr id="96" name="直線矢印コネクタ 95"/>
            <p:cNvCxnSpPr/>
            <p:nvPr/>
          </p:nvCxnSpPr>
          <p:spPr>
            <a:xfrm>
              <a:off x="6606736" y="5908659"/>
              <a:ext cx="492098" cy="0"/>
            </a:xfrm>
            <a:prstGeom prst="straightConnector1">
              <a:avLst/>
            </a:prstGeom>
            <a:grpFill/>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97" name="グループ化 96"/>
            <p:cNvGrpSpPr/>
            <p:nvPr/>
          </p:nvGrpSpPr>
          <p:grpSpPr>
            <a:xfrm>
              <a:off x="4451429" y="5908659"/>
              <a:ext cx="2401356" cy="528610"/>
              <a:chOff x="4451429" y="5767988"/>
              <a:chExt cx="2401356" cy="528610"/>
            </a:xfrm>
            <a:grpFill/>
          </p:grpSpPr>
          <p:cxnSp>
            <p:nvCxnSpPr>
              <p:cNvPr id="98" name="直線コネクタ 97"/>
              <p:cNvCxnSpPr/>
              <p:nvPr/>
            </p:nvCxnSpPr>
            <p:spPr>
              <a:xfrm>
                <a:off x="4451429" y="5776036"/>
                <a:ext cx="0" cy="520562"/>
              </a:xfrm>
              <a:prstGeom prst="line">
                <a:avLst/>
              </a:prstGeom>
              <a:grpFill/>
              <a:ln w="25400">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4451429" y="6296598"/>
                <a:ext cx="2401356"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6852785" y="5767988"/>
                <a:ext cx="0" cy="520562"/>
              </a:xfrm>
              <a:prstGeom prst="line">
                <a:avLst/>
              </a:prstGeom>
              <a:grpFill/>
              <a:ln w="25400">
                <a:solidFill>
                  <a:schemeClr val="tx1"/>
                </a:solidFill>
                <a:headEnd type="arrow"/>
              </a:ln>
            </p:spPr>
            <p:style>
              <a:lnRef idx="1">
                <a:schemeClr val="accent1"/>
              </a:lnRef>
              <a:fillRef idx="0">
                <a:schemeClr val="accent1"/>
              </a:fillRef>
              <a:effectRef idx="0">
                <a:schemeClr val="accent1"/>
              </a:effectRef>
              <a:fontRef idx="minor">
                <a:schemeClr val="tx1"/>
              </a:fontRef>
            </p:style>
          </p:cxnSp>
        </p:grpSp>
      </p:grpSp>
      <p:sp>
        <p:nvSpPr>
          <p:cNvPr id="51" name="正方形/長方形 50"/>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大阪府地域防災計画の概要</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5791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57255" y="2797792"/>
            <a:ext cx="9667074" cy="3985146"/>
          </a:xfrm>
          <a:prstGeom prst="rect">
            <a:avLst/>
          </a:prstGeom>
          <a:solidFill>
            <a:sysClr val="window" lastClr="FFFFFF"/>
          </a:solidFill>
          <a:ln w="25400" cap="flat" cmpd="sng" algn="ctr">
            <a:solidFill>
              <a:sysClr val="windowText" lastClr="000000"/>
            </a:solidFill>
            <a:prstDash val="solid"/>
          </a:ln>
          <a:effectLst/>
        </p:spPr>
        <p:txBody>
          <a:bodyPr rot="0" spcFirstLastPara="0" vert="horz" wrap="square" lIns="90320" tIns="45160" rIns="90320" bIns="45160" numCol="1" spcCol="0" rtlCol="0" fromWordArt="0" anchor="t" anchorCtr="0" forceAA="0" compatLnSpc="1">
            <a:prstTxWarp prst="textNoShape">
              <a:avLst/>
            </a:prstTxWarp>
            <a:noAutofit/>
          </a:bodyPr>
          <a:lstStyle/>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方針に基づき、目標達成に向け、３つのミッションを設定し、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のアクションを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位置付け</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505678" y="3183616"/>
            <a:ext cx="2702667" cy="1152016"/>
            <a:chOff x="581878" y="3649219"/>
            <a:chExt cx="2702667" cy="1162580"/>
          </a:xfrm>
        </p:grpSpPr>
        <p:sp>
          <p:nvSpPr>
            <p:cNvPr id="16" name="正方形/長方形 15"/>
            <p:cNvSpPr/>
            <p:nvPr/>
          </p:nvSpPr>
          <p:spPr>
            <a:xfrm>
              <a:off x="581878" y="3649219"/>
              <a:ext cx="2699999" cy="324000"/>
            </a:xfrm>
            <a:prstGeom prst="rect">
              <a:avLst/>
            </a:prstGeom>
            <a:solidFill>
              <a:srgbClr val="CCFFFF"/>
            </a:solidFill>
            <a:ln w="222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186"/>
                </a:lnSpc>
              </a:pPr>
              <a:r>
                <a:rPr lang="ja-JP" altLang="en-US" sz="1600" b="1" kern="100" dirty="0">
                  <a:latin typeface="Century"/>
                  <a:ea typeface="ＭＳ ゴシック"/>
                  <a:cs typeface="Times New Roman"/>
                </a:rPr>
                <a:t>ミッション</a:t>
              </a:r>
              <a:r>
                <a:rPr lang="en-US" altLang="ja-JP" sz="1600" b="1" kern="100" dirty="0">
                  <a:latin typeface="Century"/>
                  <a:ea typeface="ＭＳ ゴシック"/>
                  <a:cs typeface="Times New Roman"/>
                </a:rPr>
                <a:t>Ⅰ</a:t>
              </a:r>
              <a:endParaRPr lang="ja-JP" altLang="en-US" sz="1600" b="1" kern="100" dirty="0">
                <a:latin typeface="Century"/>
                <a:ea typeface="ＭＳ 明朝"/>
                <a:cs typeface="Times New Roman"/>
              </a:endParaRPr>
            </a:p>
          </p:txBody>
        </p:sp>
        <p:sp>
          <p:nvSpPr>
            <p:cNvPr id="18" name="正方形/長方形 17"/>
            <p:cNvSpPr/>
            <p:nvPr/>
          </p:nvSpPr>
          <p:spPr>
            <a:xfrm>
              <a:off x="584545" y="3973599"/>
              <a:ext cx="2700000" cy="838200"/>
            </a:xfrm>
            <a:prstGeom prst="rect">
              <a:avLst/>
            </a:prstGeom>
            <a:solidFill>
              <a:srgbClr val="CCFFFF"/>
            </a:solidFill>
            <a:ln w="222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ja-JP" sz="1400" kern="100" dirty="0">
                  <a:latin typeface="Century"/>
                  <a:ea typeface="ＭＳ ゴシック"/>
                  <a:cs typeface="Times New Roman"/>
                </a:rPr>
                <a:t>巨大地震や大津波から府民の命を守り、被害を軽減するための、</a:t>
              </a:r>
              <a:r>
                <a:rPr lang="ja-JP" altLang="ja-JP" sz="1400" b="1" u="sng" kern="100" dirty="0">
                  <a:latin typeface="Century"/>
                  <a:ea typeface="ＭＳ ゴシック"/>
                  <a:cs typeface="Times New Roman"/>
                </a:rPr>
                <a:t>事前予防対策</a:t>
              </a:r>
              <a:r>
                <a:rPr lang="ja-JP" altLang="ja-JP" sz="1400" kern="100" dirty="0">
                  <a:latin typeface="Century"/>
                  <a:ea typeface="ＭＳ ゴシック"/>
                  <a:cs typeface="Times New Roman"/>
                </a:rPr>
                <a:t>と</a:t>
              </a:r>
              <a:r>
                <a:rPr lang="ja-JP" altLang="ja-JP" sz="1400" b="1" u="sng" kern="100" dirty="0">
                  <a:latin typeface="Century"/>
                  <a:ea typeface="ＭＳ ゴシック"/>
                  <a:cs typeface="Times New Roman"/>
                </a:rPr>
                <a:t>逃げる対策</a:t>
              </a:r>
              <a:endParaRPr lang="ja-JP" altLang="ja-JP" sz="1400" b="1" u="sng" kern="100" dirty="0">
                <a:latin typeface="Century"/>
                <a:ea typeface="ＭＳ 明朝"/>
                <a:cs typeface="Times New Roman"/>
              </a:endParaRPr>
            </a:p>
          </p:txBody>
        </p:sp>
      </p:grpSp>
      <p:grpSp>
        <p:nvGrpSpPr>
          <p:cNvPr id="4" name="グループ化 3"/>
          <p:cNvGrpSpPr/>
          <p:nvPr/>
        </p:nvGrpSpPr>
        <p:grpSpPr>
          <a:xfrm>
            <a:off x="3665356" y="3173051"/>
            <a:ext cx="2702667" cy="1156678"/>
            <a:chOff x="3610764" y="3640474"/>
            <a:chExt cx="2702667" cy="1156678"/>
          </a:xfrm>
        </p:grpSpPr>
        <p:sp>
          <p:nvSpPr>
            <p:cNvPr id="19" name="正方形/長方形 18"/>
            <p:cNvSpPr/>
            <p:nvPr/>
          </p:nvSpPr>
          <p:spPr>
            <a:xfrm>
              <a:off x="3610764" y="3640474"/>
              <a:ext cx="2699999" cy="340169"/>
            </a:xfrm>
            <a:prstGeom prst="rect">
              <a:avLst/>
            </a:prstGeom>
            <a:solidFill>
              <a:srgbClr val="FFCCFF"/>
            </a:solidFill>
            <a:ln w="222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186"/>
                </a:lnSpc>
              </a:pPr>
              <a:r>
                <a:rPr lang="ja-JP" altLang="en-US" sz="1600" b="1" kern="100" dirty="0">
                  <a:latin typeface="Century"/>
                  <a:ea typeface="ＭＳ ゴシック"/>
                  <a:cs typeface="Times New Roman"/>
                </a:rPr>
                <a:t>ミッション</a:t>
              </a:r>
              <a:r>
                <a:rPr lang="en-US" altLang="ja-JP" sz="1600" b="1" kern="100" dirty="0">
                  <a:latin typeface="Century"/>
                  <a:ea typeface="ＭＳ ゴシック"/>
                  <a:cs typeface="Times New Roman"/>
                </a:rPr>
                <a:t>Ⅱ</a:t>
              </a:r>
              <a:endParaRPr lang="ja-JP" altLang="en-US" sz="1600" b="1" kern="100" dirty="0">
                <a:latin typeface="Century"/>
                <a:ea typeface="ＭＳ 明朝"/>
                <a:cs typeface="Times New Roman"/>
              </a:endParaRPr>
            </a:p>
          </p:txBody>
        </p:sp>
        <p:sp>
          <p:nvSpPr>
            <p:cNvPr id="25" name="正方形/長方形 24"/>
            <p:cNvSpPr/>
            <p:nvPr/>
          </p:nvSpPr>
          <p:spPr>
            <a:xfrm>
              <a:off x="3613431" y="3958952"/>
              <a:ext cx="2700000" cy="838200"/>
            </a:xfrm>
            <a:prstGeom prst="rect">
              <a:avLst/>
            </a:prstGeom>
            <a:solidFill>
              <a:srgbClr val="FFCCFF"/>
            </a:solidFill>
            <a:ln w="222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ja-JP" sz="1400" kern="100" dirty="0">
                  <a:latin typeface="Century"/>
                  <a:ea typeface="ＭＳ ゴシック"/>
                  <a:cs typeface="Times New Roman"/>
                </a:rPr>
                <a:t>地震発生後、被災者の「命をつなぐ」ための、</a:t>
              </a:r>
              <a:r>
                <a:rPr lang="ja-JP" altLang="ja-JP" sz="1400" b="1" u="sng" kern="100" dirty="0">
                  <a:latin typeface="Century"/>
                  <a:ea typeface="ＭＳ ゴシック"/>
                  <a:cs typeface="Times New Roman"/>
                </a:rPr>
                <a:t>災害応急対策</a:t>
              </a:r>
              <a:endParaRPr lang="ja-JP" altLang="ja-JP" sz="1400" b="1" u="sng" kern="100" dirty="0">
                <a:latin typeface="Century"/>
                <a:ea typeface="ＭＳ 明朝"/>
                <a:cs typeface="Times New Roman"/>
              </a:endParaRPr>
            </a:p>
          </p:txBody>
        </p:sp>
      </p:grpSp>
      <p:grpSp>
        <p:nvGrpSpPr>
          <p:cNvPr id="8" name="グループ化 7"/>
          <p:cNvGrpSpPr/>
          <p:nvPr/>
        </p:nvGrpSpPr>
        <p:grpSpPr>
          <a:xfrm>
            <a:off x="6783663" y="3173052"/>
            <a:ext cx="2702667" cy="1165250"/>
            <a:chOff x="6662396" y="3662014"/>
            <a:chExt cx="2702667" cy="1165250"/>
          </a:xfrm>
        </p:grpSpPr>
        <p:sp>
          <p:nvSpPr>
            <p:cNvPr id="24" name="正方形/長方形 23"/>
            <p:cNvSpPr/>
            <p:nvPr/>
          </p:nvSpPr>
          <p:spPr>
            <a:xfrm>
              <a:off x="6662396" y="3662014"/>
              <a:ext cx="2699999" cy="324000"/>
            </a:xfrm>
            <a:prstGeom prst="rect">
              <a:avLst/>
            </a:prstGeom>
            <a:solidFill>
              <a:srgbClr val="FFFF99"/>
            </a:solidFill>
            <a:ln w="222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186"/>
                </a:lnSpc>
              </a:pPr>
              <a:r>
                <a:rPr lang="ja-JP" altLang="en-US" sz="1600" b="1" kern="100" dirty="0">
                  <a:latin typeface="Century"/>
                  <a:ea typeface="ＭＳ ゴシック"/>
                  <a:cs typeface="Times New Roman"/>
                </a:rPr>
                <a:t>ミッション</a:t>
              </a:r>
              <a:r>
                <a:rPr lang="en-US" altLang="ja-JP" sz="1600" b="1" kern="100" dirty="0">
                  <a:latin typeface="Century"/>
                  <a:ea typeface="ＭＳ ゴシック"/>
                  <a:cs typeface="Times New Roman"/>
                </a:rPr>
                <a:t>Ⅲ</a:t>
              </a:r>
              <a:endParaRPr lang="ja-JP" altLang="en-US" sz="1600" b="1" kern="100" dirty="0">
                <a:latin typeface="Century"/>
                <a:ea typeface="ＭＳ 明朝"/>
                <a:cs typeface="Times New Roman"/>
              </a:endParaRPr>
            </a:p>
          </p:txBody>
        </p:sp>
        <p:sp>
          <p:nvSpPr>
            <p:cNvPr id="26" name="正方形/長方形 25"/>
            <p:cNvSpPr/>
            <p:nvPr/>
          </p:nvSpPr>
          <p:spPr>
            <a:xfrm>
              <a:off x="6665063" y="3989064"/>
              <a:ext cx="2700000" cy="838200"/>
            </a:xfrm>
            <a:prstGeom prst="rect">
              <a:avLst/>
            </a:prstGeom>
            <a:solidFill>
              <a:srgbClr val="FFFF99"/>
            </a:solidFill>
            <a:ln w="222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kern="100" spc="-11" dirty="0">
                  <a:latin typeface="Century"/>
                  <a:ea typeface="ＭＳ ゴシック"/>
                  <a:cs typeface="Times New Roman"/>
                </a:rPr>
                <a:t>「</a:t>
              </a:r>
              <a:r>
                <a:rPr lang="ja-JP" altLang="ja-JP" sz="1400" kern="100" spc="-11" dirty="0">
                  <a:latin typeface="Century"/>
                  <a:ea typeface="ＭＳ ゴシック"/>
                  <a:cs typeface="Times New Roman"/>
                </a:rPr>
                <a:t>大都市・大阪｣の府民生活と経済の迅速な回復のための</a:t>
              </a:r>
              <a:r>
                <a:rPr lang="ja-JP" altLang="ja-JP" sz="1400" kern="100" spc="-11" dirty="0" smtClean="0">
                  <a:latin typeface="Century"/>
                  <a:ea typeface="ＭＳ ゴシック"/>
                  <a:cs typeface="Times New Roman"/>
                </a:rPr>
                <a:t>、</a:t>
              </a:r>
              <a:endParaRPr lang="en-US" altLang="ja-JP" sz="1400" kern="100" spc="-11" dirty="0" smtClean="0">
                <a:latin typeface="Century"/>
                <a:ea typeface="ＭＳ ゴシック"/>
                <a:cs typeface="Times New Roman"/>
              </a:endParaRPr>
            </a:p>
            <a:p>
              <a:r>
                <a:rPr lang="ja-JP" altLang="ja-JP" sz="1400" b="1" u="sng" kern="100" spc="-11" dirty="0" smtClean="0">
                  <a:latin typeface="Century"/>
                  <a:ea typeface="ＭＳ ゴシック"/>
                  <a:cs typeface="Times New Roman"/>
                </a:rPr>
                <a:t>復旧</a:t>
              </a:r>
              <a:r>
                <a:rPr lang="ja-JP" altLang="ja-JP" sz="1400" b="1" u="sng" kern="100" spc="-11" dirty="0">
                  <a:latin typeface="Century"/>
                  <a:ea typeface="ＭＳ ゴシック"/>
                  <a:cs typeface="Times New Roman"/>
                </a:rPr>
                <a:t>復興対策</a:t>
              </a:r>
              <a:endParaRPr lang="ja-JP" altLang="en-US" sz="1800" b="1" u="sng" dirty="0"/>
            </a:p>
          </p:txBody>
        </p:sp>
      </p:grpSp>
      <p:sp>
        <p:nvSpPr>
          <p:cNvPr id="5" name="Text Box 12"/>
          <p:cNvSpPr txBox="1">
            <a:spLocks noChangeArrowheads="1"/>
          </p:cNvSpPr>
          <p:nvPr/>
        </p:nvSpPr>
        <p:spPr bwMode="auto">
          <a:xfrm>
            <a:off x="88851" y="611463"/>
            <a:ext cx="9771797" cy="2149604"/>
          </a:xfrm>
          <a:prstGeom prst="roundRect">
            <a:avLst>
              <a:gd name="adj" fmla="val 10981"/>
            </a:avLst>
          </a:prstGeom>
          <a:solidFill>
            <a:srgbClr val="CCFFCC"/>
          </a:solidFill>
          <a:ln w="9525">
            <a:solidFill>
              <a:schemeClr val="tx1"/>
            </a:solidFill>
            <a:miter lim="800000"/>
            <a:headEnd/>
            <a:tailEnd/>
          </a:ln>
        </p:spPr>
        <p:txBody>
          <a:bodyPr lIns="73384" tIns="8782" rIns="73384" bIns="8782" anchor="b"/>
          <a:lstStyle>
            <a:lvl1pPr eaLnBrk="0" hangingPunct="0">
              <a:defRPr kumimoji="1">
                <a:solidFill>
                  <a:schemeClr val="tx1"/>
                </a:solidFill>
                <a:latin typeface="Candara" pitchFamily="34" charset="0"/>
                <a:ea typeface="ＭＳ Ｐゴシック" pitchFamily="50" charset="-128"/>
              </a:defRPr>
            </a:lvl1pPr>
            <a:lvl2pPr marL="742950" indent="-285750" eaLnBrk="0" hangingPunct="0">
              <a:defRPr kumimoji="1">
                <a:solidFill>
                  <a:schemeClr val="tx1"/>
                </a:solidFill>
                <a:latin typeface="Candara" pitchFamily="34" charset="0"/>
                <a:ea typeface="ＭＳ Ｐゴシック" pitchFamily="50" charset="-128"/>
              </a:defRPr>
            </a:lvl2pPr>
            <a:lvl3pPr marL="1143000" indent="-228600" eaLnBrk="0" hangingPunct="0">
              <a:defRPr kumimoji="1">
                <a:solidFill>
                  <a:schemeClr val="tx1"/>
                </a:solidFill>
                <a:latin typeface="Candara" pitchFamily="34" charset="0"/>
                <a:ea typeface="ＭＳ Ｐゴシック" pitchFamily="50" charset="-128"/>
              </a:defRPr>
            </a:lvl3pPr>
            <a:lvl4pPr marL="1600200" indent="-228600" eaLnBrk="0" hangingPunct="0">
              <a:defRPr kumimoji="1">
                <a:solidFill>
                  <a:schemeClr val="tx1"/>
                </a:solidFill>
                <a:latin typeface="Candara" pitchFamily="34" charset="0"/>
                <a:ea typeface="ＭＳ Ｐゴシック" pitchFamily="50" charset="-128"/>
              </a:defRPr>
            </a:lvl4pPr>
            <a:lvl5pPr marL="2057400" indent="-228600" eaLnBrk="0" hangingPunct="0">
              <a:defRPr kumimoji="1">
                <a:solidFill>
                  <a:schemeClr val="tx1"/>
                </a:solidFill>
                <a:latin typeface="Candar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ndar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ndar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ndar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ndara" pitchFamily="34" charset="0"/>
                <a:ea typeface="ＭＳ Ｐゴシック" pitchFamily="50" charset="-128"/>
              </a:defRPr>
            </a:lvl9pPr>
          </a:lstStyle>
          <a:p>
            <a:pPr marL="338138" indent="-338138" eaLnBrk="1" hangingPunct="1">
              <a:buFont typeface="Wingdings" pitchFamily="2" charset="2"/>
              <a:buChar char="Ø"/>
              <a:defRPr/>
            </a:pPr>
            <a:r>
              <a:rPr lang="ja-JP" altLang="en-US" b="1" u="sng" dirty="0">
                <a:solidFill>
                  <a:srgbClr val="0000FF"/>
                </a:solidFill>
                <a:latin typeface="HGPｺﾞｼｯｸM" panose="020B0600000000000000" pitchFamily="50" charset="-128"/>
                <a:ea typeface="HGPｺﾞｼｯｸM" panose="020B0600000000000000" pitchFamily="50" charset="-128"/>
              </a:rPr>
              <a:t>新</a:t>
            </a:r>
            <a:r>
              <a:rPr lang="ja-JP" altLang="en-US" b="1" u="sng" dirty="0" smtClean="0">
                <a:solidFill>
                  <a:srgbClr val="0000FF"/>
                </a:solidFill>
                <a:latin typeface="HGPｺﾞｼｯｸM" panose="020B0600000000000000" pitchFamily="50" charset="-128"/>
                <a:ea typeface="HGPｺﾞｼｯｸM" panose="020B0600000000000000" pitchFamily="50" charset="-128"/>
              </a:rPr>
              <a:t>アクションプランがめざすもの</a:t>
            </a:r>
            <a:endParaRPr lang="en-US" altLang="ja-JP" u="sng" dirty="0">
              <a:latin typeface="HGPｺﾞｼｯｸM" panose="020B0600000000000000" pitchFamily="50" charset="-128"/>
              <a:ea typeface="HGPｺﾞｼｯｸM" panose="020B0600000000000000" pitchFamily="50" charset="-128"/>
            </a:endParaRPr>
          </a:p>
          <a:p>
            <a:pPr eaLnBrk="1" hangingPunct="1">
              <a:defRPr/>
            </a:pPr>
            <a:r>
              <a:rPr lang="ja-JP" altLang="en-US" sz="800" dirty="0">
                <a:latin typeface="HGPｺﾞｼｯｸM" panose="020B0600000000000000" pitchFamily="50" charset="-128"/>
                <a:ea typeface="HGPｺﾞｼｯｸM" panose="020B0600000000000000" pitchFamily="50" charset="-128"/>
              </a:rPr>
              <a:t>　</a:t>
            </a:r>
            <a:r>
              <a:rPr lang="ja-JP" altLang="en-US" sz="1600" dirty="0">
                <a:latin typeface="HGPｺﾞｼｯｸM" panose="020B0600000000000000" pitchFamily="50" charset="-128"/>
                <a:ea typeface="HGPｺﾞｼｯｸM" panose="020B0600000000000000" pitchFamily="50" charset="-128"/>
              </a:rPr>
              <a:t>　　</a:t>
            </a:r>
            <a:r>
              <a:rPr lang="en-US" altLang="ja-JP" sz="1600" dirty="0" smtClean="0">
                <a:latin typeface="HGPｺﾞｼｯｸM" panose="020B0600000000000000" pitchFamily="50" charset="-128"/>
                <a:ea typeface="HGPｺﾞｼｯｸM" panose="020B0600000000000000" pitchFamily="50" charset="-128"/>
              </a:rPr>
              <a:t>17</a:t>
            </a:r>
            <a:r>
              <a:rPr lang="ja-JP" altLang="en-US" sz="1600" dirty="0" smtClean="0">
                <a:latin typeface="HGPｺﾞｼｯｸM" panose="020B0600000000000000" pitchFamily="50" charset="-128"/>
                <a:ea typeface="HGPｺﾞｼｯｸM" panose="020B0600000000000000" pitchFamily="50" charset="-128"/>
              </a:rPr>
              <a:t>の国際目標（</a:t>
            </a:r>
            <a:r>
              <a:rPr lang="en-US" altLang="ja-JP" sz="1600" dirty="0" smtClean="0">
                <a:latin typeface="HGPｺﾞｼｯｸM" panose="020B0600000000000000" pitchFamily="50" charset="-128"/>
                <a:ea typeface="HGPｺﾞｼｯｸM" panose="020B0600000000000000" pitchFamily="50" charset="-128"/>
              </a:rPr>
              <a:t>SDGs</a:t>
            </a:r>
            <a:r>
              <a:rPr lang="ja-JP" altLang="en-US" sz="1600" dirty="0" smtClean="0">
                <a:latin typeface="HGPｺﾞｼｯｸM" panose="020B0600000000000000" pitchFamily="50" charset="-128"/>
                <a:ea typeface="HGPｺﾞｼｯｸM" panose="020B0600000000000000" pitchFamily="50" charset="-128"/>
              </a:rPr>
              <a:t>）のうち、目標</a:t>
            </a:r>
            <a:r>
              <a:rPr lang="en-US" altLang="ja-JP" sz="1600" dirty="0" smtClean="0">
                <a:latin typeface="HGPｺﾞｼｯｸM" panose="020B0600000000000000" pitchFamily="50" charset="-128"/>
                <a:ea typeface="HGPｺﾞｼｯｸM" panose="020B0600000000000000" pitchFamily="50" charset="-128"/>
              </a:rPr>
              <a:t>11【</a:t>
            </a:r>
            <a:r>
              <a:rPr lang="ja-JP" altLang="en-US" sz="1600" dirty="0" smtClean="0">
                <a:latin typeface="HGPｺﾞｼｯｸM" panose="020B0600000000000000" pitchFamily="50" charset="-128"/>
                <a:ea typeface="HGPｺﾞｼｯｸM" panose="020B0600000000000000" pitchFamily="50" charset="-128"/>
              </a:rPr>
              <a:t>包摂的で安全かつ強靭で持続可能な都市及び人間居住を実現する</a:t>
            </a:r>
            <a:r>
              <a:rPr lang="en-US" altLang="ja-JP" sz="1600" dirty="0" smtClean="0">
                <a:latin typeface="HGPｺﾞｼｯｸM" panose="020B0600000000000000" pitchFamily="50" charset="-128"/>
                <a:ea typeface="HGPｺﾞｼｯｸM" panose="020B0600000000000000" pitchFamily="50" charset="-128"/>
              </a:rPr>
              <a:t>】</a:t>
            </a:r>
          </a:p>
          <a:p>
            <a:pPr eaLnBrk="1" hangingPunct="1">
              <a:defRPr/>
            </a:pPr>
            <a:r>
              <a:rPr lang="ja-JP" altLang="en-US"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　　と関連が深いことから、これらの目標の視点も踏まえたうえで、取組みを着実に推進</a:t>
            </a:r>
            <a:endParaRPr lang="en-US" altLang="ja-JP" sz="1600" dirty="0" smtClean="0">
              <a:latin typeface="HGPｺﾞｼｯｸM" panose="020B0600000000000000" pitchFamily="50" charset="-128"/>
              <a:ea typeface="HGPｺﾞｼｯｸM" panose="020B0600000000000000" pitchFamily="50" charset="-128"/>
            </a:endParaRPr>
          </a:p>
          <a:p>
            <a:pPr eaLnBrk="1" hangingPunct="1">
              <a:defRPr/>
            </a:pPr>
            <a:endParaRPr lang="en-US" altLang="ja-JP" sz="700" b="1" u="sng" dirty="0" smtClean="0">
              <a:solidFill>
                <a:srgbClr val="0000FF"/>
              </a:solidFill>
              <a:latin typeface="HGPｺﾞｼｯｸM" panose="020B0600000000000000" pitchFamily="50" charset="-128"/>
              <a:ea typeface="HGPｺﾞｼｯｸM" panose="020B0600000000000000" pitchFamily="50" charset="-128"/>
            </a:endParaRPr>
          </a:p>
          <a:p>
            <a:pPr marL="338138" indent="-338138" eaLnBrk="1" hangingPunct="1">
              <a:buFont typeface="Wingdings" pitchFamily="2" charset="2"/>
              <a:buChar char="Ø"/>
              <a:defRPr/>
            </a:pPr>
            <a:r>
              <a:rPr lang="ja-JP" altLang="en-US" sz="1800" b="1" u="sng" dirty="0" smtClean="0">
                <a:solidFill>
                  <a:srgbClr val="0000FF"/>
                </a:solidFill>
                <a:latin typeface="HGPｺﾞｼｯｸM" panose="020B0600000000000000" pitchFamily="50" charset="-128"/>
                <a:ea typeface="HGPｺﾞｼｯｸM" panose="020B0600000000000000" pitchFamily="50" charset="-128"/>
              </a:rPr>
              <a:t>基本目標</a:t>
            </a:r>
            <a:endParaRPr lang="en-US" altLang="ja-JP" sz="1800" u="sng" dirty="0">
              <a:latin typeface="HGPｺﾞｼｯｸM" panose="020B0600000000000000" pitchFamily="50" charset="-128"/>
              <a:ea typeface="HGPｺﾞｼｯｸM" panose="020B0600000000000000" pitchFamily="50" charset="-128"/>
            </a:endParaRPr>
          </a:p>
          <a:p>
            <a:pPr eaLnBrk="1" hangingPunct="1">
              <a:defRPr/>
            </a:pPr>
            <a:r>
              <a:rPr lang="ja-JP" altLang="en-US" sz="1600" dirty="0">
                <a:latin typeface="HGPｺﾞｼｯｸM" panose="020B0600000000000000" pitchFamily="50" charset="-128"/>
                <a:ea typeface="HGPｺﾞｼｯｸM" panose="020B0600000000000000" pitchFamily="50" charset="-128"/>
              </a:rPr>
              <a:t>　　</a:t>
            </a:r>
            <a:r>
              <a:rPr lang="ja-JP" altLang="en-US" sz="1600" dirty="0" smtClean="0">
                <a:latin typeface="HGPｺﾞｼｯｸM" panose="020B0600000000000000" pitchFamily="50" charset="-128"/>
                <a:ea typeface="HGPｺﾞｼｯｸM" panose="020B0600000000000000" pitchFamily="50" charset="-128"/>
              </a:rPr>
              <a:t>　「</a:t>
            </a:r>
            <a:r>
              <a:rPr lang="ja-JP" altLang="en-US" sz="1600" dirty="0">
                <a:latin typeface="HGPｺﾞｼｯｸM" panose="020B0600000000000000" pitchFamily="50" charset="-128"/>
                <a:ea typeface="HGPｺﾞｼｯｸM" panose="020B0600000000000000" pitchFamily="50" charset="-128"/>
              </a:rPr>
              <a:t>発災による</a:t>
            </a:r>
            <a:r>
              <a:rPr lang="ja-JP" altLang="en-US" sz="1600" b="1" u="sng" dirty="0">
                <a:latin typeface="HGPｺﾞｼｯｸM" panose="020B0600000000000000" pitchFamily="50" charset="-128"/>
                <a:ea typeface="HGPｺﾞｼｯｸM" panose="020B0600000000000000" pitchFamily="50" charset="-128"/>
              </a:rPr>
              <a:t>死者数を限りなくゼロに近づける</a:t>
            </a:r>
            <a:r>
              <a:rPr lang="ja-JP" altLang="en-US" sz="1600" dirty="0">
                <a:latin typeface="HGPｺﾞｼｯｸM" panose="020B0600000000000000" pitchFamily="50" charset="-128"/>
                <a:ea typeface="HGPｺﾞｼｯｸM" panose="020B0600000000000000" pitchFamily="50" charset="-128"/>
              </a:rPr>
              <a:t>とともに</a:t>
            </a:r>
            <a:r>
              <a:rPr lang="ja-JP" altLang="en-US" sz="1600" b="1" u="sng" dirty="0">
                <a:latin typeface="HGPｺﾞｼｯｸM" panose="020B0600000000000000" pitchFamily="50" charset="-128"/>
                <a:ea typeface="HGPｺﾞｼｯｸM" panose="020B0600000000000000" pitchFamily="50" charset="-128"/>
              </a:rPr>
              <a:t>経済被害を最小限に抑える</a:t>
            </a:r>
            <a:r>
              <a:rPr lang="ja-JP" altLang="en-US" sz="1600" dirty="0">
                <a:latin typeface="HGPｺﾞｼｯｸM" panose="020B0600000000000000" pitchFamily="50" charset="-128"/>
                <a:ea typeface="HGPｺﾞｼｯｸM" panose="020B0600000000000000" pitchFamily="50" charset="-128"/>
              </a:rPr>
              <a:t>」を究極の目標として設定</a:t>
            </a:r>
            <a:endParaRPr lang="en-US" altLang="ja-JP" sz="1600" dirty="0">
              <a:latin typeface="HGPｺﾞｼｯｸM" panose="020B0600000000000000" pitchFamily="50" charset="-128"/>
              <a:ea typeface="HGPｺﾞｼｯｸM" panose="020B0600000000000000" pitchFamily="50" charset="-128"/>
            </a:endParaRPr>
          </a:p>
          <a:p>
            <a:pPr eaLnBrk="1" hangingPunct="1">
              <a:defRPr/>
            </a:pPr>
            <a:endParaRPr lang="ja-JP" altLang="en-US" sz="600" dirty="0">
              <a:latin typeface="HGPｺﾞｼｯｸM" panose="020B0600000000000000" pitchFamily="50" charset="-128"/>
              <a:ea typeface="HGPｺﾞｼｯｸM" panose="020B0600000000000000" pitchFamily="50" charset="-128"/>
            </a:endParaRPr>
          </a:p>
          <a:p>
            <a:pPr marL="338698" indent="-338698" eaLnBrk="1" hangingPunct="1">
              <a:buFont typeface="Wingdings" pitchFamily="2" charset="2"/>
              <a:buChar char="Ø"/>
              <a:defRPr/>
            </a:pPr>
            <a:r>
              <a:rPr lang="ja-JP" altLang="en-US" sz="1800" b="1" u="sng" dirty="0">
                <a:solidFill>
                  <a:srgbClr val="0000FF"/>
                </a:solidFill>
                <a:latin typeface="HGPｺﾞｼｯｸM" panose="020B0600000000000000" pitchFamily="50" charset="-128"/>
                <a:ea typeface="HGPｺﾞｼｯｸM" panose="020B0600000000000000" pitchFamily="50" charset="-128"/>
              </a:rPr>
              <a:t>取組</a:t>
            </a:r>
            <a:r>
              <a:rPr lang="ja-JP" altLang="en-US" sz="1800" b="1" u="sng" dirty="0" smtClean="0">
                <a:solidFill>
                  <a:srgbClr val="0000FF"/>
                </a:solidFill>
                <a:latin typeface="HGPｺﾞｼｯｸM" panose="020B0600000000000000" pitchFamily="50" charset="-128"/>
                <a:ea typeface="HGPｺﾞｼｯｸM" panose="020B0600000000000000" pitchFamily="50" charset="-128"/>
              </a:rPr>
              <a:t>期間</a:t>
            </a:r>
            <a:endParaRPr lang="en-US" altLang="ja-JP" sz="1800" dirty="0" smtClean="0">
              <a:latin typeface="HGPｺﾞｼｯｸM" panose="020B0600000000000000" pitchFamily="50" charset="-128"/>
              <a:ea typeface="HGPｺﾞｼｯｸM" panose="020B0600000000000000" pitchFamily="50" charset="-128"/>
            </a:endParaRPr>
          </a:p>
          <a:p>
            <a:pPr eaLnBrk="1" hangingPunct="1">
              <a:defRPr/>
            </a:pPr>
            <a:r>
              <a:rPr lang="en-US" altLang="ja-JP" sz="1600" b="1" dirty="0">
                <a:latin typeface="HGPｺﾞｼｯｸM" panose="020B0600000000000000" pitchFamily="50" charset="-128"/>
                <a:ea typeface="HGPｺﾞｼｯｸM" panose="020B0600000000000000" pitchFamily="50" charset="-128"/>
              </a:rPr>
              <a:t> </a:t>
            </a:r>
            <a:r>
              <a:rPr lang="en-US" altLang="ja-JP" sz="1600" b="1" dirty="0" smtClean="0">
                <a:latin typeface="HGPｺﾞｼｯｸM" panose="020B0600000000000000" pitchFamily="50" charset="-128"/>
                <a:ea typeface="HGPｺﾞｼｯｸM" panose="020B0600000000000000" pitchFamily="50" charset="-128"/>
              </a:rPr>
              <a:t>    </a:t>
            </a:r>
            <a:r>
              <a:rPr lang="ja-JP" altLang="en-US" sz="1600" b="1" u="sng" dirty="0" smtClean="0">
                <a:latin typeface="HGPｺﾞｼｯｸM" panose="020B0600000000000000" pitchFamily="50" charset="-128"/>
                <a:ea typeface="HGPｺﾞｼｯｸM" panose="020B0600000000000000" pitchFamily="50" charset="-128"/>
              </a:rPr>
              <a:t>１０年間</a:t>
            </a:r>
            <a:r>
              <a:rPr lang="ja-JP" altLang="en-US" sz="1600" dirty="0">
                <a:latin typeface="HGPｺﾞｼｯｸM" panose="020B0600000000000000" pitchFamily="50" charset="-128"/>
                <a:ea typeface="HGPｺﾞｼｯｸM" panose="020B0600000000000000" pitchFamily="50" charset="-128"/>
              </a:rPr>
              <a:t>（平成</a:t>
            </a:r>
            <a:r>
              <a:rPr lang="en-US" altLang="ja-JP" sz="1600" dirty="0">
                <a:latin typeface="HGPｺﾞｼｯｸM" panose="020B0600000000000000" pitchFamily="50" charset="-128"/>
                <a:ea typeface="HGPｺﾞｼｯｸM" panose="020B0600000000000000" pitchFamily="50" charset="-128"/>
              </a:rPr>
              <a:t>27</a:t>
            </a:r>
            <a:r>
              <a:rPr lang="ja-JP" altLang="en-US" sz="1600" dirty="0">
                <a:latin typeface="HGPｺﾞｼｯｸM" panose="020B0600000000000000" pitchFamily="50" charset="-128"/>
                <a:ea typeface="HGPｺﾞｼｯｸM" panose="020B0600000000000000" pitchFamily="50" charset="-128"/>
              </a:rPr>
              <a:t>年度</a:t>
            </a:r>
            <a:r>
              <a:rPr lang="ja-JP" altLang="en-US" sz="1600" dirty="0" smtClean="0">
                <a:latin typeface="HGPｺﾞｼｯｸM" panose="020B0600000000000000" pitchFamily="50" charset="-128"/>
                <a:ea typeface="HGPｺﾞｼｯｸM" panose="020B0600000000000000" pitchFamily="50" charset="-128"/>
              </a:rPr>
              <a:t>～令和</a:t>
            </a:r>
            <a:r>
              <a:rPr lang="en-US" altLang="ja-JP" sz="1600" dirty="0" smtClean="0">
                <a:latin typeface="HGPｺﾞｼｯｸM" panose="020B0600000000000000" pitchFamily="50" charset="-128"/>
                <a:ea typeface="HGPｺﾞｼｯｸM" panose="020B0600000000000000" pitchFamily="50" charset="-128"/>
              </a:rPr>
              <a:t>6</a:t>
            </a:r>
            <a:r>
              <a:rPr lang="ja-JP" altLang="en-US" sz="1600" dirty="0" smtClean="0">
                <a:latin typeface="HGPｺﾞｼｯｸM" panose="020B0600000000000000" pitchFamily="50" charset="-128"/>
                <a:ea typeface="HGPｺﾞｼｯｸM" panose="020B0600000000000000" pitchFamily="50" charset="-128"/>
              </a:rPr>
              <a:t>年度）</a:t>
            </a:r>
            <a:r>
              <a:rPr lang="ja-JP" altLang="en-US" sz="1600" dirty="0">
                <a:latin typeface="HGPｺﾞｼｯｸM" panose="020B0600000000000000" pitchFamily="50" charset="-128"/>
                <a:ea typeface="HGPｺﾞｼｯｸM" panose="020B0600000000000000" pitchFamily="50" charset="-128"/>
              </a:rPr>
              <a:t>、</a:t>
            </a:r>
            <a:r>
              <a:rPr lang="ja-JP" altLang="en-US" sz="1600" dirty="0" smtClean="0">
                <a:latin typeface="HGPｺﾞｼｯｸM" panose="020B0600000000000000" pitchFamily="50" charset="-128"/>
                <a:ea typeface="HGPｺﾞｼｯｸM" panose="020B0600000000000000" pitchFamily="50" charset="-128"/>
              </a:rPr>
              <a:t>うち</a:t>
            </a:r>
            <a:r>
              <a:rPr lang="ja-JP" altLang="en-US" sz="1600" dirty="0">
                <a:latin typeface="HGPｺﾞｼｯｸM" panose="020B0600000000000000" pitchFamily="50" charset="-128"/>
                <a:ea typeface="HGPｺﾞｼｯｸM" panose="020B0600000000000000" pitchFamily="50" charset="-128"/>
              </a:rPr>
              <a:t>集中取組期間３年間（平成</a:t>
            </a:r>
            <a:r>
              <a:rPr lang="en-US" altLang="ja-JP" sz="1600" dirty="0">
                <a:latin typeface="HGPｺﾞｼｯｸM" panose="020B0600000000000000" pitchFamily="50" charset="-128"/>
                <a:ea typeface="HGPｺﾞｼｯｸM" panose="020B0600000000000000" pitchFamily="50" charset="-128"/>
              </a:rPr>
              <a:t>27</a:t>
            </a:r>
            <a:r>
              <a:rPr lang="ja-JP" altLang="en-US" sz="1600" dirty="0">
                <a:latin typeface="HGPｺﾞｼｯｸM" panose="020B0600000000000000" pitchFamily="50" charset="-128"/>
                <a:ea typeface="HGPｺﾞｼｯｸM" panose="020B0600000000000000" pitchFamily="50" charset="-128"/>
              </a:rPr>
              <a:t>年度～</a:t>
            </a:r>
            <a:r>
              <a:rPr lang="en-US" altLang="ja-JP" sz="1600" dirty="0">
                <a:latin typeface="HGPｺﾞｼｯｸM" panose="020B0600000000000000" pitchFamily="50" charset="-128"/>
                <a:ea typeface="HGPｺﾞｼｯｸM" panose="020B0600000000000000" pitchFamily="50" charset="-128"/>
              </a:rPr>
              <a:t>29</a:t>
            </a:r>
            <a:r>
              <a:rPr lang="ja-JP" altLang="en-US" sz="1600" dirty="0">
                <a:latin typeface="HGPｺﾞｼｯｸM" panose="020B0600000000000000" pitchFamily="50" charset="-128"/>
                <a:ea typeface="HGPｺﾞｼｯｸM" panose="020B0600000000000000" pitchFamily="50" charset="-128"/>
              </a:rPr>
              <a:t>年度</a:t>
            </a:r>
            <a:r>
              <a:rPr lang="ja-JP" altLang="en-US" sz="1600" dirty="0" smtClean="0">
                <a:latin typeface="HGPｺﾞｼｯｸM" panose="020B0600000000000000" pitchFamily="50" charset="-128"/>
                <a:ea typeface="HGPｺﾞｼｯｸM" panose="020B0600000000000000" pitchFamily="50" charset="-128"/>
              </a:rPr>
              <a:t>）</a:t>
            </a:r>
            <a:endParaRPr lang="en-US" altLang="ja-JP" sz="1600" dirty="0">
              <a:latin typeface="HGPｺﾞｼｯｸM" panose="020B0600000000000000" pitchFamily="50" charset="-128"/>
              <a:ea typeface="HGPｺﾞｼｯｸM" panose="020B0600000000000000" pitchFamily="50" charset="-128"/>
            </a:endParaRPr>
          </a:p>
        </p:txBody>
      </p:sp>
      <p:sp>
        <p:nvSpPr>
          <p:cNvPr id="9" name="正方形/長方形 8"/>
          <p:cNvSpPr/>
          <p:nvPr/>
        </p:nvSpPr>
        <p:spPr>
          <a:xfrm>
            <a:off x="295778" y="4400170"/>
            <a:ext cx="4618943" cy="2300254"/>
          </a:xfrm>
          <a:prstGeom prst="rect">
            <a:avLst/>
          </a:prstGeom>
          <a:pattFill prst="pct60">
            <a:fgClr>
              <a:srgbClr val="FFFF99"/>
            </a:fgClr>
            <a:bgClr>
              <a:schemeClr val="bg1"/>
            </a:bgClr>
          </a:patt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04" y="5067768"/>
            <a:ext cx="1944216" cy="157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294" y="5053541"/>
            <a:ext cx="2055053" cy="159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14"/>
          <p:cNvSpPr txBox="1">
            <a:spLocks noChangeArrowheads="1"/>
          </p:cNvSpPr>
          <p:nvPr/>
        </p:nvSpPr>
        <p:spPr bwMode="auto">
          <a:xfrm>
            <a:off x="375552" y="6371177"/>
            <a:ext cx="1929208" cy="276999"/>
          </a:xfrm>
          <a:prstGeom prst="rect">
            <a:avLst/>
          </a:prstGeom>
          <a:solidFill>
            <a:schemeClr val="bg1">
              <a:alpha val="60000"/>
            </a:schemeClr>
          </a:solidFill>
          <a:ln>
            <a:noFill/>
          </a:ln>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1200" b="1" dirty="0" smtClean="0"/>
              <a:t>施工中（地盤改良工）</a:t>
            </a:r>
            <a:endParaRPr lang="ja-JP" altLang="en-US" sz="1200" b="1" dirty="0"/>
          </a:p>
        </p:txBody>
      </p:sp>
      <p:sp>
        <p:nvSpPr>
          <p:cNvPr id="28" name="タイトル 1"/>
          <p:cNvSpPr>
            <a:spLocks/>
          </p:cNvSpPr>
          <p:nvPr/>
        </p:nvSpPr>
        <p:spPr bwMode="auto">
          <a:xfrm>
            <a:off x="272480" y="4310569"/>
            <a:ext cx="4176464" cy="50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altLang="ja-JP" sz="1600" b="1" u="sng" cap="all" dirty="0" smtClean="0">
                <a:solidFill>
                  <a:schemeClr val="tx2"/>
                </a:solidFill>
                <a:effectLst>
                  <a:reflection blurRad="12700" stA="48000" endA="300" endPos="55000" dir="5400000" sy="-90000" algn="bl" rotWithShape="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cap="all"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u="sng" cap="all"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600" b="1" u="sng" cap="all"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防潮堤の</a:t>
            </a:r>
            <a:r>
              <a:rPr lang="ja-JP" altLang="en-US" sz="1600" b="1" u="sng" cap="all"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液状化</a:t>
            </a:r>
            <a:r>
              <a:rPr lang="ja-JP" altLang="en-US" sz="1600" b="1" u="sng" cap="all"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対策の推進</a:t>
            </a:r>
            <a:endParaRPr lang="en-US" altLang="ja-JP" sz="1600" b="1" u="sng" cap="all" dirty="0" smtClean="0">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85"/>
          <p:cNvSpPr txBox="1">
            <a:spLocks noChangeArrowheads="1"/>
          </p:cNvSpPr>
          <p:nvPr/>
        </p:nvSpPr>
        <p:spPr bwMode="auto">
          <a:xfrm>
            <a:off x="2727435" y="6367680"/>
            <a:ext cx="2209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ja-JP" altLang="en-US" sz="1200" b="1" dirty="0" smtClean="0"/>
              <a:t>対策完了</a:t>
            </a:r>
            <a:endParaRPr lang="ja-JP" altLang="en-US" sz="1200" b="1" dirty="0"/>
          </a:p>
        </p:txBody>
      </p:sp>
      <p:sp>
        <p:nvSpPr>
          <p:cNvPr id="31" name="右矢印 30"/>
          <p:cNvSpPr/>
          <p:nvPr/>
        </p:nvSpPr>
        <p:spPr>
          <a:xfrm>
            <a:off x="2371445" y="5560074"/>
            <a:ext cx="390251" cy="590651"/>
          </a:xfrm>
          <a:prstGeom prst="rightArrow">
            <a:avLst/>
          </a:prstGeom>
          <a:solidFill>
            <a:srgbClr val="FF000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074850" y="4392329"/>
            <a:ext cx="4618943" cy="2300254"/>
          </a:xfrm>
          <a:prstGeom prst="rect">
            <a:avLst/>
          </a:prstGeom>
          <a:pattFill prst="pct60">
            <a:fgClr>
              <a:srgbClr val="FFFF99"/>
            </a:fgClr>
            <a:bgClr>
              <a:schemeClr val="bg1"/>
            </a:bgClr>
          </a:patt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4" name="テキスト ボックス 33"/>
          <p:cNvSpPr txBox="1"/>
          <p:nvPr/>
        </p:nvSpPr>
        <p:spPr>
          <a:xfrm>
            <a:off x="5040226" y="4387078"/>
            <a:ext cx="4653567" cy="584775"/>
          </a:xfrm>
          <a:prstGeom prst="rect">
            <a:avLst/>
          </a:prstGeom>
          <a:noFill/>
        </p:spPr>
        <p:txBody>
          <a:bodyPr wrap="square" rtlCol="0">
            <a:spAutoFit/>
          </a:bodyPr>
          <a:lstStyle/>
          <a:p>
            <a:r>
              <a:rPr kumimoji="1"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35</a:t>
            </a:r>
            <a:r>
              <a:rPr kumimoji="1"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solidFill>
                  <a:srgbClr val="000000"/>
                </a:solidFill>
                <a:latin typeface="Meiryo UI" pitchFamily="50" charset="-128"/>
                <a:ea typeface="Meiryo UI" pitchFamily="50" charset="-128"/>
                <a:cs typeface="Meiryo UI" pitchFamily="50" charset="-128"/>
              </a:rPr>
              <a:t>大阪</a:t>
            </a:r>
            <a:r>
              <a:rPr lang="en-US" altLang="ja-JP" sz="1600" b="1" u="sng" dirty="0" smtClean="0">
                <a:solidFill>
                  <a:srgbClr val="000000"/>
                </a:solidFill>
                <a:latin typeface="Meiryo UI" pitchFamily="50" charset="-128"/>
                <a:ea typeface="Meiryo UI" pitchFamily="50" charset="-128"/>
                <a:cs typeface="Meiryo UI" pitchFamily="50" charset="-128"/>
              </a:rPr>
              <a:t>880</a:t>
            </a:r>
            <a:r>
              <a:rPr lang="ja-JP" altLang="en-US" sz="1600" b="1" u="sng" dirty="0" smtClean="0">
                <a:solidFill>
                  <a:srgbClr val="000000"/>
                </a:solidFill>
                <a:latin typeface="Meiryo UI" pitchFamily="50" charset="-128"/>
                <a:ea typeface="Meiryo UI" pitchFamily="50" charset="-128"/>
                <a:cs typeface="Meiryo UI" pitchFamily="50" charset="-128"/>
              </a:rPr>
              <a:t>万人訓練の充実</a:t>
            </a:r>
            <a:endParaRPr lang="en-US" altLang="ja-JP" sz="1600" b="1" u="sng" dirty="0" smtClean="0">
              <a:solidFill>
                <a:srgbClr val="000000"/>
              </a:solidFill>
              <a:latin typeface="Meiryo UI" pitchFamily="50" charset="-128"/>
              <a:ea typeface="Meiryo UI" pitchFamily="50" charset="-128"/>
              <a:cs typeface="Meiryo UI" pitchFamily="50" charset="-128"/>
            </a:endParaRPr>
          </a:p>
          <a:p>
            <a:r>
              <a:rPr lang="ja-JP" altLang="en-US" sz="1600" b="1" dirty="0">
                <a:solidFill>
                  <a:srgbClr val="000000"/>
                </a:solidFill>
                <a:latin typeface="Meiryo UI" pitchFamily="50" charset="-128"/>
                <a:ea typeface="Meiryo UI" pitchFamily="50" charset="-128"/>
                <a:cs typeface="Meiryo UI" pitchFamily="50" charset="-128"/>
              </a:rPr>
              <a:t>　</a:t>
            </a:r>
            <a:r>
              <a:rPr lang="ja-JP" altLang="en-US" sz="1600" b="1" dirty="0" smtClean="0">
                <a:solidFill>
                  <a:srgbClr val="000000"/>
                </a:solidFill>
                <a:latin typeface="Meiryo UI" pitchFamily="50" charset="-128"/>
                <a:ea typeface="Meiryo UI" pitchFamily="50" charset="-128"/>
                <a:cs typeface="Meiryo UI" pitchFamily="50" charset="-128"/>
              </a:rPr>
              <a:t>　　　　　　　</a:t>
            </a:r>
            <a:r>
              <a:rPr lang="ja-JP" altLang="en-US" sz="1600" b="1" dirty="0" smtClean="0">
                <a:solidFill>
                  <a:srgbClr val="FF0000"/>
                </a:solidFill>
                <a:latin typeface="Meiryo UI" pitchFamily="50" charset="-128"/>
                <a:ea typeface="Meiryo UI" pitchFamily="50" charset="-128"/>
                <a:cs typeface="Meiryo UI" pitchFamily="50" charset="-128"/>
              </a:rPr>
              <a:t>　　　</a:t>
            </a:r>
            <a:r>
              <a:rPr lang="ja-JP" altLang="en-US" sz="1600" b="1" u="sng" dirty="0" smtClean="0">
                <a:solidFill>
                  <a:srgbClr val="FF0000"/>
                </a:solidFill>
                <a:latin typeface="Meiryo UI" pitchFamily="50" charset="-128"/>
                <a:ea typeface="Meiryo UI" pitchFamily="50" charset="-128"/>
                <a:cs typeface="Meiryo UI" pitchFamily="50" charset="-128"/>
              </a:rPr>
              <a:t>毎年</a:t>
            </a:r>
            <a:r>
              <a:rPr lang="en-US" altLang="ja-JP" sz="1600" b="1" u="sng" dirty="0" smtClean="0">
                <a:solidFill>
                  <a:srgbClr val="FF0000"/>
                </a:solidFill>
                <a:latin typeface="Meiryo UI" pitchFamily="50" charset="-128"/>
                <a:ea typeface="Meiryo UI" pitchFamily="50" charset="-128"/>
                <a:cs typeface="Meiryo UI" pitchFamily="50" charset="-128"/>
              </a:rPr>
              <a:t>9</a:t>
            </a:r>
            <a:r>
              <a:rPr lang="ja-JP" altLang="en-US" sz="1600" b="1" u="sng" dirty="0" smtClean="0">
                <a:solidFill>
                  <a:srgbClr val="FF0000"/>
                </a:solidFill>
                <a:latin typeface="Meiryo UI" pitchFamily="50" charset="-128"/>
                <a:ea typeface="Meiryo UI" pitchFamily="50" charset="-128"/>
                <a:cs typeface="Meiryo UI" pitchFamily="50" charset="-128"/>
              </a:rPr>
              <a:t>月</a:t>
            </a:r>
            <a:r>
              <a:rPr lang="ja-JP" altLang="en-US" sz="1600" b="1" u="sng" dirty="0">
                <a:solidFill>
                  <a:srgbClr val="FF0000"/>
                </a:solidFill>
                <a:latin typeface="Meiryo UI" pitchFamily="50" charset="-128"/>
                <a:ea typeface="Meiryo UI" pitchFamily="50" charset="-128"/>
                <a:cs typeface="Meiryo UI" pitchFamily="50" charset="-128"/>
              </a:rPr>
              <a:t>に</a:t>
            </a:r>
            <a:r>
              <a:rPr lang="ja-JP" altLang="en-US" sz="1600" b="1" u="sng" dirty="0" smtClean="0">
                <a:solidFill>
                  <a:srgbClr val="FF0000"/>
                </a:solidFill>
                <a:latin typeface="Meiryo UI" pitchFamily="50" charset="-128"/>
                <a:ea typeface="Meiryo UI" pitchFamily="50" charset="-128"/>
                <a:cs typeface="Meiryo UI" pitchFamily="50" charset="-128"/>
              </a:rPr>
              <a:t>実施！！</a:t>
            </a:r>
            <a:endParaRPr lang="ja-JP" altLang="en-US" sz="1400" b="1" u="sng" dirty="0">
              <a:solidFill>
                <a:srgbClr val="FF0000"/>
              </a:solidFill>
              <a:latin typeface="Meiryo UI" pitchFamily="50" charset="-128"/>
              <a:ea typeface="Meiryo UI" pitchFamily="50" charset="-128"/>
              <a:cs typeface="Meiryo UI" pitchFamily="50" charset="-128"/>
            </a:endParaRPr>
          </a:p>
        </p:txBody>
      </p:sp>
      <p:sp>
        <p:nvSpPr>
          <p:cNvPr id="22" name="正方形/長方形 21"/>
          <p:cNvSpPr/>
          <p:nvPr/>
        </p:nvSpPr>
        <p:spPr>
          <a:xfrm>
            <a:off x="322764" y="4630096"/>
            <a:ext cx="4564661" cy="492443"/>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防潮堤の基礎地盤が液状化するのを防ぐため基礎部の液状化層を固化するなどの耐震対策を実施</a:t>
            </a:r>
            <a:endParaRPr lang="ja-JP" altLang="en-US" sz="1300" dirty="0"/>
          </a:p>
        </p:txBody>
      </p:sp>
      <p:sp>
        <p:nvSpPr>
          <p:cNvPr id="3" name="正方形/長方形 2"/>
          <p:cNvSpPr/>
          <p:nvPr/>
        </p:nvSpPr>
        <p:spPr>
          <a:xfrm>
            <a:off x="5091269" y="5053541"/>
            <a:ext cx="2564993" cy="1631216"/>
          </a:xfrm>
          <a:prstGeom prst="rect">
            <a:avLst/>
          </a:prstGeom>
        </p:spPr>
        <p:txBody>
          <a:bodyPr wrap="square">
            <a:spAutoFit/>
          </a:bodyPr>
          <a:lstStyle/>
          <a:p>
            <a:pPr marL="86242" indent="-86242">
              <a:lnSpc>
                <a:spcPts val="1481"/>
              </a:lnSpc>
              <a:buNone/>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発生時に、府民等が津波を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含め、さまざま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な自然災害から迅速に「逃げる」ことで命を守ることができるよう、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6242" indent="-86242">
              <a:lnSpc>
                <a:spcPts val="1481"/>
              </a:lnSpc>
              <a:buNone/>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880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万人訓練（災害伝達訓練）」の実施とその検証を毎年行い、検証結果を踏まえて、訓練のさらなる充実を図り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的確な避難行動につなげる。</a:t>
            </a:r>
          </a:p>
        </p:txBody>
      </p:sp>
      <p:pic>
        <p:nvPicPr>
          <p:cNvPr id="35" name="Picture 2" descr="\\G0000sv0ns501\d11235$\doc\02 災害対策課\災害対策G\★写真は全部ここに\290905 880万人訓練\DSCN40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5990" y="5085184"/>
            <a:ext cx="2037530" cy="1445914"/>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新・大阪府地震防災アクションプランの概要</a:t>
            </a:r>
            <a:endParaRPr kumimoji="1" lang="ja-JP" altLang="en-US" sz="2000" b="1" dirty="0">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9149" y="81296"/>
            <a:ext cx="900000" cy="900000"/>
          </a:xfrm>
          <a:prstGeom prst="rect">
            <a:avLst/>
          </a:prstGeom>
        </p:spPr>
      </p:pic>
      <p:sp>
        <p:nvSpPr>
          <p:cNvPr id="7" name="タイトル 1"/>
          <p:cNvSpPr>
            <a:spLocks/>
          </p:cNvSpPr>
          <p:nvPr/>
        </p:nvSpPr>
        <p:spPr bwMode="auto">
          <a:xfrm>
            <a:off x="3827820" y="428538"/>
            <a:ext cx="2016224" cy="449432"/>
          </a:xfrm>
          <a:prstGeom prst="bevel">
            <a:avLst/>
          </a:prstGeom>
          <a:solidFill>
            <a:schemeClr val="bg1"/>
          </a:solidFill>
          <a:ln>
            <a:solidFill>
              <a:schemeClr val="tx1"/>
            </a:solidFill>
          </a:ln>
          <a:effectLst/>
          <a:extLst/>
        </p:spPr>
        <p:txBody>
          <a:bodyPr lIns="90320" tIns="45160" rIns="90320" bIns="45160" anchor="ctr"/>
          <a:lstStyle/>
          <a:p>
            <a:pPr>
              <a:spcBef>
                <a:spcPct val="0"/>
              </a:spcBef>
            </a:pPr>
            <a:r>
              <a:rPr lang="ja-JP" altLang="en-US" sz="2000" b="1" cap="all"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cap="all"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基 本 方 針</a:t>
            </a:r>
            <a:r>
              <a:rPr lang="ja-JP" altLang="en-US" sz="2000" b="1" cap="all"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2000" b="1" cap="all"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58698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副首都・大阪</a:t>
            </a:r>
            <a:endParaRPr kumimoji="1" lang="ja-JP" altLang="en-US"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r="14289"/>
          <a:stretch/>
        </p:blipFill>
        <p:spPr>
          <a:xfrm>
            <a:off x="1580810" y="646770"/>
            <a:ext cx="6916419" cy="6031429"/>
          </a:xfrm>
          <a:prstGeom prst="rect">
            <a:avLst/>
          </a:prstGeom>
        </p:spPr>
      </p:pic>
      <p:sp>
        <p:nvSpPr>
          <p:cNvPr id="5" name="正方形/長方形 4"/>
          <p:cNvSpPr/>
          <p:nvPr/>
        </p:nvSpPr>
        <p:spPr>
          <a:xfrm>
            <a:off x="7449015" y="6651320"/>
            <a:ext cx="2456986" cy="20667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r>
              <a:rPr lang="ja-JP" altLang="en-US" sz="1100" dirty="0" smtClean="0">
                <a:solidFill>
                  <a:srgbClr val="4D4D4D"/>
                </a:solidFill>
                <a:latin typeface="Meiryo UI" panose="020B0604030504040204" pitchFamily="50" charset="-128"/>
                <a:ea typeface="Meiryo UI" panose="020B0604030504040204" pitchFamily="50" charset="-128"/>
                <a:cs typeface="Meiryo UI" panose="020B0604030504040204" pitchFamily="50" charset="-128"/>
              </a:rPr>
              <a:t>出典：副首都ビジョン大阪　パンフレット</a:t>
            </a:r>
            <a:endParaRPr lang="en-US" altLang="ja-JP" sz="1100" dirty="0">
              <a:solidFill>
                <a:srgbClr val="4D4D4D"/>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4737232"/>
      </p:ext>
    </p:extLst>
  </p:cSld>
  <p:clrMapOvr>
    <a:masterClrMapping/>
  </p:clrMapOvr>
  <mc:AlternateContent xmlns:mc="http://schemas.openxmlformats.org/markup-compatibility/2006" xmlns:p14="http://schemas.microsoft.com/office/powerpoint/2010/main">
    <mc:Choice Requires="p14">
      <p:transition spd="slow" p14:dur="2000" advTm="2406"/>
    </mc:Choice>
    <mc:Fallback xmlns="">
      <p:transition spd="slow" advTm="240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万博</a:t>
            </a:r>
            <a:r>
              <a:rPr kumimoji="1" lang="ja-JP" altLang="en-US" sz="2000" b="1" dirty="0" smtClean="0">
                <a:latin typeface="Meiryo UI" panose="020B0604030504040204" pitchFamily="50" charset="-128"/>
                <a:ea typeface="Meiryo UI" panose="020B0604030504040204" pitchFamily="50" charset="-128"/>
              </a:rPr>
              <a:t>のインパクトを活かした大阪の将来に向けたビジョン</a:t>
            </a:r>
            <a:endParaRPr kumimoji="1" lang="ja-JP" altLang="en-US" sz="2000" b="1" dirty="0">
              <a:latin typeface="Meiryo UI" panose="020B0604030504040204" pitchFamily="50" charset="-128"/>
              <a:ea typeface="Meiryo UI" panose="020B0604030504040204" pitchFamily="50" charset="-128"/>
            </a:endParaRPr>
          </a:p>
        </p:txBody>
      </p:sp>
      <p:sp>
        <p:nvSpPr>
          <p:cNvPr id="8" name="正方形/長方形 7"/>
          <p:cNvSpPr/>
          <p:nvPr/>
        </p:nvSpPr>
        <p:spPr>
          <a:xfrm>
            <a:off x="5063319" y="6580575"/>
            <a:ext cx="4842681" cy="262829"/>
          </a:xfrm>
          <a:prstGeom prst="rect">
            <a:avLst/>
          </a:prstGeom>
        </p:spPr>
        <p:txBody>
          <a:bodyPr wrap="square">
            <a:spAutoFit/>
          </a:bodyPr>
          <a:lstStyle/>
          <a:p>
            <a:r>
              <a:rPr lang="ja-JP" altLang="en-US" sz="1108" dirty="0"/>
              <a:t>出展：「万博のインパクトを活かした大阪の将来に向けたビジョン</a:t>
            </a:r>
            <a:r>
              <a:rPr lang="ja-JP" altLang="en-US" sz="1108" dirty="0" smtClean="0"/>
              <a:t>」</a:t>
            </a:r>
            <a:endParaRPr lang="ja-JP" altLang="en-US" sz="1108" dirty="0"/>
          </a:p>
        </p:txBody>
      </p:sp>
      <p:pic>
        <p:nvPicPr>
          <p:cNvPr id="3" name="図 2"/>
          <p:cNvPicPr>
            <a:picLocks noChangeAspect="1"/>
          </p:cNvPicPr>
          <p:nvPr/>
        </p:nvPicPr>
        <p:blipFill>
          <a:blip r:embed="rId3"/>
          <a:stretch>
            <a:fillRect/>
          </a:stretch>
        </p:blipFill>
        <p:spPr>
          <a:xfrm>
            <a:off x="679820" y="878641"/>
            <a:ext cx="8327706" cy="5328825"/>
          </a:xfrm>
          <a:prstGeom prst="rect">
            <a:avLst/>
          </a:prstGeom>
          <a:ln>
            <a:solidFill>
              <a:schemeClr val="bg1">
                <a:lumMod val="75000"/>
              </a:schemeClr>
            </a:solidFill>
          </a:ln>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6715" y="5212515"/>
            <a:ext cx="1738906" cy="882517"/>
          </a:xfrm>
          <a:prstGeom prst="rect">
            <a:avLst/>
          </a:prstGeom>
        </p:spPr>
      </p:pic>
    </p:spTree>
    <p:extLst>
      <p:ext uri="{BB962C8B-B14F-4D97-AF65-F5344CB8AC3E}">
        <p14:creationId xmlns:p14="http://schemas.microsoft.com/office/powerpoint/2010/main" val="436512155"/>
      </p:ext>
    </p:extLst>
  </p:cSld>
  <p:clrMapOvr>
    <a:masterClrMapping/>
  </p:clrMapOvr>
  <mc:AlternateContent xmlns:mc="http://schemas.openxmlformats.org/markup-compatibility/2006" xmlns:p14="http://schemas.microsoft.com/office/powerpoint/2010/main">
    <mc:Choice Requires="p14">
      <p:transition spd="slow" p14:dur="2000" advTm="2406"/>
    </mc:Choice>
    <mc:Fallback xmlns="">
      <p:transition spd="slow" advTm="240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スマートシティ戦略</a:t>
            </a:r>
            <a:endParaRPr kumimoji="1" lang="ja-JP" altLang="en-US"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903607" y="1051551"/>
            <a:ext cx="8098785" cy="5485164"/>
          </a:xfrm>
          <a:prstGeom prst="rect">
            <a:avLst/>
          </a:prstGeom>
        </p:spPr>
      </p:pic>
      <p:sp>
        <p:nvSpPr>
          <p:cNvPr id="8" name="正方形/長方形 7"/>
          <p:cNvSpPr/>
          <p:nvPr/>
        </p:nvSpPr>
        <p:spPr>
          <a:xfrm>
            <a:off x="5770880" y="6580575"/>
            <a:ext cx="4135120" cy="262829"/>
          </a:xfrm>
          <a:prstGeom prst="rect">
            <a:avLst/>
          </a:prstGeom>
        </p:spPr>
        <p:txBody>
          <a:bodyPr wrap="square">
            <a:spAutoFit/>
          </a:bodyPr>
          <a:lstStyle/>
          <a:p>
            <a:r>
              <a:rPr lang="ja-JP" altLang="en-US" sz="1108" dirty="0"/>
              <a:t>出展</a:t>
            </a:r>
            <a:r>
              <a:rPr lang="ja-JP" altLang="en-US" sz="1108" dirty="0" smtClean="0"/>
              <a:t>：大阪スマートシティ戦略 </a:t>
            </a:r>
            <a:r>
              <a:rPr lang="en-US" altLang="ja-JP" sz="1108" dirty="0" smtClean="0"/>
              <a:t>ver.1.0 </a:t>
            </a:r>
            <a:r>
              <a:rPr lang="ja-JP" altLang="en-US" sz="1108" dirty="0" smtClean="0"/>
              <a:t>～</a:t>
            </a:r>
            <a:r>
              <a:rPr lang="en-US" altLang="ja-JP" sz="1108" dirty="0" err="1" smtClean="0"/>
              <a:t>eOSAKA</a:t>
            </a:r>
            <a:r>
              <a:rPr lang="ja-JP" altLang="en-US" sz="1108" dirty="0" smtClean="0"/>
              <a:t>をめざして～</a:t>
            </a:r>
            <a:endParaRPr lang="zh-CN" altLang="en-US" sz="1108" dirty="0"/>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1214" y="163197"/>
            <a:ext cx="900000" cy="900000"/>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843" y="163197"/>
            <a:ext cx="900000" cy="900000"/>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0792" y="163197"/>
            <a:ext cx="900000" cy="900000"/>
          </a:xfrm>
          <a:prstGeom prst="rect">
            <a:avLst/>
          </a:prstGeom>
        </p:spPr>
      </p:pic>
    </p:spTree>
    <p:extLst>
      <p:ext uri="{BB962C8B-B14F-4D97-AF65-F5344CB8AC3E}">
        <p14:creationId xmlns:p14="http://schemas.microsoft.com/office/powerpoint/2010/main" val="3272377951"/>
      </p:ext>
    </p:extLst>
  </p:cSld>
  <p:clrMapOvr>
    <a:masterClrMapping/>
  </p:clrMapOvr>
  <mc:AlternateContent xmlns:mc="http://schemas.openxmlformats.org/markup-compatibility/2006" xmlns:p14="http://schemas.microsoft.com/office/powerpoint/2010/main">
    <mc:Choice Requires="p14">
      <p:transition spd="slow" p14:dur="2000" advTm="2406"/>
    </mc:Choice>
    <mc:Fallback xmlns="">
      <p:transition spd="slow" advTm="240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11793" y="1271615"/>
            <a:ext cx="7632951" cy="2443163"/>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algn="ctr">
              <a:lnSpc>
                <a:spcPct val="150000"/>
              </a:lnSpc>
            </a:pPr>
            <a:r>
              <a:rPr kumimoji="1" lang="ja-JP" altLang="en-US" sz="4800" b="1" dirty="0">
                <a:latin typeface="Meiryo UI" panose="020B0604030504040204" pitchFamily="50" charset="-128"/>
                <a:ea typeface="Meiryo UI" panose="020B0604030504040204" pitchFamily="50" charset="-128"/>
              </a:rPr>
              <a:t>企業の皆さまへのお願い</a:t>
            </a:r>
            <a:endParaRPr kumimoji="1" lang="ja-JP" altLang="en-US" sz="6600" u="sng"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50967DC-5BD9-459A-AA57-984A0908FD5A}"/>
              </a:ext>
            </a:extLst>
          </p:cNvPr>
          <p:cNvPicPr>
            <a:picLocks noChangeAspect="1"/>
          </p:cNvPicPr>
          <p:nvPr/>
        </p:nvPicPr>
        <p:blipFill>
          <a:blip r:embed="rId3"/>
          <a:stretch>
            <a:fillRect/>
          </a:stretch>
        </p:blipFill>
        <p:spPr>
          <a:xfrm>
            <a:off x="1953088" y="4065619"/>
            <a:ext cx="5592849" cy="836269"/>
          </a:xfrm>
          <a:prstGeom prst="rect">
            <a:avLst/>
          </a:prstGeom>
        </p:spPr>
      </p:pic>
    </p:spTree>
    <p:extLst>
      <p:ext uri="{BB962C8B-B14F-4D97-AF65-F5344CB8AC3E}">
        <p14:creationId xmlns:p14="http://schemas.microsoft.com/office/powerpoint/2010/main" val="41489127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77">
            <a:extLst>
              <a:ext uri="{FF2B5EF4-FFF2-40B4-BE49-F238E27FC236}">
                <a16:creationId xmlns:a16="http://schemas.microsoft.com/office/drawing/2014/main" id="{96542B74-37C5-4D52-94CF-7675BB851761}"/>
              </a:ext>
            </a:extLst>
          </p:cNvPr>
          <p:cNvSpPr/>
          <p:nvPr/>
        </p:nvSpPr>
        <p:spPr>
          <a:xfrm>
            <a:off x="334535" y="1823055"/>
            <a:ext cx="9236932" cy="3821938"/>
          </a:xfrm>
          <a:prstGeom prst="roundRect">
            <a:avLst>
              <a:gd name="adj" fmla="val 1096"/>
            </a:avLst>
          </a:prstGeom>
          <a:solidFill>
            <a:schemeClr val="bg2">
              <a:alpha val="61961"/>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企業の皆さまへのお願い</a:t>
            </a:r>
          </a:p>
        </p:txBody>
      </p:sp>
      <p:sp>
        <p:nvSpPr>
          <p:cNvPr id="8" name="テキスト ボックス 7">
            <a:extLst>
              <a:ext uri="{FF2B5EF4-FFF2-40B4-BE49-F238E27FC236}">
                <a16:creationId xmlns:a16="http://schemas.microsoft.com/office/drawing/2014/main" id="{57206769-C9E0-4912-992C-59D203B6C1BE}"/>
              </a:ext>
            </a:extLst>
          </p:cNvPr>
          <p:cNvSpPr txBox="1"/>
          <p:nvPr/>
        </p:nvSpPr>
        <p:spPr>
          <a:xfrm>
            <a:off x="0" y="682760"/>
            <a:ext cx="10022892" cy="966504"/>
          </a:xfrm>
          <a:prstGeom prst="rect">
            <a:avLst/>
          </a:prstGeom>
          <a:noFill/>
        </p:spPr>
        <p:txBody>
          <a:bodyPr wrap="square">
            <a:spAutoFit/>
          </a:bodyPr>
          <a:lstStyle/>
          <a:p>
            <a:pPr>
              <a:lnSpc>
                <a:spcPts val="3500"/>
              </a:lnSpc>
            </a:pPr>
            <a:r>
              <a:rPr lang="ja-JP" altLang="en-US" sz="2000" b="1" dirty="0">
                <a:latin typeface="Meiryo UI" panose="020B0604030504040204" pitchFamily="50" charset="-128"/>
                <a:ea typeface="Meiryo UI" panose="020B0604030504040204" pitchFamily="50" charset="-128"/>
              </a:rPr>
              <a:t>〇</a:t>
            </a:r>
            <a:r>
              <a:rPr lang="en-US" altLang="ja-JP" sz="2000" b="1" dirty="0">
                <a:latin typeface="Meiryo UI" panose="020B0604030504040204" pitchFamily="50" charset="-128"/>
                <a:ea typeface="Meiryo UI" panose="020B0604030504040204" pitchFamily="50" charset="-128"/>
              </a:rPr>
              <a:t>SDGs</a:t>
            </a:r>
            <a:r>
              <a:rPr lang="ja-JP" altLang="en-US" sz="2000" b="1" dirty="0">
                <a:latin typeface="Meiryo UI" panose="020B0604030504040204" pitchFamily="50" charset="-128"/>
                <a:ea typeface="Meiryo UI" panose="020B0604030504040204" pitchFamily="50" charset="-128"/>
              </a:rPr>
              <a:t>の達成には、民間企業によるイノベーションや商品・サービスが必要不可欠。</a:t>
            </a:r>
            <a:endParaRPr lang="en-US" altLang="ja-JP" sz="2000" b="1" dirty="0">
              <a:latin typeface="Meiryo UI" panose="020B0604030504040204" pitchFamily="50" charset="-128"/>
              <a:ea typeface="Meiryo UI" panose="020B0604030504040204" pitchFamily="50" charset="-128"/>
            </a:endParaRPr>
          </a:p>
          <a:p>
            <a:pPr>
              <a:lnSpc>
                <a:spcPts val="3500"/>
              </a:lnSpc>
            </a:pPr>
            <a:r>
              <a:rPr lang="ja-JP" altLang="en-US" sz="2000" b="1" spc="-100" dirty="0">
                <a:latin typeface="Meiryo UI" panose="020B0604030504040204" pitchFamily="50" charset="-128"/>
                <a:ea typeface="Meiryo UI" panose="020B0604030504040204" pitchFamily="50" charset="-128"/>
              </a:rPr>
              <a:t>〇日本の企業数の</a:t>
            </a:r>
            <a:r>
              <a:rPr lang="en-US" altLang="ja-JP" sz="2000" b="1" spc="-100" dirty="0">
                <a:latin typeface="Meiryo UI" panose="020B0604030504040204" pitchFamily="50" charset="-128"/>
                <a:ea typeface="Meiryo UI" panose="020B0604030504040204" pitchFamily="50" charset="-128"/>
              </a:rPr>
              <a:t>99%</a:t>
            </a:r>
            <a:r>
              <a:rPr lang="ja-JP" altLang="en-US" sz="2000" b="1" spc="-100" dirty="0">
                <a:latin typeface="Meiryo UI" panose="020B0604030504040204" pitchFamily="50" charset="-128"/>
                <a:ea typeface="Meiryo UI" panose="020B0604030504040204" pitchFamily="50" charset="-128"/>
              </a:rPr>
              <a:t>、従業員数でも約</a:t>
            </a:r>
            <a:r>
              <a:rPr lang="en-US" altLang="ja-JP" sz="2000" b="1" spc="-100" dirty="0">
                <a:latin typeface="Meiryo UI" panose="020B0604030504040204" pitchFamily="50" charset="-128"/>
                <a:ea typeface="Meiryo UI" panose="020B0604030504040204" pitchFamily="50" charset="-128"/>
              </a:rPr>
              <a:t>70%</a:t>
            </a:r>
            <a:r>
              <a:rPr lang="ja-JP" altLang="en-US" sz="2000" b="1" spc="-100" dirty="0">
                <a:latin typeface="Meiryo UI" panose="020B0604030504040204" pitchFamily="50" charset="-128"/>
                <a:ea typeface="Meiryo UI" panose="020B0604030504040204" pitchFamily="50" charset="-128"/>
              </a:rPr>
              <a:t>を占める中小企業に期待される役割は大きい。</a:t>
            </a:r>
          </a:p>
        </p:txBody>
      </p:sp>
      <p:sp>
        <p:nvSpPr>
          <p:cNvPr id="10" name="テキスト ボックス 9">
            <a:extLst>
              <a:ext uri="{FF2B5EF4-FFF2-40B4-BE49-F238E27FC236}">
                <a16:creationId xmlns:a16="http://schemas.microsoft.com/office/drawing/2014/main" id="{40DA7BDC-894E-4DE0-B4E2-4254A31AC426}"/>
              </a:ext>
            </a:extLst>
          </p:cNvPr>
          <p:cNvSpPr txBox="1"/>
          <p:nvPr/>
        </p:nvSpPr>
        <p:spPr>
          <a:xfrm>
            <a:off x="583076" y="2847027"/>
            <a:ext cx="9215022" cy="1323439"/>
          </a:xfrm>
          <a:prstGeom prst="rect">
            <a:avLst/>
          </a:prstGeom>
          <a:noFill/>
        </p:spPr>
        <p:txBody>
          <a:bodyPr wrap="square">
            <a:spAutoFit/>
          </a:bodyPr>
          <a:lstStyle/>
          <a:p>
            <a:r>
              <a:rPr lang="ja-JP" altLang="en-US" sz="2000" dirty="0">
                <a:latin typeface="Meiryo UI" panose="020B0604030504040204" pitchFamily="50" charset="-128"/>
                <a:ea typeface="Meiryo UI" panose="020B0604030504040204" pitchFamily="50" charset="-128"/>
              </a:rPr>
              <a:t>・社会課題に対する新たな市場開拓の機会</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・企業の信頼性の向上、企業価値向上</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・人材確保</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・従業員のモチベーション向上　など</a:t>
            </a:r>
          </a:p>
        </p:txBody>
      </p:sp>
      <p:sp>
        <p:nvSpPr>
          <p:cNvPr id="12" name="正方形/長方形 11">
            <a:extLst>
              <a:ext uri="{FF2B5EF4-FFF2-40B4-BE49-F238E27FC236}">
                <a16:creationId xmlns:a16="http://schemas.microsoft.com/office/drawing/2014/main" id="{17B0AA75-7EDC-4547-91FC-CCC0F42EECD7}"/>
              </a:ext>
            </a:extLst>
          </p:cNvPr>
          <p:cNvSpPr/>
          <p:nvPr/>
        </p:nvSpPr>
        <p:spPr>
          <a:xfrm>
            <a:off x="561167" y="2060614"/>
            <a:ext cx="8566953" cy="514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SDGs</a:t>
            </a:r>
            <a:r>
              <a:rPr kumimoji="1" lang="ja-JP" altLang="en-US" sz="2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に取り組むメリット</a:t>
            </a:r>
          </a:p>
        </p:txBody>
      </p:sp>
      <p:pic>
        <p:nvPicPr>
          <p:cNvPr id="14" name="図 13">
            <a:extLst>
              <a:ext uri="{FF2B5EF4-FFF2-40B4-BE49-F238E27FC236}">
                <a16:creationId xmlns:a16="http://schemas.microsoft.com/office/drawing/2014/main" id="{FAE90ACC-4B09-467F-A865-076669C12F36}"/>
              </a:ext>
            </a:extLst>
          </p:cNvPr>
          <p:cNvPicPr>
            <a:picLocks noChangeAspect="1"/>
          </p:cNvPicPr>
          <p:nvPr/>
        </p:nvPicPr>
        <p:blipFill>
          <a:blip r:embed="rId3"/>
          <a:stretch>
            <a:fillRect/>
          </a:stretch>
        </p:blipFill>
        <p:spPr>
          <a:xfrm>
            <a:off x="5128470" y="3219382"/>
            <a:ext cx="3986731" cy="596115"/>
          </a:xfrm>
          <a:prstGeom prst="rect">
            <a:avLst/>
          </a:prstGeom>
        </p:spPr>
      </p:pic>
      <p:pic>
        <p:nvPicPr>
          <p:cNvPr id="18" name="図 17">
            <a:extLst>
              <a:ext uri="{FF2B5EF4-FFF2-40B4-BE49-F238E27FC236}">
                <a16:creationId xmlns:a16="http://schemas.microsoft.com/office/drawing/2014/main" id="{0BFDF116-263C-4D42-871D-FBEE80541FFD}"/>
              </a:ext>
            </a:extLst>
          </p:cNvPr>
          <p:cNvPicPr>
            <a:picLocks noChangeAspect="1"/>
          </p:cNvPicPr>
          <p:nvPr/>
        </p:nvPicPr>
        <p:blipFill>
          <a:blip r:embed="rId4"/>
          <a:stretch>
            <a:fillRect/>
          </a:stretch>
        </p:blipFill>
        <p:spPr>
          <a:xfrm>
            <a:off x="92327" y="5769542"/>
            <a:ext cx="643039" cy="640600"/>
          </a:xfrm>
          <a:prstGeom prst="rect">
            <a:avLst/>
          </a:prstGeom>
        </p:spPr>
      </p:pic>
      <p:sp>
        <p:nvSpPr>
          <p:cNvPr id="22" name="テキスト ボックス 21">
            <a:extLst>
              <a:ext uri="{FF2B5EF4-FFF2-40B4-BE49-F238E27FC236}">
                <a16:creationId xmlns:a16="http://schemas.microsoft.com/office/drawing/2014/main" id="{3BA38037-AC26-42D5-8962-133CD51B2FED}"/>
              </a:ext>
            </a:extLst>
          </p:cNvPr>
          <p:cNvSpPr txBox="1"/>
          <p:nvPr/>
        </p:nvSpPr>
        <p:spPr>
          <a:xfrm>
            <a:off x="561166" y="5773676"/>
            <a:ext cx="9474646" cy="830997"/>
          </a:xfrm>
          <a:prstGeom prst="rect">
            <a:avLst/>
          </a:prstGeom>
          <a:noFill/>
        </p:spPr>
        <p:txBody>
          <a:bodyPr wrap="square">
            <a:spAutoFit/>
          </a:bodyPr>
          <a:lstStyle/>
          <a:p>
            <a:r>
              <a:rPr lang="ja-JP" altLang="en-US" sz="2400" u="sng" dirty="0">
                <a:latin typeface="Meiryo UI" panose="020B0604030504040204" pitchFamily="50" charset="-128"/>
                <a:ea typeface="Meiryo UI" panose="020B0604030504040204" pitchFamily="50" charset="-128"/>
              </a:rPr>
              <a:t>まずは、自社の事業活動と</a:t>
            </a:r>
            <a:r>
              <a:rPr lang="en-US" altLang="ja-JP" sz="2400" u="sng" dirty="0">
                <a:latin typeface="Meiryo UI" panose="020B0604030504040204" pitchFamily="50" charset="-128"/>
                <a:ea typeface="Meiryo UI" panose="020B0604030504040204" pitchFamily="50" charset="-128"/>
              </a:rPr>
              <a:t>SDGs</a:t>
            </a:r>
            <a:r>
              <a:rPr lang="ja-JP" altLang="en-US" sz="2400" u="sng" dirty="0">
                <a:latin typeface="Meiryo UI" panose="020B0604030504040204" pitchFamily="50" charset="-128"/>
                <a:ea typeface="Meiryo UI" panose="020B0604030504040204" pitchFamily="50" charset="-128"/>
              </a:rPr>
              <a:t>の</a:t>
            </a:r>
            <a:r>
              <a:rPr lang="en-US" altLang="ja-JP" sz="2400" u="sng" dirty="0">
                <a:latin typeface="Meiryo UI" panose="020B0604030504040204" pitchFamily="50" charset="-128"/>
                <a:ea typeface="Meiryo UI" panose="020B0604030504040204" pitchFamily="50" charset="-128"/>
              </a:rPr>
              <a:t>17</a:t>
            </a:r>
            <a:r>
              <a:rPr lang="ja-JP" altLang="en-US" sz="2400" u="sng" dirty="0">
                <a:latin typeface="Meiryo UI" panose="020B0604030504040204" pitchFamily="50" charset="-128"/>
                <a:ea typeface="Meiryo UI" panose="020B0604030504040204" pitchFamily="50" charset="-128"/>
              </a:rPr>
              <a:t>ゴールが紐付いてないか確認を</a:t>
            </a:r>
          </a:p>
        </p:txBody>
      </p:sp>
      <p:sp>
        <p:nvSpPr>
          <p:cNvPr id="23" name="テキスト ボックス 22">
            <a:extLst>
              <a:ext uri="{FF2B5EF4-FFF2-40B4-BE49-F238E27FC236}">
                <a16:creationId xmlns:a16="http://schemas.microsoft.com/office/drawing/2014/main" id="{71327BE0-1A97-4368-9AFB-F676B6357910}"/>
              </a:ext>
            </a:extLst>
          </p:cNvPr>
          <p:cNvSpPr txBox="1"/>
          <p:nvPr/>
        </p:nvSpPr>
        <p:spPr>
          <a:xfrm>
            <a:off x="1366988" y="4963882"/>
            <a:ext cx="7172024" cy="830997"/>
          </a:xfrm>
          <a:prstGeom prst="rect">
            <a:avLst/>
          </a:prstGeom>
          <a:noFill/>
        </p:spPr>
        <p:txBody>
          <a:bodyPr wrap="square" rtlCol="0">
            <a:spAutoFit/>
          </a:bodyPr>
          <a:lstStyle/>
          <a:p>
            <a:r>
              <a:rPr kumimoji="1" lang="en-US" altLang="ja-JP"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SDGs</a:t>
            </a:r>
            <a:r>
              <a:rPr kumimoji="1" lang="ja-JP" altLang="en-US"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は新たな事業機会を生み出す「ビジネスチャンス」</a:t>
            </a:r>
          </a:p>
        </p:txBody>
      </p:sp>
      <p:sp>
        <p:nvSpPr>
          <p:cNvPr id="25" name="二等辺三角形 24">
            <a:extLst>
              <a:ext uri="{FF2B5EF4-FFF2-40B4-BE49-F238E27FC236}">
                <a16:creationId xmlns:a16="http://schemas.microsoft.com/office/drawing/2014/main" id="{05A589FB-2B37-4C92-8430-5CF5573130E8}"/>
              </a:ext>
            </a:extLst>
          </p:cNvPr>
          <p:cNvSpPr/>
          <p:nvPr/>
        </p:nvSpPr>
        <p:spPr>
          <a:xfrm rot="10800000">
            <a:off x="1963441" y="4474752"/>
            <a:ext cx="5610690" cy="287731"/>
          </a:xfrm>
          <a:prstGeom prst="triangle">
            <a:avLst>
              <a:gd name="adj" fmla="val 48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3611F769-1BA0-4423-BA5E-6DF71838100E}"/>
              </a:ext>
            </a:extLst>
          </p:cNvPr>
          <p:cNvPicPr>
            <a:picLocks noChangeAspect="1"/>
          </p:cNvPicPr>
          <p:nvPr/>
        </p:nvPicPr>
        <p:blipFill>
          <a:blip r:embed="rId4"/>
          <a:stretch>
            <a:fillRect/>
          </a:stretch>
        </p:blipFill>
        <p:spPr>
          <a:xfrm>
            <a:off x="9115200" y="5769542"/>
            <a:ext cx="643039" cy="640600"/>
          </a:xfrm>
          <a:prstGeom prst="rect">
            <a:avLst/>
          </a:prstGeom>
        </p:spPr>
      </p:pic>
    </p:spTree>
    <p:extLst>
      <p:ext uri="{BB962C8B-B14F-4D97-AF65-F5344CB8AC3E}">
        <p14:creationId xmlns:p14="http://schemas.microsoft.com/office/powerpoint/2010/main" val="3383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en-US" altLang="ja-JP" sz="2000" b="1" dirty="0">
                <a:latin typeface="Meiryo UI" panose="020B0604030504040204" pitchFamily="50" charset="-128"/>
                <a:ea typeface="Meiryo UI" panose="020B0604030504040204" pitchFamily="50" charset="-128"/>
              </a:rPr>
              <a:t>SDG</a:t>
            </a:r>
            <a:r>
              <a:rPr kumimoji="1" lang="ja-JP" altLang="en-US" sz="2000" b="1" dirty="0">
                <a:latin typeface="Meiryo UI" panose="020B0604030504040204" pitchFamily="50" charset="-128"/>
                <a:ea typeface="Meiryo UI" panose="020B0604030504040204" pitchFamily="50" charset="-128"/>
              </a:rPr>
              <a:t>ｓビジネス支援策</a:t>
            </a:r>
          </a:p>
        </p:txBody>
      </p:sp>
      <p:sp>
        <p:nvSpPr>
          <p:cNvPr id="13" name="正方形/長方形 12"/>
          <p:cNvSpPr/>
          <p:nvPr/>
        </p:nvSpPr>
        <p:spPr>
          <a:xfrm>
            <a:off x="296416" y="821086"/>
            <a:ext cx="9187217" cy="954107"/>
          </a:xfrm>
          <a:prstGeom prst="rect">
            <a:avLst/>
          </a:prstGeom>
        </p:spPr>
        <p:txBody>
          <a:bodyPr wrap="square">
            <a:spAutoFit/>
          </a:bodyPr>
          <a:lstStyle/>
          <a:p>
            <a:r>
              <a:rPr lang="ja-JP" altLang="en-US" sz="2800" b="1" u="sng" dirty="0">
                <a:latin typeface="Meiryo UI" panose="020B0604030504040204" pitchFamily="50" charset="-128"/>
                <a:ea typeface="Meiryo UI" panose="020B0604030504040204" pitchFamily="50" charset="-128"/>
              </a:rPr>
              <a:t>チャレンジ応援</a:t>
            </a:r>
            <a:r>
              <a:rPr lang="ja-JP" altLang="en-US" sz="2800" b="1" u="sng" dirty="0" smtClean="0">
                <a:latin typeface="Meiryo UI" panose="020B0604030504040204" pitchFamily="50" charset="-128"/>
                <a:ea typeface="Meiryo UI" panose="020B0604030504040204" pitchFamily="50" charset="-128"/>
              </a:rPr>
              <a:t>資金</a:t>
            </a:r>
            <a:endParaRPr lang="en-US" altLang="ja-JP" sz="2800" b="1" u="sng" dirty="0" smtClean="0">
              <a:latin typeface="Meiryo UI" panose="020B0604030504040204" pitchFamily="50" charset="-128"/>
              <a:ea typeface="Meiryo UI" panose="020B0604030504040204" pitchFamily="50" charset="-128"/>
            </a:endParaRPr>
          </a:p>
          <a:p>
            <a:r>
              <a:rPr lang="ja-JP" altLang="en-US" sz="2800" b="1" dirty="0" smtClean="0">
                <a:latin typeface="Meiryo UI" panose="020B0604030504040204" pitchFamily="50" charset="-128"/>
                <a:ea typeface="Meiryo UI" panose="020B0604030504040204" pitchFamily="50" charset="-128"/>
              </a:rPr>
              <a:t>（ </a:t>
            </a:r>
            <a:r>
              <a:rPr lang="en-US" altLang="ja-JP" sz="2800" b="1" dirty="0" smtClean="0">
                <a:latin typeface="Meiryo UI" panose="020B0604030504040204" pitchFamily="50" charset="-128"/>
                <a:ea typeface="Meiryo UI" panose="020B0604030504040204" pitchFamily="50" charset="-128"/>
              </a:rPr>
              <a:t>SDGs </a:t>
            </a:r>
            <a:r>
              <a:rPr lang="ja-JP" altLang="en-US" sz="2800" b="1" dirty="0" smtClean="0">
                <a:latin typeface="Meiryo UI" panose="020B0604030504040204" pitchFamily="50" charset="-128"/>
                <a:ea typeface="Meiryo UI" panose="020B0604030504040204" pitchFamily="50" charset="-128"/>
              </a:rPr>
              <a:t>ビジネス支援資金）</a:t>
            </a:r>
            <a:endParaRPr lang="ja-JP" altLang="en-US" sz="28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315647" y="1805319"/>
            <a:ext cx="9167986" cy="1938992"/>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　　　　　　　　　　　　　　　　</a:t>
            </a:r>
            <a:endParaRPr lang="en-US" altLang="ja-JP" sz="2400" dirty="0">
              <a:latin typeface="Meiryo UI" panose="020B0604030504040204" pitchFamily="50" charset="-128"/>
              <a:ea typeface="Meiryo UI" panose="020B0604030504040204" pitchFamily="50" charset="-128"/>
            </a:endParaRPr>
          </a:p>
          <a:p>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概　要</a:t>
            </a:r>
            <a:r>
              <a:rPr lang="en-US" altLang="ja-JP" sz="2400" dirty="0">
                <a:latin typeface="Meiryo UI" panose="020B0604030504040204" pitchFamily="50" charset="-128"/>
                <a:ea typeface="Meiryo UI" panose="020B0604030504040204" pitchFamily="50" charset="-128"/>
              </a:rPr>
              <a:t>】</a:t>
            </a:r>
          </a:p>
          <a:p>
            <a:r>
              <a:rPr lang="en-US" altLang="ja-JP" sz="2400" spc="-100" dirty="0">
                <a:latin typeface="Meiryo UI" panose="020B0604030504040204" pitchFamily="50" charset="-128"/>
                <a:ea typeface="Meiryo UI" panose="020B0604030504040204" pitchFamily="50" charset="-128"/>
              </a:rPr>
              <a:t>SDGs</a:t>
            </a:r>
            <a:r>
              <a:rPr lang="ja-JP" altLang="en-US" sz="2400" spc="-100" dirty="0">
                <a:latin typeface="Meiryo UI" panose="020B0604030504040204" pitchFamily="50" charset="-128"/>
                <a:ea typeface="Meiryo UI" panose="020B0604030504040204" pitchFamily="50" charset="-128"/>
              </a:rPr>
              <a:t>（持続可能な開発目標）の取り組みに関する事業計画を策定し</a:t>
            </a:r>
            <a:r>
              <a:rPr lang="ja-JP" altLang="en-US" sz="2400" spc="-100" dirty="0" smtClean="0">
                <a:latin typeface="Meiryo UI" panose="020B0604030504040204" pitchFamily="50" charset="-128"/>
                <a:ea typeface="Meiryo UI" panose="020B0604030504040204" pitchFamily="50" charset="-128"/>
              </a:rPr>
              <a:t>、計画</a:t>
            </a:r>
            <a:r>
              <a:rPr lang="ja-JP" altLang="en-US" sz="2400" spc="-100" dirty="0">
                <a:latin typeface="Meiryo UI" panose="020B0604030504040204" pitchFamily="50" charset="-128"/>
                <a:ea typeface="Meiryo UI" panose="020B0604030504040204" pitchFamily="50" charset="-128"/>
              </a:rPr>
              <a:t>の実行に取組む府内中小</a:t>
            </a:r>
            <a:r>
              <a:rPr lang="ja-JP" altLang="en-US" sz="2400" spc="-100" dirty="0" smtClean="0">
                <a:latin typeface="Meiryo UI" panose="020B0604030504040204" pitchFamily="50" charset="-128"/>
                <a:ea typeface="Meiryo UI" panose="020B0604030504040204" pitchFamily="50" charset="-128"/>
              </a:rPr>
              <a:t>企業者に対し、必要な資金を融資</a:t>
            </a:r>
          </a:p>
          <a:p>
            <a:endParaRPr lang="ja-JP" altLang="en-US" sz="2400" dirty="0">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85" y="3601129"/>
            <a:ext cx="1842757" cy="2094042"/>
          </a:xfrm>
          <a:prstGeom prst="rect">
            <a:avLst/>
          </a:prstGeom>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839" y="3601129"/>
            <a:ext cx="1528118" cy="1213506"/>
          </a:xfrm>
          <a:prstGeom prst="rect">
            <a:avLst/>
          </a:prstGeom>
        </p:spPr>
      </p:pic>
      <p:pic>
        <p:nvPicPr>
          <p:cNvPr id="25" name="図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854" y="4524482"/>
            <a:ext cx="1173114" cy="1173114"/>
          </a:xfrm>
          <a:prstGeom prst="rect">
            <a:avLst/>
          </a:prstGeom>
        </p:spPr>
      </p:pic>
      <p:sp>
        <p:nvSpPr>
          <p:cNvPr id="27" name="正方形/長方形 26"/>
          <p:cNvSpPr/>
          <p:nvPr/>
        </p:nvSpPr>
        <p:spPr>
          <a:xfrm>
            <a:off x="6764754" y="6116255"/>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dirty="0">
                <a:solidFill>
                  <a:prstClr val="black"/>
                </a:solidFill>
                <a:latin typeface="Calibri"/>
                <a:ea typeface="Meiryo UI"/>
              </a:rPr>
              <a:t>大阪府　制度融資</a:t>
            </a:r>
          </a:p>
        </p:txBody>
      </p:sp>
      <p:pic>
        <p:nvPicPr>
          <p:cNvPr id="28" name="図 27"/>
          <p:cNvPicPr>
            <a:picLocks noChangeAspect="1"/>
          </p:cNvPicPr>
          <p:nvPr/>
        </p:nvPicPr>
        <p:blipFill>
          <a:blip r:embed="rId6"/>
          <a:stretch>
            <a:fillRect/>
          </a:stretch>
        </p:blipFill>
        <p:spPr>
          <a:xfrm>
            <a:off x="9129563" y="6131191"/>
            <a:ext cx="354071" cy="352728"/>
          </a:xfrm>
          <a:prstGeom prst="rect">
            <a:avLst/>
          </a:prstGeom>
        </p:spPr>
      </p:pic>
    </p:spTree>
    <p:extLst>
      <p:ext uri="{BB962C8B-B14F-4D97-AF65-F5344CB8AC3E}">
        <p14:creationId xmlns:p14="http://schemas.microsoft.com/office/powerpoint/2010/main" val="1220608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509210" y="2805937"/>
            <a:ext cx="360000" cy="358635"/>
          </a:xfrm>
          <a:prstGeom prst="rect">
            <a:avLst/>
          </a:prstGeom>
        </p:spPr>
      </p:pic>
      <p:sp>
        <p:nvSpPr>
          <p:cNvPr id="9" name="正方形/長方形 8"/>
          <p:cNvSpPr/>
          <p:nvPr/>
        </p:nvSpPr>
        <p:spPr>
          <a:xfrm>
            <a:off x="1202134" y="2750659"/>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10" name="正方形/長方形 9"/>
          <p:cNvSpPr/>
          <p:nvPr/>
        </p:nvSpPr>
        <p:spPr>
          <a:xfrm>
            <a:off x="4097266" y="2833555"/>
            <a:ext cx="5256163"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473" y="6007783"/>
            <a:ext cx="1955179" cy="653122"/>
          </a:xfrm>
          <a:prstGeom prst="rect">
            <a:avLst/>
          </a:prstGeom>
        </p:spPr>
      </p:pic>
      <p:sp>
        <p:nvSpPr>
          <p:cNvPr id="7" name="正方形/長方形 6"/>
          <p:cNvSpPr/>
          <p:nvPr/>
        </p:nvSpPr>
        <p:spPr>
          <a:xfrm>
            <a:off x="498462" y="1443672"/>
            <a:ext cx="11726287" cy="1015663"/>
          </a:xfrm>
          <a:prstGeom prst="rect">
            <a:avLst/>
          </a:prstGeom>
        </p:spPr>
        <p:txBody>
          <a:bodyPr wrap="none">
            <a:spAutoFit/>
          </a:bodyPr>
          <a:lstStyle/>
          <a:p>
            <a:pPr defTabSz="914400"/>
            <a:r>
              <a:rPr kumimoji="1" lang="ja-JP" altLang="en-US" sz="6000" dirty="0" smtClean="0">
                <a:solidFill>
                  <a:prstClr val="black"/>
                </a:solidFill>
                <a:latin typeface="Calibri"/>
                <a:ea typeface="Meiryo UI"/>
              </a:rPr>
              <a:t>ご清聴ありがとうございました。</a:t>
            </a:r>
            <a:endParaRPr kumimoji="1" lang="ja-JP" altLang="en-US" sz="6000" dirty="0">
              <a:solidFill>
                <a:prstClr val="black"/>
              </a:solidFill>
              <a:latin typeface="Calibri"/>
              <a:ea typeface="Meiryo UI"/>
            </a:endParaRPr>
          </a:p>
        </p:txBody>
      </p:sp>
      <p:sp>
        <p:nvSpPr>
          <p:cNvPr id="5" name="テキスト ボックス 4"/>
          <p:cNvSpPr txBox="1"/>
          <p:nvPr/>
        </p:nvSpPr>
        <p:spPr>
          <a:xfrm>
            <a:off x="946641" y="3455895"/>
            <a:ext cx="7459180" cy="2315845"/>
          </a:xfrm>
          <a:prstGeom prst="roundRect">
            <a:avLst>
              <a:gd name="adj" fmla="val 11609"/>
            </a:avLst>
          </a:prstGeom>
          <a:solidFill>
            <a:schemeClr val="bg1"/>
          </a:solidFill>
          <a:ln w="66675" cmpd="dbl">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tIns="216000" bIns="216000" rtlCol="0" anchor="t">
            <a:noAutofit/>
          </a:bodyPr>
          <a:lstStyle/>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a:t>
            </a:r>
            <a:r>
              <a:rPr kumimoji="1" lang="ja-JP" altLang="en-US" sz="2400" b="1" dirty="0">
                <a:solidFill>
                  <a:prstClr val="black"/>
                </a:solidFill>
                <a:latin typeface="Meiryo UI" panose="020B0604030504040204" pitchFamily="50" charset="-128"/>
                <a:ea typeface="Meiryo UI" panose="020B0604030504040204" pitchFamily="50" charset="-128"/>
              </a:rPr>
              <a:t>お問い合わせ先</a:t>
            </a:r>
            <a:r>
              <a:rPr kumimoji="1" lang="en-US" altLang="ja-JP" sz="2400" b="1" dirty="0">
                <a:solidFill>
                  <a:prstClr val="black"/>
                </a:solidFill>
                <a:latin typeface="Meiryo UI" panose="020B0604030504040204" pitchFamily="50" charset="-128"/>
                <a:ea typeface="Meiryo UI" panose="020B0604030504040204" pitchFamily="50" charset="-128"/>
              </a:rPr>
              <a:t>】</a:t>
            </a:r>
          </a:p>
          <a:p>
            <a:pPr marL="174625" defTabSz="914400">
              <a:lnSpc>
                <a:spcPts val="3300"/>
              </a:lnSpc>
            </a:pPr>
            <a:endParaRPr kumimoji="1" lang="en-US" altLang="ja-JP" sz="2400" b="1" dirty="0">
              <a:solidFill>
                <a:prstClr val="black"/>
              </a:solidFill>
              <a:latin typeface="Meiryo UI" panose="020B0604030504040204" pitchFamily="50" charset="-128"/>
              <a:ea typeface="Meiryo UI" panose="020B0604030504040204" pitchFamily="50" charset="-128"/>
            </a:endParaRPr>
          </a:p>
          <a:p>
            <a:pPr marL="174625" defTabSz="914400"/>
            <a:r>
              <a:rPr kumimoji="1" lang="ja-JP" altLang="en-US" sz="2400" b="1" dirty="0">
                <a:solidFill>
                  <a:prstClr val="black"/>
                </a:solidFill>
                <a:latin typeface="Meiryo UI" panose="020B0604030504040204" pitchFamily="50" charset="-128"/>
                <a:ea typeface="Meiryo UI" panose="020B0604030504040204" pitchFamily="50" charset="-128"/>
              </a:rPr>
              <a:t>大阪府 政策企画部 企画室 推進課</a:t>
            </a:r>
          </a:p>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TEL:06-6941-0351</a:t>
            </a:r>
          </a:p>
          <a:p>
            <a:pPr marL="174625" defTabSz="914400"/>
            <a:r>
              <a:rPr kumimoji="1" lang="en-US" altLang="ja-JP" sz="2400" b="1" dirty="0" err="1">
                <a:solidFill>
                  <a:prstClr val="black"/>
                </a:solidFill>
                <a:latin typeface="Meiryo UI" panose="020B0604030504040204" pitchFamily="50" charset="-128"/>
                <a:ea typeface="Meiryo UI" panose="020B0604030504040204" pitchFamily="50" charset="-128"/>
              </a:rPr>
              <a:t>Mail:osaka_SDGs@gbox.pref.osaka.lg.jp</a:t>
            </a:r>
            <a:endParaRPr kumimoji="1" lang="en-US" altLang="ja-JP" sz="2400" b="1" dirty="0">
              <a:solidFill>
                <a:prstClr val="black"/>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Tree>
    <p:extLst>
      <p:ext uri="{BB962C8B-B14F-4D97-AF65-F5344CB8AC3E}">
        <p14:creationId xmlns:p14="http://schemas.microsoft.com/office/powerpoint/2010/main" val="3254602549"/>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816381" y="6604084"/>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「ゴール１１」のターゲット</a:t>
            </a:r>
            <a:endParaRPr kumimoji="1" lang="en-US" altLang="ja-JP"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14" y="840126"/>
            <a:ext cx="1736612" cy="1736612"/>
          </a:xfrm>
          <a:prstGeom prst="rect">
            <a:avLst/>
          </a:prstGeom>
        </p:spPr>
      </p:pic>
      <p:sp>
        <p:nvSpPr>
          <p:cNvPr id="9" name="正方形/長方形 8"/>
          <p:cNvSpPr/>
          <p:nvPr/>
        </p:nvSpPr>
        <p:spPr>
          <a:xfrm>
            <a:off x="154653" y="3309828"/>
            <a:ext cx="3683414" cy="2308324"/>
          </a:xfrm>
          <a:prstGeom prst="rect">
            <a:avLst/>
          </a:prstGeom>
        </p:spPr>
        <p:txBody>
          <a:bodyPr wrap="square">
            <a:spAutoFit/>
          </a:bodyPr>
          <a:lstStyle/>
          <a:p>
            <a:pPr>
              <a:lnSpc>
                <a:spcPct val="150000"/>
              </a:lnSpc>
            </a:pPr>
            <a:r>
              <a:rPr lang="ja-JP" altLang="en-US" sz="2400" b="1" dirty="0" smtClean="0"/>
              <a:t>包摂的</a:t>
            </a:r>
            <a:r>
              <a:rPr lang="ja-JP" altLang="en-US" sz="2400" b="1" dirty="0"/>
              <a:t>で安全</a:t>
            </a:r>
            <a:r>
              <a:rPr lang="ja-JP" altLang="en-US" sz="2400" b="1" dirty="0" smtClean="0"/>
              <a:t>かつ</a:t>
            </a:r>
            <a:endParaRPr lang="en-US" altLang="ja-JP" sz="2400" b="1" dirty="0"/>
          </a:p>
          <a:p>
            <a:pPr>
              <a:lnSpc>
                <a:spcPct val="150000"/>
              </a:lnSpc>
            </a:pPr>
            <a:r>
              <a:rPr lang="ja-JP" altLang="en-US" sz="2400" b="1" dirty="0" smtClean="0"/>
              <a:t>強靱 （レジリエント）で</a:t>
            </a:r>
            <a:endParaRPr lang="en-US" altLang="ja-JP" sz="2400" b="1" dirty="0" smtClean="0"/>
          </a:p>
          <a:p>
            <a:pPr>
              <a:lnSpc>
                <a:spcPct val="150000"/>
              </a:lnSpc>
            </a:pPr>
            <a:r>
              <a:rPr lang="ja-JP" altLang="en-US" sz="2400" b="1" dirty="0" smtClean="0"/>
              <a:t>持続</a:t>
            </a:r>
            <a:r>
              <a:rPr lang="ja-JP" altLang="en-US" sz="2400" b="1" dirty="0"/>
              <a:t>可能な</a:t>
            </a:r>
            <a:r>
              <a:rPr lang="ja-JP" altLang="en-US" sz="2400" b="1" dirty="0" smtClean="0"/>
              <a:t>都市及び</a:t>
            </a:r>
            <a:endParaRPr lang="en-US" altLang="ja-JP" sz="2400" b="1" dirty="0" smtClean="0"/>
          </a:p>
          <a:p>
            <a:pPr>
              <a:lnSpc>
                <a:spcPct val="150000"/>
              </a:lnSpc>
            </a:pPr>
            <a:r>
              <a:rPr lang="ja-JP" altLang="en-US" sz="2400" b="1" dirty="0" smtClean="0"/>
              <a:t>人間</a:t>
            </a:r>
            <a:r>
              <a:rPr lang="ja-JP" altLang="en-US" sz="2400" b="1" dirty="0"/>
              <a:t>居住を実現す </a:t>
            </a:r>
            <a:r>
              <a:rPr lang="ja-JP" altLang="en-US" sz="2400" b="1" dirty="0" smtClean="0"/>
              <a:t>る</a:t>
            </a:r>
            <a:endParaRPr lang="ja-JP" altLang="en-US" sz="2400" dirty="0"/>
          </a:p>
        </p:txBody>
      </p:sp>
      <p:graphicFrame>
        <p:nvGraphicFramePr>
          <p:cNvPr id="10" name="表 9"/>
          <p:cNvGraphicFramePr>
            <a:graphicFrameLocks noGrp="1"/>
          </p:cNvGraphicFramePr>
          <p:nvPr>
            <p:extLst>
              <p:ext uri="{D42A27DB-BD31-4B8C-83A1-F6EECF244321}">
                <p14:modId xmlns:p14="http://schemas.microsoft.com/office/powerpoint/2010/main" val="2729607887"/>
              </p:ext>
            </p:extLst>
          </p:nvPr>
        </p:nvGraphicFramePr>
        <p:xfrm>
          <a:off x="3910262" y="804030"/>
          <a:ext cx="5807379" cy="5808339"/>
        </p:xfrm>
        <a:graphic>
          <a:graphicData uri="http://schemas.openxmlformats.org/drawingml/2006/table">
            <a:tbl>
              <a:tblPr>
                <a:tableStyleId>{69C7853C-536D-4A76-A0AE-DD22124D55A5}</a:tableStyleId>
              </a:tblPr>
              <a:tblGrid>
                <a:gridCol w="696885">
                  <a:extLst>
                    <a:ext uri="{9D8B030D-6E8A-4147-A177-3AD203B41FA5}">
                      <a16:colId xmlns:a16="http://schemas.microsoft.com/office/drawing/2014/main" val="1173897209"/>
                    </a:ext>
                  </a:extLst>
                </a:gridCol>
                <a:gridCol w="5110494">
                  <a:extLst>
                    <a:ext uri="{9D8B030D-6E8A-4147-A177-3AD203B41FA5}">
                      <a16:colId xmlns:a16="http://schemas.microsoft.com/office/drawing/2014/main" val="2315538763"/>
                    </a:ext>
                  </a:extLst>
                </a:gridCol>
              </a:tblGrid>
              <a:tr h="230359">
                <a:tc>
                  <a:txBody>
                    <a:bodyPr/>
                    <a:lstStyle/>
                    <a:p>
                      <a:pPr algn="ctr"/>
                      <a:r>
                        <a:rPr lang="ja-JP" altLang="en-US" sz="1400" dirty="0">
                          <a:latin typeface="+mn-ea"/>
                          <a:ea typeface="+mn-ea"/>
                        </a:rPr>
                        <a:t> </a:t>
                      </a:r>
                    </a:p>
                  </a:txBody>
                  <a:tcPr marL="31650" marR="31650" marT="15825" marB="15825" anchor="ctr"/>
                </a:tc>
                <a:tc>
                  <a:txBody>
                    <a:bodyPr/>
                    <a:lstStyle/>
                    <a:p>
                      <a:pPr algn="ctr"/>
                      <a:r>
                        <a:rPr lang="ja-JP" altLang="en-US" sz="1400" dirty="0">
                          <a:latin typeface="+mn-ea"/>
                          <a:ea typeface="+mn-ea"/>
                        </a:rPr>
                        <a:t>ターゲット</a:t>
                      </a:r>
                    </a:p>
                  </a:txBody>
                  <a:tcPr marL="31650" marR="31650" marT="15825" marB="15825" anchor="ctr"/>
                </a:tc>
                <a:extLst>
                  <a:ext uri="{0D108BD9-81ED-4DB2-BD59-A6C34878D82A}">
                    <a16:rowId xmlns:a16="http://schemas.microsoft.com/office/drawing/2014/main" val="1411965381"/>
                  </a:ext>
                </a:extLst>
              </a:tr>
              <a:tr h="388902">
                <a:tc>
                  <a:txBody>
                    <a:bodyPr/>
                    <a:lstStyle/>
                    <a:p>
                      <a:pPr algn="ctr"/>
                      <a:r>
                        <a:rPr lang="en-US" altLang="ja-JP" sz="1400" dirty="0">
                          <a:latin typeface="+mn-ea"/>
                          <a:ea typeface="+mn-ea"/>
                        </a:rPr>
                        <a:t>11.1</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2030</a:t>
                      </a:r>
                      <a:r>
                        <a:rPr lang="ja-JP" altLang="en-US" sz="1100" b="0" i="0" u="none" strike="noStrike" baseline="0" dirty="0" smtClean="0">
                          <a:solidFill>
                            <a:srgbClr val="000000"/>
                          </a:solidFill>
                          <a:latin typeface="+mn-ea"/>
                          <a:ea typeface="+mn-ea"/>
                        </a:rPr>
                        <a:t>年までに、すべての人々の、適切、安全かつ安価な住宅及び基本的サービスへのアクセスを確保し、スラムを改善する。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741220">
                <a:tc>
                  <a:txBody>
                    <a:bodyPr/>
                    <a:lstStyle/>
                    <a:p>
                      <a:pPr algn="ctr"/>
                      <a:r>
                        <a:rPr lang="en-US" altLang="ja-JP" sz="1400" dirty="0">
                          <a:latin typeface="+mn-ea"/>
                          <a:ea typeface="+mn-ea"/>
                        </a:rPr>
                        <a:t>11.2</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2030</a:t>
                      </a:r>
                      <a:r>
                        <a:rPr lang="ja-JP" altLang="en-US" sz="1100" b="0" i="0" u="none" strike="noStrike" baseline="0" dirty="0" smtClean="0">
                          <a:solidFill>
                            <a:srgbClr val="000000"/>
                          </a:solidFill>
                          <a:latin typeface="+mn-ea"/>
                          <a:ea typeface="+mn-ea"/>
                        </a:rPr>
                        <a:t>年までに、脆弱な立場にある人々、女性、子ども、障害者及び高齢者のニーズに特に配慮し、公共交通機関の拡大などを通じた交通の安全性改善により、すべての人々に、安全かつ安価で容易に利用できる、持続可能な輸送システムへのアクセスを提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547012">
                <a:tc>
                  <a:txBody>
                    <a:bodyPr/>
                    <a:lstStyle/>
                    <a:p>
                      <a:pPr algn="ctr"/>
                      <a:r>
                        <a:rPr lang="en-US" altLang="ja-JP" sz="1400" dirty="0">
                          <a:latin typeface="+mn-ea"/>
                          <a:ea typeface="+mn-ea"/>
                        </a:rPr>
                        <a:t>11.3</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2030</a:t>
                      </a:r>
                      <a:r>
                        <a:rPr lang="ja-JP" altLang="en-US" sz="1100" b="0" i="0" u="none" strike="noStrike" baseline="0" dirty="0" smtClean="0">
                          <a:solidFill>
                            <a:srgbClr val="000000"/>
                          </a:solidFill>
                          <a:latin typeface="+mn-ea"/>
                          <a:ea typeface="+mn-ea"/>
                        </a:rPr>
                        <a:t>年までに、包摂的かつ持続可能な都市化を促進し、すべての国々の参加型、包摂的かつ持続可能な人間居住計画・管理の能力を強化する。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230359">
                <a:tc>
                  <a:txBody>
                    <a:bodyPr/>
                    <a:lstStyle/>
                    <a:p>
                      <a:pPr algn="ctr"/>
                      <a:r>
                        <a:rPr lang="en-US" altLang="ja-JP" sz="1400" dirty="0">
                          <a:latin typeface="+mn-ea"/>
                          <a:ea typeface="+mn-ea"/>
                        </a:rPr>
                        <a:t>11.4</a:t>
                      </a:r>
                    </a:p>
                  </a:txBody>
                  <a:tcPr marL="31650" marR="31650" marT="15825" marB="15825" anchor="ctr"/>
                </a:tc>
                <a:tc>
                  <a:txBody>
                    <a:bodyPr/>
                    <a:lstStyle/>
                    <a:p>
                      <a:r>
                        <a:rPr lang="ja-JP" altLang="en-US" sz="1100" b="0" i="0" u="none" strike="noStrike" baseline="0" dirty="0" smtClean="0">
                          <a:solidFill>
                            <a:srgbClr val="000000"/>
                          </a:solidFill>
                          <a:latin typeface="+mn-ea"/>
                          <a:ea typeface="+mn-ea"/>
                        </a:rPr>
                        <a:t>世界の文化遺産及び自然遺産の保護・保全の努力を強化する。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565061">
                <a:tc>
                  <a:txBody>
                    <a:bodyPr/>
                    <a:lstStyle/>
                    <a:p>
                      <a:pPr algn="ctr"/>
                      <a:r>
                        <a:rPr lang="en-US" altLang="ja-JP" sz="1400" dirty="0">
                          <a:latin typeface="+mn-ea"/>
                          <a:ea typeface="+mn-ea"/>
                        </a:rPr>
                        <a:t>11.5</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2030</a:t>
                      </a:r>
                      <a:r>
                        <a:rPr lang="ja-JP" altLang="en-US" sz="1100" b="0" i="0" u="none" strike="noStrike" baseline="0" dirty="0" smtClean="0">
                          <a:solidFill>
                            <a:srgbClr val="000000"/>
                          </a:solidFill>
                          <a:latin typeface="+mn-ea"/>
                          <a:ea typeface="+mn-ea"/>
                        </a:rPr>
                        <a:t>年までに、貧困層及び脆弱な立場にある人々の保護に焦点をあてながら、水関連災害などの災害による死者や被災者数を大幅に削減し、世界の国内総生産比で直接的経済損失を大幅に減らす。</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547012">
                <a:tc>
                  <a:txBody>
                    <a:bodyPr/>
                    <a:lstStyle/>
                    <a:p>
                      <a:pPr algn="ctr"/>
                      <a:r>
                        <a:rPr lang="en-US" altLang="ja-JP" sz="1400" dirty="0">
                          <a:latin typeface="+mn-ea"/>
                          <a:ea typeface="+mn-ea"/>
                        </a:rPr>
                        <a:t>11.6</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2030</a:t>
                      </a:r>
                      <a:r>
                        <a:rPr lang="ja-JP" altLang="en-US" sz="1100" b="0" i="0" u="none" strike="noStrike" baseline="0" dirty="0" smtClean="0">
                          <a:solidFill>
                            <a:srgbClr val="000000"/>
                          </a:solidFill>
                          <a:latin typeface="+mn-ea"/>
                          <a:ea typeface="+mn-ea"/>
                        </a:rPr>
                        <a:t>年までに、大気の質及び一般並びにその他の廃棄物の管理に特別な注意を払うことによるものを含め、都市の一人当たりの環境上の悪影響を軽減する。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547012">
                <a:tc>
                  <a:txBody>
                    <a:bodyPr/>
                    <a:lstStyle/>
                    <a:p>
                      <a:pPr algn="ctr"/>
                      <a:r>
                        <a:rPr lang="en-US" altLang="ja-JP" sz="1400" dirty="0">
                          <a:latin typeface="+mn-ea"/>
                          <a:ea typeface="+mn-ea"/>
                        </a:rPr>
                        <a:t>11.7</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2030</a:t>
                      </a:r>
                      <a:r>
                        <a:rPr lang="ja-JP" altLang="en-US" sz="1100" b="0" i="0" u="none" strike="noStrike" baseline="0" dirty="0" smtClean="0">
                          <a:solidFill>
                            <a:srgbClr val="000000"/>
                          </a:solidFill>
                          <a:latin typeface="+mn-ea"/>
                          <a:ea typeface="+mn-ea"/>
                        </a:rPr>
                        <a:t>年までに、女性、子ども、高齢者及び障害者を含め、人々に安全で包摂的かつ利用が容易な緑地や公共スペースへの普遍的アクセスを提供する。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sz="1400" dirty="0">
                          <a:latin typeface="+mn-ea"/>
                          <a:ea typeface="+mn-ea"/>
                        </a:rPr>
                        <a:t>11.a</a:t>
                      </a:r>
                    </a:p>
                  </a:txBody>
                  <a:tcPr marL="31650" marR="31650" marT="15825" marB="15825" anchor="ctr"/>
                </a:tc>
                <a:tc>
                  <a:txBody>
                    <a:bodyPr/>
                    <a:lstStyle/>
                    <a:p>
                      <a:r>
                        <a:rPr lang="ja-JP" altLang="en-US" sz="1100" b="0" i="0" u="none" strike="noStrike" baseline="0" dirty="0" smtClean="0">
                          <a:solidFill>
                            <a:srgbClr val="000000"/>
                          </a:solidFill>
                          <a:latin typeface="+mn-ea"/>
                          <a:ea typeface="+mn-ea"/>
                        </a:rPr>
                        <a:t>各国・地域規模の開発計画の強化を通じて、経済、社会、環境面における都市部、都市周辺部及び農村部間の良好なつながりを支援する。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888076">
                <a:tc>
                  <a:txBody>
                    <a:bodyPr/>
                    <a:lstStyle/>
                    <a:p>
                      <a:pPr algn="ctr"/>
                      <a:r>
                        <a:rPr lang="en-US" sz="1400" dirty="0">
                          <a:latin typeface="+mn-ea"/>
                          <a:ea typeface="+mn-ea"/>
                        </a:rPr>
                        <a:t>11.b</a:t>
                      </a:r>
                    </a:p>
                  </a:txBody>
                  <a:tcPr marL="31650" marR="31650" marT="15825" marB="15825" anchor="ctr"/>
                </a:tc>
                <a:tc>
                  <a:txBody>
                    <a:bodyPr/>
                    <a:lstStyle/>
                    <a:p>
                      <a:r>
                        <a:rPr lang="en-US" altLang="ja-JP" sz="1100" b="0" i="0" u="none" strike="noStrike" baseline="0" dirty="0" smtClean="0">
                          <a:solidFill>
                            <a:srgbClr val="000000"/>
                          </a:solidFill>
                          <a:latin typeface="+mn-ea"/>
                          <a:ea typeface="+mn-ea"/>
                        </a:rPr>
                        <a:t>2020</a:t>
                      </a:r>
                      <a:r>
                        <a:rPr lang="ja-JP" altLang="en-US" sz="1100" b="0" i="0" u="none" strike="noStrike" baseline="0" dirty="0" smtClean="0">
                          <a:solidFill>
                            <a:srgbClr val="000000"/>
                          </a:solidFill>
                          <a:latin typeface="+mn-ea"/>
                          <a:ea typeface="+mn-ea"/>
                        </a:rPr>
                        <a:t>年までに、包含、資源効率、気候変動の緩和と適応、災害に対する強靱さ（レジリエンス）を目指す総合的政策及び計画を導入・実施した都市及び人間居住地の件数を大幅に増加させ、仙台防災枠組</a:t>
                      </a:r>
                      <a:r>
                        <a:rPr lang="en-US" altLang="ja-JP" sz="1100" b="0" i="0" u="none" strike="noStrike" baseline="0" dirty="0" smtClean="0">
                          <a:solidFill>
                            <a:srgbClr val="000000"/>
                          </a:solidFill>
                          <a:latin typeface="+mn-ea"/>
                          <a:ea typeface="+mn-ea"/>
                        </a:rPr>
                        <a:t>2015-2030</a:t>
                      </a:r>
                      <a:r>
                        <a:rPr lang="ja-JP" altLang="en-US" sz="1100" b="0" i="0" u="none" strike="noStrike" baseline="0" dirty="0" smtClean="0">
                          <a:solidFill>
                            <a:srgbClr val="000000"/>
                          </a:solidFill>
                          <a:latin typeface="+mn-ea"/>
                          <a:ea typeface="+mn-ea"/>
                        </a:rPr>
                        <a:t>に沿って、あらゆるレベルでの総合的な災害リスク管理の策定と実施を行う。</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291983375"/>
                  </a:ext>
                </a:extLst>
              </a:tr>
              <a:tr h="547012">
                <a:tc>
                  <a:txBody>
                    <a:bodyPr/>
                    <a:lstStyle/>
                    <a:p>
                      <a:pPr algn="ctr"/>
                      <a:r>
                        <a:rPr lang="en-US" sz="1400" dirty="0">
                          <a:latin typeface="+mn-ea"/>
                          <a:ea typeface="+mn-ea"/>
                        </a:rPr>
                        <a:t>11.c</a:t>
                      </a:r>
                    </a:p>
                  </a:txBody>
                  <a:tcPr marL="31650" marR="31650" marT="15825" marB="15825" anchor="ctr"/>
                </a:tc>
                <a:tc>
                  <a:txBody>
                    <a:bodyPr/>
                    <a:lstStyle/>
                    <a:p>
                      <a:r>
                        <a:rPr lang="ja-JP" altLang="en-US" sz="1100" b="0" i="0" u="none" strike="noStrike" baseline="0" dirty="0" smtClean="0">
                          <a:solidFill>
                            <a:srgbClr val="000000"/>
                          </a:solidFill>
                          <a:latin typeface="+mn-ea"/>
                          <a:ea typeface="+mn-ea"/>
                        </a:rPr>
                        <a:t>財政的及び技術的な支援などを通じて、後発開発途上国における現地の資材を用いた、持続可能かつ強靱（レジリエント）な建造物の整備を支援する。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bl>
          </a:graphicData>
        </a:graphic>
      </p:graphicFrame>
      <p:sp>
        <p:nvSpPr>
          <p:cNvPr id="12" name="正方形/長方形 11"/>
          <p:cNvSpPr/>
          <p:nvPr/>
        </p:nvSpPr>
        <p:spPr>
          <a:xfrm>
            <a:off x="6305266" y="6619164"/>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sp>
        <p:nvSpPr>
          <p:cNvPr id="13" name="正方形/長方形 12"/>
          <p:cNvSpPr/>
          <p:nvPr/>
        </p:nvSpPr>
        <p:spPr>
          <a:xfrm>
            <a:off x="1919929" y="1814279"/>
            <a:ext cx="1770868" cy="461665"/>
          </a:xfrm>
          <a:prstGeom prst="rect">
            <a:avLst/>
          </a:prstGeom>
        </p:spPr>
        <p:txBody>
          <a:bodyPr wrap="square">
            <a:spAutoFit/>
          </a:bodyPr>
          <a:lstStyle/>
          <a:p>
            <a:r>
              <a:rPr lang="ja-JP" altLang="en-US" sz="2400" b="1" dirty="0"/>
              <a:t>ゴール</a:t>
            </a:r>
            <a:r>
              <a:rPr lang="ja-JP" altLang="en-US" sz="2400" b="1" dirty="0" smtClean="0"/>
              <a:t> </a:t>
            </a:r>
            <a:r>
              <a:rPr lang="en-US" altLang="ja-JP" sz="2400" b="1" dirty="0" smtClean="0"/>
              <a:t>11</a:t>
            </a:r>
            <a:endParaRPr lang="ja-JP" altLang="en-US" sz="2400" dirty="0"/>
          </a:p>
        </p:txBody>
      </p:sp>
    </p:spTree>
    <p:extLst>
      <p:ext uri="{BB962C8B-B14F-4D97-AF65-F5344CB8AC3E}">
        <p14:creationId xmlns:p14="http://schemas.microsoft.com/office/powerpoint/2010/main" val="3844417706"/>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について</a:t>
            </a:r>
            <a:endParaRPr kumimoji="1" lang="en-US" altLang="ja-JP" sz="20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292256" y="935700"/>
            <a:ext cx="9321491" cy="2369880"/>
          </a:xfrm>
          <a:prstGeom prst="rect">
            <a:avLst/>
          </a:prstGeom>
        </p:spPr>
        <p:txBody>
          <a:bodyPr wrap="square">
            <a:spAutoFit/>
          </a:bodyPr>
          <a:lstStyle/>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〇新型コロナウイルスの感染拡大や大規模な自然災害により</a:t>
            </a:r>
            <a:r>
              <a:rPr kumimoji="1" lang="ja-JP" altLang="en-US" sz="2000" dirty="0">
                <a:solidFill>
                  <a:prstClr val="black"/>
                </a:solidFill>
                <a:latin typeface="Meiryo UI" panose="020B0604030504040204" pitchFamily="50" charset="-128"/>
                <a:ea typeface="Meiryo UI" panose="020B0604030504040204" pitchFamily="50" charset="-128"/>
              </a:rPr>
              <a:t>、様々な社会問題や課題が顕在化</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〇社会経済の持続可能性そのものが脅かされ、人々の分断・孤立化・不安が高まる中、</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　人と人とのつながりや支え合う心を取り戻すとともに、</a:t>
            </a:r>
            <a:r>
              <a:rPr kumimoji="1" lang="ja-JP" altLang="en-US" sz="2400" b="1" u="sng" dirty="0">
                <a:solidFill>
                  <a:srgbClr val="002060"/>
                </a:solidFill>
                <a:latin typeface="Meiryo UI" panose="020B0604030504040204" pitchFamily="50" charset="-128"/>
                <a:ea typeface="Meiryo UI" panose="020B0604030504040204" pitchFamily="50" charset="-128"/>
              </a:rPr>
              <a:t>「誰一人取り残さない」という</a:t>
            </a:r>
            <a:r>
              <a:rPr kumimoji="1" lang="en-US" altLang="ja-JP" sz="2400" b="1" u="sng" dirty="0">
                <a:solidFill>
                  <a:srgbClr val="002060"/>
                </a:solidFill>
                <a:latin typeface="Meiryo UI" panose="020B0604030504040204" pitchFamily="50" charset="-128"/>
                <a:ea typeface="Meiryo UI" panose="020B0604030504040204" pitchFamily="50" charset="-128"/>
              </a:rPr>
              <a:t>SDGs</a:t>
            </a:r>
            <a:r>
              <a:rPr kumimoji="1" lang="ja-JP" altLang="en-US" sz="2400" b="1" u="sng" dirty="0">
                <a:solidFill>
                  <a:srgbClr val="002060"/>
                </a:solidFill>
                <a:latin typeface="Meiryo UI" panose="020B0604030504040204" pitchFamily="50" charset="-128"/>
                <a:ea typeface="Meiryo UI" panose="020B0604030504040204" pitchFamily="50" charset="-128"/>
              </a:rPr>
              <a:t>の理念の具体化がまさに求められている</a:t>
            </a:r>
            <a:r>
              <a:rPr kumimoji="1" lang="ja-JP" altLang="en-US" sz="2000" dirty="0">
                <a:solidFill>
                  <a:prstClr val="black"/>
                </a:solidFill>
                <a:latin typeface="Meiryo UI" panose="020B0604030504040204" pitchFamily="50" charset="-128"/>
                <a:ea typeface="Meiryo UI" panose="020B0604030504040204" pitchFamily="50" charset="-128"/>
              </a:rPr>
              <a:t>。</a:t>
            </a: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1653312" y="3037492"/>
            <a:ext cx="6509379" cy="3741577"/>
          </a:xfrm>
          <a:prstGeom prst="rect">
            <a:avLst/>
          </a:prstGeom>
        </p:spPr>
      </p:pic>
    </p:spTree>
    <p:extLst>
      <p:ext uri="{BB962C8B-B14F-4D97-AF65-F5344CB8AC3E}">
        <p14:creationId xmlns:p14="http://schemas.microsoft.com/office/powerpoint/2010/main" val="3675234566"/>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6</a:t>
            </a:fld>
            <a:endParaRPr kumimoji="1" lang="ja-JP" altLang="en-US"/>
          </a:p>
        </p:txBody>
      </p:sp>
      <p:sp>
        <p:nvSpPr>
          <p:cNvPr id="27" name="正方形/長方形 26"/>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と大阪</a:t>
            </a:r>
          </a:p>
        </p:txBody>
      </p:sp>
      <p:pic>
        <p:nvPicPr>
          <p:cNvPr id="23" name="図 22"/>
          <p:cNvPicPr>
            <a:picLocks noChangeAspect="1"/>
          </p:cNvPicPr>
          <p:nvPr/>
        </p:nvPicPr>
        <p:blipFill>
          <a:blip r:embed="rId3"/>
          <a:stretch>
            <a:fillRect/>
          </a:stretch>
        </p:blipFill>
        <p:spPr>
          <a:xfrm>
            <a:off x="52006" y="3806101"/>
            <a:ext cx="5094976" cy="2762463"/>
          </a:xfrm>
          <a:prstGeom prst="rect">
            <a:avLst/>
          </a:prstGeom>
        </p:spPr>
      </p:pic>
      <p:pic>
        <p:nvPicPr>
          <p:cNvPr id="24" name="図 23"/>
          <p:cNvPicPr>
            <a:picLocks noChangeAspect="1"/>
          </p:cNvPicPr>
          <p:nvPr/>
        </p:nvPicPr>
        <p:blipFill>
          <a:blip r:embed="rId4"/>
          <a:stretch>
            <a:fillRect/>
          </a:stretch>
        </p:blipFill>
        <p:spPr>
          <a:xfrm>
            <a:off x="4892840" y="3806102"/>
            <a:ext cx="5190186" cy="2762463"/>
          </a:xfrm>
          <a:prstGeom prst="rect">
            <a:avLst/>
          </a:prstGeom>
        </p:spPr>
      </p:pic>
      <p:sp>
        <p:nvSpPr>
          <p:cNvPr id="4" name="正方形/長方形 3"/>
          <p:cNvSpPr/>
          <p:nvPr/>
        </p:nvSpPr>
        <p:spPr>
          <a:xfrm>
            <a:off x="1746314" y="738765"/>
            <a:ext cx="6483285" cy="2655945"/>
          </a:xfrm>
          <a:prstGeom prst="rect">
            <a:avLst/>
          </a:prstGeom>
          <a:no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746314" y="746871"/>
            <a:ext cx="6483286" cy="418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開放性</a:t>
            </a:r>
          </a:p>
        </p:txBody>
      </p:sp>
      <p:sp>
        <p:nvSpPr>
          <p:cNvPr id="6" name="テキスト ボックス 5"/>
          <p:cNvSpPr txBox="1"/>
          <p:nvPr/>
        </p:nvSpPr>
        <p:spPr>
          <a:xfrm>
            <a:off x="1746315" y="2805344"/>
            <a:ext cx="6709894"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大阪は、国内外の玄関口として、日本の重要拠点として、内外から多くの人やモノを受け入れ、様々な知識や技術を取り入れながら発展。</a:t>
            </a: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9279" y="1499054"/>
            <a:ext cx="2231127" cy="1295400"/>
          </a:xfrm>
          <a:prstGeom prst="rect">
            <a:avLst/>
          </a:prstGeom>
        </p:spPr>
      </p:pic>
      <p:sp>
        <p:nvSpPr>
          <p:cNvPr id="9" name="テキスト ボックス 8"/>
          <p:cNvSpPr txBox="1"/>
          <p:nvPr/>
        </p:nvSpPr>
        <p:spPr>
          <a:xfrm>
            <a:off x="5753665" y="1158263"/>
            <a:ext cx="2146742" cy="400110"/>
          </a:xfrm>
          <a:prstGeom prst="rect">
            <a:avLst/>
          </a:prstGeom>
          <a:noFill/>
        </p:spPr>
        <p:txBody>
          <a:bodyPr wrap="none" rtlCol="0">
            <a:spAutoFit/>
          </a:bodyPr>
          <a:lstStyle/>
          <a:p>
            <a:r>
              <a:rPr kumimoji="1" lang="en-US" altLang="ja-JP" sz="2000" b="1" dirty="0"/>
              <a:t>G20</a:t>
            </a:r>
            <a:r>
              <a:rPr kumimoji="1" lang="ja-JP" altLang="en-US" sz="2000" b="1" dirty="0"/>
              <a:t>大阪サミット</a:t>
            </a: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474" y="1499054"/>
            <a:ext cx="2331720" cy="1249325"/>
          </a:xfrm>
          <a:prstGeom prst="rect">
            <a:avLst/>
          </a:prstGeom>
        </p:spPr>
      </p:pic>
      <p:sp>
        <p:nvSpPr>
          <p:cNvPr id="15" name="テキスト ボックス 14"/>
          <p:cNvSpPr txBox="1"/>
          <p:nvPr/>
        </p:nvSpPr>
        <p:spPr>
          <a:xfrm>
            <a:off x="2461319" y="1158263"/>
            <a:ext cx="1980029" cy="400110"/>
          </a:xfrm>
          <a:prstGeom prst="rect">
            <a:avLst/>
          </a:prstGeom>
          <a:noFill/>
        </p:spPr>
        <p:txBody>
          <a:bodyPr wrap="none" rtlCol="0">
            <a:spAutoFit/>
          </a:bodyPr>
          <a:lstStyle/>
          <a:p>
            <a:r>
              <a:rPr kumimoji="1" lang="ja-JP" altLang="en-US" sz="2000" b="1" dirty="0"/>
              <a:t>水都大阪の発展</a:t>
            </a:r>
          </a:p>
        </p:txBody>
      </p:sp>
      <p:sp>
        <p:nvSpPr>
          <p:cNvPr id="28" name="テキスト ボックス 10"/>
          <p:cNvSpPr txBox="1">
            <a:spLocks noChangeArrowheads="1"/>
          </p:cNvSpPr>
          <p:nvPr/>
        </p:nvSpPr>
        <p:spPr bwMode="auto">
          <a:xfrm>
            <a:off x="7700635" y="5716620"/>
            <a:ext cx="2122162" cy="200055"/>
          </a:xfrm>
          <a:prstGeom prst="rect">
            <a:avLst/>
          </a:prstGeom>
          <a:noFill/>
          <a:ln w="9525">
            <a:noFill/>
            <a:miter lim="800000"/>
            <a:headEnd/>
            <a:tailEnd/>
          </a:ln>
        </p:spPr>
        <p:txBody>
          <a:bodyPr wrap="square">
            <a:spAutoFit/>
          </a:bodyPr>
          <a:lstStyle/>
          <a:p>
            <a:r>
              <a:rPr lang="en-US" altLang="ja-JP" sz="700" dirty="0"/>
              <a:t>※</a:t>
            </a:r>
            <a:r>
              <a:rPr lang="ja-JP" altLang="en-US" sz="700" dirty="0"/>
              <a:t>出典：サントリーグループＨＰ</a:t>
            </a:r>
          </a:p>
        </p:txBody>
      </p:sp>
      <p:sp>
        <p:nvSpPr>
          <p:cNvPr id="30" name="テキスト ボックス 10"/>
          <p:cNvSpPr txBox="1">
            <a:spLocks noChangeArrowheads="1"/>
          </p:cNvSpPr>
          <p:nvPr/>
        </p:nvSpPr>
        <p:spPr bwMode="auto">
          <a:xfrm>
            <a:off x="5578473" y="5716620"/>
            <a:ext cx="2122162" cy="200055"/>
          </a:xfrm>
          <a:prstGeom prst="rect">
            <a:avLst/>
          </a:prstGeom>
          <a:noFill/>
          <a:ln w="9525">
            <a:noFill/>
            <a:miter lim="800000"/>
            <a:headEnd/>
            <a:tailEnd/>
          </a:ln>
        </p:spPr>
        <p:txBody>
          <a:bodyPr wrap="square">
            <a:spAutoFit/>
          </a:bodyPr>
          <a:lstStyle/>
          <a:p>
            <a:r>
              <a:rPr lang="en-US" altLang="ja-JP" sz="700" dirty="0"/>
              <a:t>※</a:t>
            </a:r>
            <a:r>
              <a:rPr lang="ja-JP" altLang="en-US" sz="700" dirty="0"/>
              <a:t>出典：大阪市立図書館ＨＰ</a:t>
            </a:r>
          </a:p>
        </p:txBody>
      </p:sp>
    </p:spTree>
    <p:extLst>
      <p:ext uri="{BB962C8B-B14F-4D97-AF65-F5344CB8AC3E}">
        <p14:creationId xmlns:p14="http://schemas.microsoft.com/office/powerpoint/2010/main" val="893233225"/>
      </p:ext>
    </p:extLst>
  </p:cSld>
  <p:clrMapOvr>
    <a:masterClrMapping/>
  </p:clrMapOvr>
  <mc:AlternateContent xmlns:mc="http://schemas.openxmlformats.org/markup-compatibility/2006" xmlns:p14="http://schemas.microsoft.com/office/powerpoint/2010/main">
    <mc:Choice Requires="p14">
      <p:transition spd="slow" p14:dur="2000" advTm="3436"/>
    </mc:Choice>
    <mc:Fallback xmlns="">
      <p:transition spd="slow" advTm="343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5311" y="783547"/>
            <a:ext cx="5902996" cy="3188837"/>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54" y="3972384"/>
            <a:ext cx="4192361" cy="2577636"/>
          </a:xfrm>
          <a:prstGeom prst="rect">
            <a:avLst/>
          </a:prstGeom>
        </p:spPr>
      </p:pic>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455" y="986344"/>
            <a:ext cx="4175760" cy="2668494"/>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551" y="3976217"/>
            <a:ext cx="5123151" cy="2583093"/>
          </a:xfrm>
          <a:prstGeom prst="rect">
            <a:avLst/>
          </a:prstGeom>
        </p:spPr>
      </p:pic>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年日本国際博覧会（大阪・関西万博）</a:t>
            </a:r>
          </a:p>
        </p:txBody>
      </p:sp>
    </p:spTree>
    <p:extLst>
      <p:ext uri="{BB962C8B-B14F-4D97-AF65-F5344CB8AC3E}">
        <p14:creationId xmlns:p14="http://schemas.microsoft.com/office/powerpoint/2010/main" val="17731294"/>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a:t>
            </a:r>
          </a:p>
        </p:txBody>
      </p:sp>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29540630"/>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21236</TotalTime>
  <Words>4171</Words>
  <Application>Microsoft Office PowerPoint</Application>
  <PresentationFormat>A4 210 x 297 mm</PresentationFormat>
  <Paragraphs>506</Paragraphs>
  <Slides>38</Slides>
  <Notes>38</Notes>
  <HiddenSlides>0</HiddenSlides>
  <MMClips>0</MMClips>
  <ScaleCrop>false</ScaleCrop>
  <HeadingPairs>
    <vt:vector size="6" baseType="variant">
      <vt:variant>
        <vt:lpstr>使用されているフォント</vt:lpstr>
      </vt:variant>
      <vt:variant>
        <vt:i4>19</vt:i4>
      </vt:variant>
      <vt:variant>
        <vt:lpstr>テーマ</vt:lpstr>
      </vt:variant>
      <vt:variant>
        <vt:i4>4</vt:i4>
      </vt:variant>
      <vt:variant>
        <vt:lpstr>スライド タイトル</vt:lpstr>
      </vt:variant>
      <vt:variant>
        <vt:i4>38</vt:i4>
      </vt:variant>
    </vt:vector>
  </HeadingPairs>
  <TitlesOfParts>
    <vt:vector size="61" baseType="lpstr">
      <vt:lpstr>等线</vt:lpstr>
      <vt:lpstr>HGPｺﾞｼｯｸM</vt:lpstr>
      <vt:lpstr>HGS創英角ｺﾞｼｯｸUB</vt:lpstr>
      <vt:lpstr>HGｺﾞｼｯｸM</vt:lpstr>
      <vt:lpstr>Meiryo UI</vt:lpstr>
      <vt:lpstr>ＭＳ Ｐゴシック</vt:lpstr>
      <vt:lpstr>ＭＳ ゴシック</vt:lpstr>
      <vt:lpstr>ＭＳ 明朝</vt:lpstr>
      <vt:lpstr>UD デジタル 教科書体 NK-B</vt:lpstr>
      <vt:lpstr>メイリオ</vt:lpstr>
      <vt:lpstr>游ゴシック</vt:lpstr>
      <vt:lpstr>游ゴシック Light</vt:lpstr>
      <vt:lpstr>Arial</vt:lpstr>
      <vt:lpstr>Bauhaus 93</vt:lpstr>
      <vt:lpstr>Calibri</vt:lpstr>
      <vt:lpstr>Calibri Light</vt:lpstr>
      <vt:lpstr>Century</vt:lpstr>
      <vt:lpstr>Times New Roman</vt:lpstr>
      <vt:lpstr>Wingdings</vt:lpstr>
      <vt:lpstr>Office テーマ</vt:lpstr>
      <vt:lpstr>1_デザインの設定</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ＳＤＧｓ未来都市</vt:lpstr>
      <vt:lpstr>PowerPoint プレゼンテーション</vt:lpstr>
      <vt:lpstr>PowerPoint プレゼンテーション</vt:lpstr>
      <vt:lpstr>PowerPoint プレゼンテーション</vt:lpstr>
      <vt:lpstr>大阪SDGs行動憲章</vt:lpstr>
      <vt:lpstr>SDGsの認知度調査</vt:lpstr>
      <vt:lpstr>SDGsの認知度調査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dc:creator>
  <cp:lastModifiedBy>大阪府</cp:lastModifiedBy>
  <cp:revision>1878</cp:revision>
  <cp:lastPrinted>2021-08-16T04:17:50Z</cp:lastPrinted>
  <dcterms:created xsi:type="dcterms:W3CDTF">2019-02-01T00:27:44Z</dcterms:created>
  <dcterms:modified xsi:type="dcterms:W3CDTF">2021-12-16T01:21:22Z</dcterms:modified>
</cp:coreProperties>
</file>