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90" d="100"/>
          <a:sy n="90" d="100"/>
        </p:scale>
        <p:origin x="1344" y="-121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4A15B2C2-C2E8-443C-8BCD-D41CAE0ED780}" type="datetimeFigureOut">
              <a:rPr kumimoji="1" lang="ja-JP" altLang="en-US" smtClean="0"/>
              <a:t>2022/1/11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68135"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39" name="正方形/長方形 38"/>
          <p:cNvSpPr/>
          <p:nvPr/>
        </p:nvSpPr>
        <p:spPr>
          <a:xfrm>
            <a:off x="166000" y="1993393"/>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213696" y="2846243"/>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359411"/>
              <a:ext cx="5421520" cy="388637"/>
              <a:chOff x="1605772" y="2325958"/>
              <a:chExt cx="5421520" cy="388637"/>
            </a:xfrm>
          </p:grpSpPr>
          <p:sp>
            <p:nvSpPr>
              <p:cNvPr id="59" name="テキスト ボックス 58"/>
              <p:cNvSpPr txBox="1"/>
              <p:nvPr/>
            </p:nvSpPr>
            <p:spPr>
              <a:xfrm>
                <a:off x="1605772" y="2325959"/>
                <a:ext cx="811601" cy="297518"/>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325959"/>
                <a:ext cx="811601" cy="388635"/>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4</a:t>
                </a: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325959"/>
                <a:ext cx="811601" cy="388636"/>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a:t>
                </a: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325959"/>
                <a:ext cx="811601" cy="388636"/>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12</a:t>
                </a: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325959"/>
                <a:ext cx="811601" cy="388636"/>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14</a:t>
                </a:r>
                <a:r>
                  <a:rPr kumimoji="1" lang="ja-JP" altLang="en-US" sz="1600" b="1" dirty="0" smtClean="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325959"/>
                <a:ext cx="1204792" cy="375680"/>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00</a:t>
                </a: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325958"/>
                <a:ext cx="1204792" cy="388636"/>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30</a:t>
                </a: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325959"/>
                <a:ext cx="811601" cy="388636"/>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16</a:t>
                </a:r>
                <a:r>
                  <a:rPr kumimoji="1" lang="ja-JP" altLang="en-US" sz="1600" b="1" dirty="0" smtClean="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219118" y="2014735"/>
            <a:ext cx="6458043" cy="802590"/>
            <a:chOff x="205683" y="6601509"/>
            <a:chExt cx="6458043" cy="802590"/>
          </a:xfrm>
        </p:grpSpPr>
        <p:sp>
          <p:nvSpPr>
            <p:cNvPr id="114" name="角丸四角形 113"/>
            <p:cNvSpPr/>
            <p:nvPr/>
          </p:nvSpPr>
          <p:spPr>
            <a:xfrm>
              <a:off x="205683" y="6601509"/>
              <a:ext cx="1355487" cy="777995"/>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2" name="角丸四角形 111"/>
            <p:cNvSpPr/>
            <p:nvPr/>
          </p:nvSpPr>
          <p:spPr>
            <a:xfrm>
              <a:off x="1678208" y="6610034"/>
              <a:ext cx="4985518" cy="79406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grpSp>
      <p:grpSp>
        <p:nvGrpSpPr>
          <p:cNvPr id="116" name="グループ化 115"/>
          <p:cNvGrpSpPr/>
          <p:nvPr/>
        </p:nvGrpSpPr>
        <p:grpSpPr>
          <a:xfrm>
            <a:off x="21737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21737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240560" y="5549224"/>
            <a:ext cx="6434001" cy="479641"/>
            <a:chOff x="187777" y="9242148"/>
            <a:chExt cx="6434001" cy="559771"/>
          </a:xfrm>
        </p:grpSpPr>
        <p:grpSp>
          <p:nvGrpSpPr>
            <p:cNvPr id="126" name="グループ化 125"/>
            <p:cNvGrpSpPr/>
            <p:nvPr/>
          </p:nvGrpSpPr>
          <p:grpSpPr>
            <a:xfrm>
              <a:off x="187777" y="9242148"/>
              <a:ext cx="6434001" cy="559771"/>
              <a:chOff x="167650" y="3399045"/>
              <a:chExt cx="6434001" cy="588221"/>
            </a:xfrm>
          </p:grpSpPr>
          <p:sp>
            <p:nvSpPr>
              <p:cNvPr id="130" name="角丸四角形 129"/>
              <p:cNvSpPr/>
              <p:nvPr/>
            </p:nvSpPr>
            <p:spPr>
              <a:xfrm>
                <a:off x="167650" y="3407740"/>
                <a:ext cx="1373394"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52238" y="8398361"/>
            <a:ext cx="6450346" cy="682325"/>
            <a:chOff x="200868" y="8237720"/>
            <a:chExt cx="6450346" cy="682325"/>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273714"/>
              <a:ext cx="4867595" cy="646331"/>
            </a:xfrm>
            <a:prstGeom prst="rect">
              <a:avLst/>
            </a:prstGeom>
          </p:spPr>
          <p:txBody>
            <a:bodyPr wrap="square">
              <a:spAutoFit/>
            </a:bodyPr>
            <a:lstStyle/>
            <a:p>
              <a:r>
                <a:rPr kumimoji="1" lang="ja-JP" altLang="en-US" sz="1200" dirty="0" smtClean="0"/>
                <a:t>・飛沫の抑制（マスク着用や大声を出さないこと）の徹底</a:t>
              </a:r>
              <a:endParaRPr kumimoji="1" lang="en-US" altLang="ja-JP" sz="1200" dirty="0" smtClean="0"/>
            </a:p>
            <a:p>
              <a:r>
                <a:rPr kumimoji="1" lang="ja-JP" altLang="en-US" sz="1200" dirty="0" smtClean="0"/>
                <a:t>・会場内の座席</a:t>
              </a:r>
              <a:r>
                <a:rPr kumimoji="1" lang="ja-JP" altLang="en-US" sz="1200" dirty="0"/>
                <a:t>は</a:t>
              </a:r>
              <a:r>
                <a:rPr kumimoji="1" lang="ja-JP" altLang="en-US" sz="1200" dirty="0" smtClean="0"/>
                <a:t>対面距離を２</a:t>
              </a:r>
              <a:r>
                <a:rPr kumimoji="1" lang="en-US" altLang="ja-JP" sz="1200" dirty="0" smtClean="0"/>
                <a:t>m</a:t>
              </a:r>
              <a:r>
                <a:rPr kumimoji="1" lang="ja-JP" altLang="en-US" sz="1200" dirty="0" smtClean="0"/>
                <a:t>以上・横幅を１</a:t>
              </a:r>
              <a:r>
                <a:rPr kumimoji="1" lang="en-US" altLang="ja-JP" sz="1200" dirty="0" smtClean="0"/>
                <a:t>m</a:t>
              </a:r>
              <a:r>
                <a:rPr kumimoji="1" lang="ja-JP" altLang="en-US" sz="1200" dirty="0" smtClean="0"/>
                <a:t>以上の距離を確保</a:t>
              </a:r>
              <a:endParaRPr kumimoji="1" lang="en-US" altLang="ja-JP" sz="1200" dirty="0" smtClean="0"/>
            </a:p>
            <a:p>
              <a:r>
                <a:rPr kumimoji="1" lang="ja-JP" altLang="en-US" sz="1200" dirty="0"/>
                <a:t>　</a:t>
              </a:r>
              <a:r>
                <a:rPr kumimoji="1" lang="ja-JP" altLang="en-US" sz="1200" dirty="0" smtClean="0"/>
                <a:t>した配席</a:t>
              </a:r>
              <a:endParaRPr kumimoji="1" lang="en-US" altLang="ja-JP" sz="1200" dirty="0" smtClean="0"/>
            </a:p>
          </p:txBody>
        </p:sp>
      </p:grpSp>
      <p:grpSp>
        <p:nvGrpSpPr>
          <p:cNvPr id="142" name="グループ化 141"/>
          <p:cNvGrpSpPr/>
          <p:nvPr/>
        </p:nvGrpSpPr>
        <p:grpSpPr>
          <a:xfrm>
            <a:off x="22397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smtClean="0"/>
                <a:t>令和</a:t>
              </a:r>
              <a:endParaRPr kumimoji="1" lang="ja-JP" altLang="en-US" sz="1350" dirty="0"/>
            </a:p>
          </p:txBody>
        </p:sp>
      </p:grpSp>
      <p:grpSp>
        <p:nvGrpSpPr>
          <p:cNvPr id="148" name="グループ化 147"/>
          <p:cNvGrpSpPr/>
          <p:nvPr/>
        </p:nvGrpSpPr>
        <p:grpSpPr>
          <a:xfrm>
            <a:off x="213696"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213696"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240559"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63836" y="6068497"/>
            <a:ext cx="17402" cy="1359477"/>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 name="グループ化 10"/>
          <p:cNvGrpSpPr/>
          <p:nvPr/>
        </p:nvGrpSpPr>
        <p:grpSpPr>
          <a:xfrm>
            <a:off x="234267"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01015" y="7771830"/>
              <a:ext cx="1347494"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a:t>
              </a:r>
              <a:r>
                <a:rPr kumimoji="1" lang="ja-JP" altLang="en-US" sz="1200" b="1" dirty="0" smtClean="0">
                  <a:latin typeface="メイリオ" panose="020B0604030504040204" pitchFamily="50" charset="-128"/>
                  <a:ea typeface="メイリオ" panose="020B0604030504040204" pitchFamily="50" charset="-128"/>
                </a:rPr>
                <a:t>   </a:t>
              </a:r>
              <a:r>
                <a:rPr kumimoji="1" lang="en-US" altLang="ja-JP" sz="1200" b="1" dirty="0" smtClean="0">
                  <a:latin typeface="メイリオ" panose="020B0604030504040204" pitchFamily="50" charset="-128"/>
                  <a:ea typeface="メイリオ" panose="020B0604030504040204" pitchFamily="50" charset="-128"/>
                </a:rPr>
                <a:t>22</a:t>
              </a:r>
              <a:r>
                <a:rPr kumimoji="1" lang="ja-JP" altLang="en-US" sz="1200" b="1" dirty="0" smtClean="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89" name="グループ化 88"/>
          <p:cNvGrpSpPr/>
          <p:nvPr/>
        </p:nvGrpSpPr>
        <p:grpSpPr>
          <a:xfrm>
            <a:off x="231578" y="7470649"/>
            <a:ext cx="6458043" cy="440256"/>
            <a:chOff x="180208" y="7267678"/>
            <a:chExt cx="6458043" cy="440256"/>
          </a:xfrm>
        </p:grpSpPr>
        <p:grpSp>
          <p:nvGrpSpPr>
            <p:cNvPr id="90" name="グループ化 89"/>
            <p:cNvGrpSpPr/>
            <p:nvPr/>
          </p:nvGrpSpPr>
          <p:grpSpPr>
            <a:xfrm>
              <a:off x="180208" y="7267678"/>
              <a:ext cx="6458043" cy="440256"/>
              <a:chOff x="185556" y="3407740"/>
              <a:chExt cx="6458043" cy="596262"/>
            </a:xfrm>
          </p:grpSpPr>
          <p:sp>
            <p:nvSpPr>
              <p:cNvPr id="92" name="角丸四角形 9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93" name="角丸四角形 92"/>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91" name="テキスト ボックス 90"/>
            <p:cNvSpPr txBox="1"/>
            <p:nvPr/>
          </p:nvSpPr>
          <p:spPr>
            <a:xfrm>
              <a:off x="2156602" y="7379171"/>
              <a:ext cx="2238586"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収容定員あり　　　  </a:t>
              </a:r>
              <a:r>
                <a:rPr kumimoji="1" lang="en-US" altLang="ja-JP" sz="1200" b="1" dirty="0" smtClean="0">
                  <a:latin typeface="メイリオ" panose="020B0604030504040204" pitchFamily="50" charset="-128"/>
                  <a:ea typeface="メイリオ" panose="020B0604030504040204" pitchFamily="50" charset="-128"/>
                </a:rPr>
                <a:t>36</a:t>
              </a:r>
              <a:r>
                <a:rPr kumimoji="1" lang="ja-JP" altLang="en-US" sz="1200" b="1" dirty="0" smtClean="0">
                  <a:latin typeface="メイリオ" panose="020B0604030504040204" pitchFamily="50" charset="-128"/>
                  <a:ea typeface="メイリオ" panose="020B0604030504040204" pitchFamily="50" charset="-128"/>
                </a:rPr>
                <a:t>    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94" name="正方形/長方形 93"/>
          <p:cNvSpPr/>
          <p:nvPr/>
        </p:nvSpPr>
        <p:spPr>
          <a:xfrm>
            <a:off x="1861145" y="7583204"/>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正方形/長方形 94"/>
          <p:cNvSpPr/>
          <p:nvPr/>
        </p:nvSpPr>
        <p:spPr>
          <a:xfrm>
            <a:off x="4629597" y="7556742"/>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5042538" y="7544767"/>
            <a:ext cx="1733689"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収容定員な</a:t>
            </a:r>
            <a:r>
              <a:rPr kumimoji="1" lang="ja-JP" altLang="en-US" sz="1200" b="1" dirty="0">
                <a:latin typeface="メイリオ" panose="020B0604030504040204" pitchFamily="50" charset="-128"/>
                <a:ea typeface="メイリオ" panose="020B0604030504040204" pitchFamily="50" charset="-128"/>
              </a:rPr>
              <a:t>し</a:t>
            </a:r>
            <a:r>
              <a:rPr kumimoji="1" lang="ja-JP" altLang="en-US" sz="1200" b="1" dirty="0" smtClean="0">
                <a:latin typeface="メイリオ" panose="020B0604030504040204" pitchFamily="50" charset="-128"/>
                <a:ea typeface="メイリオ" panose="020B0604030504040204" pitchFamily="50" charset="-128"/>
              </a:rPr>
              <a:t>　　　</a:t>
            </a:r>
            <a:endParaRPr kumimoji="1" lang="en-US" altLang="ja-JP" sz="1200"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861145" y="2165883"/>
            <a:ext cx="4435236" cy="523220"/>
          </a:xfrm>
          <a:prstGeom prst="rect">
            <a:avLst/>
          </a:prstGeom>
          <a:noFill/>
        </p:spPr>
        <p:txBody>
          <a:bodyPr wrap="square" rtlCol="0">
            <a:spAutoFit/>
          </a:bodyPr>
          <a:lstStyle/>
          <a:p>
            <a:r>
              <a:rPr kumimoji="1" lang="ja-JP" altLang="en-US" sz="1400" dirty="0" smtClean="0"/>
              <a:t>大阪府政策企画部企画室推進課</a:t>
            </a:r>
            <a:endParaRPr kumimoji="1" lang="en-US" altLang="ja-JP" sz="1400" dirty="0" smtClean="0"/>
          </a:p>
          <a:p>
            <a:r>
              <a:rPr kumimoji="1" lang="ja-JP" altLang="en-US" sz="1400" dirty="0"/>
              <a:t>　</a:t>
            </a:r>
            <a:r>
              <a:rPr kumimoji="1" lang="ja-JP" altLang="en-US" sz="1400" dirty="0" smtClean="0"/>
              <a:t>　　商工労働部雇用推進室就業促進課</a:t>
            </a:r>
            <a:endParaRPr kumimoji="1" lang="ja-JP" altLang="en-US" sz="1400" dirty="0"/>
          </a:p>
        </p:txBody>
      </p:sp>
      <p:sp>
        <p:nvSpPr>
          <p:cNvPr id="87" name="テキスト ボックス 86"/>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654511" y="1523328"/>
            <a:ext cx="3254417" cy="307777"/>
          </a:xfrm>
          <a:prstGeom prst="rect">
            <a:avLst/>
          </a:prstGeom>
          <a:noFill/>
        </p:spPr>
        <p:txBody>
          <a:bodyPr wrap="none" rtlCol="0">
            <a:spAutoFit/>
          </a:bodyPr>
          <a:lstStyle/>
          <a:p>
            <a:r>
              <a:rPr kumimoji="1" lang="ja-JP" altLang="en-US" sz="1400" dirty="0" smtClean="0"/>
              <a:t>令和３年度　大阪</a:t>
            </a:r>
            <a:r>
              <a:rPr kumimoji="1" lang="en-US" altLang="ja-JP" sz="1400" dirty="0" smtClean="0"/>
              <a:t>SDGs</a:t>
            </a:r>
            <a:r>
              <a:rPr kumimoji="1" lang="ja-JP" altLang="en-US" sz="1400" dirty="0" smtClean="0"/>
              <a:t>ワークショップ</a:t>
            </a:r>
            <a:endParaRPr kumimoji="1" lang="ja-JP" altLang="en-US" sz="1400" dirty="0"/>
          </a:p>
        </p:txBody>
      </p:sp>
      <p:sp>
        <p:nvSpPr>
          <p:cNvPr id="98" name="テキスト ボックス 97"/>
          <p:cNvSpPr txBox="1"/>
          <p:nvPr/>
        </p:nvSpPr>
        <p:spPr>
          <a:xfrm>
            <a:off x="1602000" y="1746955"/>
            <a:ext cx="5019323" cy="253916"/>
          </a:xfrm>
          <a:prstGeom prst="rect">
            <a:avLst/>
          </a:prstGeom>
          <a:noFill/>
        </p:spPr>
        <p:txBody>
          <a:bodyPr wrap="none" rtlCol="0">
            <a:spAutoFit/>
          </a:bodyPr>
          <a:lstStyle/>
          <a:p>
            <a:r>
              <a:rPr kumimoji="1" lang="ja-JP" altLang="en-US" sz="1050" dirty="0" smtClean="0"/>
              <a:t>（報道発表）</a:t>
            </a:r>
            <a:r>
              <a:rPr kumimoji="1" lang="en-US" altLang="ja-JP" sz="1050" dirty="0" smtClean="0"/>
              <a:t>https</a:t>
            </a:r>
            <a:r>
              <a:rPr kumimoji="1" lang="en-US" altLang="ja-JP" sz="1050" dirty="0"/>
              <a:t>://www.pref.osaka.lg.jp/hodo/index.php?site=fumin&amp;pageId=43249</a:t>
            </a:r>
            <a:endParaRPr kumimoji="1" lang="ja-JP" altLang="en-US" sz="1050" dirty="0"/>
          </a:p>
        </p:txBody>
      </p:sp>
      <p:sp>
        <p:nvSpPr>
          <p:cNvPr id="8" name="正方形/長方形 7"/>
          <p:cNvSpPr/>
          <p:nvPr/>
        </p:nvSpPr>
        <p:spPr>
          <a:xfrm>
            <a:off x="1669975" y="3673191"/>
            <a:ext cx="4933677" cy="307777"/>
          </a:xfrm>
          <a:prstGeom prst="rect">
            <a:avLst/>
          </a:prstGeom>
        </p:spPr>
        <p:txBody>
          <a:bodyPr wrap="square">
            <a:spAutoFit/>
          </a:bodyPr>
          <a:lstStyle/>
          <a:p>
            <a:r>
              <a:rPr lang="ja-JP" altLang="en-US" sz="1400" dirty="0"/>
              <a:t>マイドームおおさか８階　第３</a:t>
            </a:r>
            <a:r>
              <a:rPr lang="ja-JP" altLang="en-US" sz="1400" dirty="0" smtClean="0"/>
              <a:t>会議室</a:t>
            </a:r>
            <a:endParaRPr lang="ja-JP" altLang="en-US" sz="1400" dirty="0"/>
          </a:p>
        </p:txBody>
      </p:sp>
      <p:sp>
        <p:nvSpPr>
          <p:cNvPr id="99" name="正方形/長方形 98"/>
          <p:cNvSpPr/>
          <p:nvPr/>
        </p:nvSpPr>
        <p:spPr>
          <a:xfrm>
            <a:off x="1683659" y="4114785"/>
            <a:ext cx="4933677" cy="307777"/>
          </a:xfrm>
          <a:prstGeom prst="rect">
            <a:avLst/>
          </a:prstGeom>
        </p:spPr>
        <p:txBody>
          <a:bodyPr wrap="square">
            <a:spAutoFit/>
          </a:bodyPr>
          <a:lstStyle/>
          <a:p>
            <a:r>
              <a:rPr lang="zh-CN" altLang="en-US" sz="1400" dirty="0">
                <a:latin typeface="游ゴシック" panose="020B0400000000000000" pitchFamily="50" charset="-128"/>
                <a:ea typeface="游ゴシック" panose="020B0400000000000000" pitchFamily="50" charset="-128"/>
              </a:rPr>
              <a:t>大阪市中央区本町橋２番５号</a:t>
            </a:r>
            <a:endParaRPr lang="ja-JP" altLang="en-US" sz="1400" dirty="0">
              <a:latin typeface="游ゴシック" panose="020B0400000000000000" pitchFamily="50" charset="-128"/>
              <a:ea typeface="游ゴシック" panose="020B0400000000000000" pitchFamily="50" charset="-128"/>
            </a:endParaRPr>
          </a:p>
        </p:txBody>
      </p:sp>
      <p:sp>
        <p:nvSpPr>
          <p:cNvPr id="100" name="正方形/長方形 99"/>
          <p:cNvSpPr/>
          <p:nvPr/>
        </p:nvSpPr>
        <p:spPr>
          <a:xfrm>
            <a:off x="1703016" y="4511935"/>
            <a:ext cx="4933677" cy="523220"/>
          </a:xfrm>
          <a:prstGeom prst="rect">
            <a:avLst/>
          </a:prstGeom>
        </p:spPr>
        <p:txBody>
          <a:bodyPr wrap="square">
            <a:spAutoFit/>
          </a:bodyPr>
          <a:lstStyle/>
          <a:p>
            <a:r>
              <a:rPr lang="ja-JP" altLang="en-US" sz="1400" dirty="0" smtClean="0"/>
              <a:t>大阪府政策企画部企画室推進課</a:t>
            </a:r>
            <a:endParaRPr lang="en-US" altLang="ja-JP" sz="1400" dirty="0" smtClean="0"/>
          </a:p>
          <a:p>
            <a:r>
              <a:rPr lang="ja-JP" altLang="en-US" sz="1400" dirty="0"/>
              <a:t>　</a:t>
            </a:r>
            <a:r>
              <a:rPr lang="ja-JP" altLang="en-US" sz="1400" dirty="0" smtClean="0"/>
              <a:t>　　商工労働部雇用推進室就業促進課</a:t>
            </a:r>
            <a:endParaRPr lang="ja-JP" altLang="en-US" sz="1400" dirty="0"/>
          </a:p>
        </p:txBody>
      </p:sp>
      <p:sp>
        <p:nvSpPr>
          <p:cNvPr id="101" name="正方形/長方形 100"/>
          <p:cNvSpPr/>
          <p:nvPr/>
        </p:nvSpPr>
        <p:spPr>
          <a:xfrm>
            <a:off x="1691643" y="5050086"/>
            <a:ext cx="4933677" cy="523220"/>
          </a:xfrm>
          <a:prstGeom prst="rect">
            <a:avLst/>
          </a:prstGeom>
        </p:spPr>
        <p:txBody>
          <a:bodyPr wrap="square">
            <a:spAutoFit/>
          </a:bodyPr>
          <a:lstStyle/>
          <a:p>
            <a:r>
              <a:rPr lang="ja-JP" altLang="en-US" sz="1400" dirty="0" smtClean="0">
                <a:latin typeface="游ゴシック" panose="020B0400000000000000" pitchFamily="50" charset="-128"/>
                <a:ea typeface="游ゴシック" panose="020B0400000000000000" pitchFamily="50" charset="-128"/>
              </a:rPr>
              <a:t>（</a:t>
            </a:r>
            <a:r>
              <a:rPr lang="ja-JP" altLang="en-US" sz="1400" dirty="0" smtClean="0">
                <a:latin typeface="游ゴシック" panose="020B0400000000000000" pitchFamily="50" charset="-128"/>
                <a:ea typeface="游ゴシック" panose="020B0400000000000000" pitchFamily="50" charset="-128"/>
              </a:rPr>
              <a:t>大阪府庁本館</a:t>
            </a:r>
            <a:r>
              <a:rPr lang="ja-JP" altLang="en-US" sz="1400" dirty="0" smtClean="0">
                <a:latin typeface="游ゴシック" panose="020B0400000000000000" pitchFamily="50" charset="-128"/>
                <a:ea typeface="游ゴシック" panose="020B0400000000000000" pitchFamily="50" charset="-128"/>
              </a:rPr>
              <a:t>）</a:t>
            </a:r>
            <a:r>
              <a:rPr lang="zh-CN" altLang="en-US" sz="1400" dirty="0" smtClean="0">
                <a:latin typeface="游ゴシック" panose="020B0400000000000000" pitchFamily="50" charset="-128"/>
                <a:ea typeface="游ゴシック" panose="020B0400000000000000" pitchFamily="50" charset="-128"/>
              </a:rPr>
              <a:t>大阪市</a:t>
            </a:r>
            <a:r>
              <a:rPr lang="ja-JP" altLang="en-US" sz="1400" dirty="0" smtClean="0">
                <a:latin typeface="游ゴシック" panose="020B0400000000000000" pitchFamily="50" charset="-128"/>
                <a:ea typeface="游ゴシック" panose="020B0400000000000000" pitchFamily="50" charset="-128"/>
              </a:rPr>
              <a:t>中央区大手前２丁目１番１号</a:t>
            </a:r>
          </a:p>
          <a:p>
            <a:r>
              <a:rPr lang="ja-JP" altLang="en-US" sz="1400" dirty="0" smtClean="0">
                <a:latin typeface="游ゴシック" panose="020B0400000000000000" pitchFamily="50" charset="-128"/>
                <a:ea typeface="游ゴシック" panose="020B0400000000000000" pitchFamily="50" charset="-128"/>
              </a:rPr>
              <a:t>（</a:t>
            </a:r>
            <a:r>
              <a:rPr lang="ja-JP" altLang="en-US" sz="1400" dirty="0" smtClean="0">
                <a:latin typeface="游ゴシック" panose="020B0400000000000000" pitchFamily="50" charset="-128"/>
                <a:ea typeface="游ゴシック" panose="020B0400000000000000" pitchFamily="50" charset="-128"/>
              </a:rPr>
              <a:t>エル・おおさか本館</a:t>
            </a:r>
            <a:r>
              <a:rPr lang="ja-JP" altLang="en-US" sz="1400" dirty="0" smtClean="0">
                <a:latin typeface="游ゴシック" panose="020B0400000000000000" pitchFamily="50" charset="-128"/>
                <a:ea typeface="游ゴシック" panose="020B0400000000000000" pitchFamily="50" charset="-128"/>
              </a:rPr>
              <a:t>）</a:t>
            </a:r>
            <a:r>
              <a:rPr lang="zh-CN" altLang="en-US" sz="1400" dirty="0">
                <a:latin typeface="游ゴシック" panose="020B0400000000000000" pitchFamily="50" charset="-128"/>
                <a:ea typeface="游ゴシック" panose="020B0400000000000000" pitchFamily="50" charset="-128"/>
              </a:rPr>
              <a:t>大阪市中央区北浜</a:t>
            </a:r>
            <a:r>
              <a:rPr lang="zh-CN" altLang="en-US" sz="1400" dirty="0" smtClean="0">
                <a:latin typeface="游ゴシック" panose="020B0400000000000000" pitchFamily="50" charset="-128"/>
                <a:ea typeface="游ゴシック" panose="020B0400000000000000" pitchFamily="50" charset="-128"/>
              </a:rPr>
              <a:t>東</a:t>
            </a:r>
            <a:r>
              <a:rPr lang="ja-JP" altLang="en-US" sz="1400" dirty="0" smtClean="0">
                <a:latin typeface="游ゴシック" panose="020B0400000000000000" pitchFamily="50" charset="-128"/>
                <a:ea typeface="游ゴシック" panose="020B0400000000000000" pitchFamily="50" charset="-128"/>
              </a:rPr>
              <a:t>３</a:t>
            </a:r>
            <a:r>
              <a:rPr lang="ja-JP" altLang="en-US" sz="1400" dirty="0">
                <a:latin typeface="游ゴシック" panose="020B0400000000000000" pitchFamily="50" charset="-128"/>
                <a:ea typeface="游ゴシック" panose="020B0400000000000000" pitchFamily="50" charset="-128"/>
              </a:rPr>
              <a:t>ー</a:t>
            </a:r>
            <a:r>
              <a:rPr lang="ja-JP" altLang="en-US" sz="1400" dirty="0" smtClean="0">
                <a:latin typeface="游ゴシック" panose="020B0400000000000000" pitchFamily="50" charset="-128"/>
                <a:ea typeface="游ゴシック" panose="020B0400000000000000" pitchFamily="50" charset="-128"/>
              </a:rPr>
              <a:t>１４</a:t>
            </a:r>
            <a:endParaRPr lang="en-US" altLang="ja-JP" sz="1400" dirty="0" smtClean="0">
              <a:latin typeface="游ゴシック" panose="020B0400000000000000" pitchFamily="50" charset="-128"/>
              <a:ea typeface="游ゴシック" panose="020B0400000000000000" pitchFamily="50" charset="-128"/>
            </a:endParaRPr>
          </a:p>
        </p:txBody>
      </p:sp>
      <p:sp>
        <p:nvSpPr>
          <p:cNvPr id="102" name="正方形/長方形 101"/>
          <p:cNvSpPr/>
          <p:nvPr/>
        </p:nvSpPr>
        <p:spPr>
          <a:xfrm>
            <a:off x="1755945" y="5750515"/>
            <a:ext cx="1498792" cy="307777"/>
          </a:xfrm>
          <a:prstGeom prst="rect">
            <a:avLst/>
          </a:prstGeom>
        </p:spPr>
        <p:txBody>
          <a:bodyPr wrap="square">
            <a:spAutoFit/>
          </a:bodyPr>
          <a:lstStyle/>
          <a:p>
            <a:r>
              <a:rPr lang="en-US" altLang="ja-JP" sz="1400" dirty="0" smtClean="0"/>
              <a:t>06-6944-6205</a:t>
            </a:r>
            <a:endParaRPr lang="ja-JP" altLang="en-US" sz="1400" dirty="0"/>
          </a:p>
        </p:txBody>
      </p:sp>
      <p:sp>
        <p:nvSpPr>
          <p:cNvPr id="105" name="正方形/長方形 104"/>
          <p:cNvSpPr/>
          <p:nvPr/>
        </p:nvSpPr>
        <p:spPr>
          <a:xfrm>
            <a:off x="3994043" y="5742720"/>
            <a:ext cx="2708541" cy="307777"/>
          </a:xfrm>
          <a:prstGeom prst="rect">
            <a:avLst/>
          </a:prstGeom>
        </p:spPr>
        <p:txBody>
          <a:bodyPr wrap="square">
            <a:spAutoFit/>
          </a:bodyPr>
          <a:lstStyle/>
          <a:p>
            <a:r>
              <a:rPr lang="en-US" altLang="ja-JP" sz="1400" dirty="0" smtClean="0"/>
              <a:t>osaka_SDGs@gbox.pref.osaka.lg.jp</a:t>
            </a:r>
            <a:endParaRPr lang="ja-JP" altLang="en-US" sz="1400" dirty="0"/>
          </a:p>
        </p:txBody>
      </p:sp>
      <p:sp>
        <p:nvSpPr>
          <p:cNvPr id="106" name="正方形/長方形 105"/>
          <p:cNvSpPr/>
          <p:nvPr/>
        </p:nvSpPr>
        <p:spPr>
          <a:xfrm>
            <a:off x="3961896" y="6194959"/>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108" name="正方形/長方形 107"/>
          <p:cNvSpPr/>
          <p:nvPr/>
        </p:nvSpPr>
        <p:spPr>
          <a:xfrm>
            <a:off x="3988586" y="6881466"/>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110" name="正方形/長方形 109"/>
          <p:cNvSpPr/>
          <p:nvPr/>
        </p:nvSpPr>
        <p:spPr>
          <a:xfrm>
            <a:off x="1791723" y="7530845"/>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97" name="正方形/長方形 96"/>
          <p:cNvSpPr/>
          <p:nvPr/>
        </p:nvSpPr>
        <p:spPr>
          <a:xfrm>
            <a:off x="1807971" y="6167266"/>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4" name="正方形/長方形 43"/>
          <p:cNvSpPr/>
          <p:nvPr/>
        </p:nvSpPr>
        <p:spPr>
          <a:xfrm>
            <a:off x="1817167" y="3530615"/>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45" name="正方形/長方形 44"/>
          <p:cNvSpPr/>
          <p:nvPr/>
        </p:nvSpPr>
        <p:spPr>
          <a:xfrm>
            <a:off x="1849205" y="5387308"/>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46" name="正方形/長方形 45"/>
          <p:cNvSpPr/>
          <p:nvPr/>
        </p:nvSpPr>
        <p:spPr>
          <a:xfrm>
            <a:off x="1849204" y="6178640"/>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50" name="正方形/長方形 49"/>
          <p:cNvSpPr/>
          <p:nvPr/>
        </p:nvSpPr>
        <p:spPr>
          <a:xfrm>
            <a:off x="1827168" y="7089697"/>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58" name="正方形/長方形 57"/>
          <p:cNvSpPr/>
          <p:nvPr/>
        </p:nvSpPr>
        <p:spPr>
          <a:xfrm>
            <a:off x="1839200" y="7975568"/>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59" name="正方形/長方形 58"/>
          <p:cNvSpPr/>
          <p:nvPr/>
        </p:nvSpPr>
        <p:spPr>
          <a:xfrm>
            <a:off x="1829196" y="8486599"/>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60" name="正方形/長方形 59"/>
          <p:cNvSpPr/>
          <p:nvPr/>
        </p:nvSpPr>
        <p:spPr>
          <a:xfrm>
            <a:off x="1851232" y="9100796"/>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372483"/>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a:t>
              </a:r>
              <a:r>
                <a:rPr kumimoji="1" lang="ja-JP" altLang="en-US" sz="1600" b="1" dirty="0" smtClean="0">
                  <a:latin typeface="メイリオ" panose="020B0604030504040204" pitchFamily="50" charset="-128"/>
                  <a:ea typeface="メイリオ" panose="020B0604030504040204" pitchFamily="50" charset="-128"/>
                </a:rPr>
                <a:t>や</a:t>
              </a:r>
              <a:r>
                <a:rPr kumimoji="1" lang="en-US" altLang="ja-JP" sz="1600" b="1" dirty="0" smtClean="0">
                  <a:latin typeface="メイリオ" panose="020B0604030504040204" pitchFamily="50" charset="-128"/>
                  <a:ea typeface="メイリオ" panose="020B0604030504040204" pitchFamily="50" charset="-128"/>
                </a:rPr>
                <a:t>COCOA</a:t>
              </a:r>
              <a:r>
                <a:rPr kumimoji="1" lang="ja-JP" altLang="en-US" sz="1600" b="1" dirty="0" smtClean="0">
                  <a:latin typeface="メイリオ" panose="020B0604030504040204" pitchFamily="50" charset="-128"/>
                  <a:ea typeface="メイリオ" panose="020B0604030504040204" pitchFamily="50" charset="-128"/>
                </a:rPr>
                <a:t>や大阪コロナ追跡システム等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420642"/>
            <a:ext cx="6387284" cy="2691213"/>
            <a:chOff x="290460" y="2133926"/>
            <a:chExt cx="6387284" cy="2691213"/>
          </a:xfrm>
        </p:grpSpPr>
        <p:sp>
          <p:nvSpPr>
            <p:cNvPr id="46" name="角丸四角形 45"/>
            <p:cNvSpPr/>
            <p:nvPr/>
          </p:nvSpPr>
          <p:spPr>
            <a:xfrm>
              <a:off x="1732166" y="2133926"/>
              <a:ext cx="4945578" cy="2627562"/>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133926"/>
              <a:ext cx="1300216" cy="2582481"/>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0610" y="219147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154199"/>
              <a:ext cx="4281536" cy="502702"/>
            </a:xfrm>
            <a:prstGeom prst="rect">
              <a:avLst/>
            </a:prstGeom>
            <a:noFill/>
            <a:ln>
              <a:noFill/>
            </a:ln>
          </p:spPr>
          <p:txBody>
            <a:bodyPr wrap="square" rtlCol="0" anchor="b">
              <a:spAutoFit/>
            </a:bodyPr>
            <a:lstStyle/>
            <a:p>
              <a:pPr lvl="0">
                <a:lnSpc>
                  <a:spcPts val="1600"/>
                </a:lnSpc>
                <a:defRPr/>
              </a:pPr>
              <a:r>
                <a:rPr kumimoji="1" lang="ja-JP" altLang="en-US" sz="1400" b="1" dirty="0" smtClean="0">
                  <a:latin typeface="メイリオ" panose="020B0604030504040204" pitchFamily="50" charset="-128"/>
                  <a:ea typeface="メイリオ" panose="020B0604030504040204" pitchFamily="50" charset="-128"/>
                </a:rPr>
                <a:t>飲食時の感染</a:t>
              </a:r>
              <a:r>
                <a:rPr kumimoji="1" lang="ja-JP" altLang="en-US" sz="14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400" b="1" dirty="0" smtClean="0">
                  <a:latin typeface="メイリオ" panose="020B0604030504040204" pitchFamily="50" charset="-128"/>
                  <a:ea typeface="メイリオ" panose="020B0604030504040204" pitchFamily="50" charset="-128"/>
                </a:rPr>
                <a:t>）の徹底。</a:t>
              </a:r>
              <a:endParaRPr kumimoji="1" lang="ja-JP" altLang="en-US" sz="14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63143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15128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2957680"/>
              <a:ext cx="4281536" cy="718145"/>
            </a:xfrm>
            <a:prstGeom prst="rect">
              <a:avLst/>
            </a:prstGeom>
            <a:noFill/>
            <a:ln>
              <a:noFill/>
            </a:ln>
          </p:spPr>
          <p:txBody>
            <a:bodyPr wrap="square" rtlCol="0" anchor="b">
              <a:spAutoFit/>
            </a:bodyPr>
            <a:lstStyle/>
            <a:p>
              <a:pPr lvl="0">
                <a:lnSpc>
                  <a:spcPts val="1600"/>
                </a:lnSpc>
                <a:defRPr/>
              </a:pPr>
              <a:r>
                <a:rPr kumimoji="1" lang="ja-JP" altLang="en-US" sz="14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400" b="1" dirty="0" smtClean="0">
                  <a:latin typeface="メイリオ" panose="020B0604030504040204" pitchFamily="50" charset="-128"/>
                  <a:ea typeface="メイリオ" panose="020B0604030504040204" pitchFamily="50" charset="-128"/>
                </a:rPr>
                <a:t>エリア</a:t>
              </a:r>
              <a:r>
                <a:rPr kumimoji="1" lang="ja-JP" altLang="en-US" sz="1400" b="1" dirty="0">
                  <a:latin typeface="メイリオ" panose="020B0604030504040204" pitchFamily="50" charset="-128"/>
                  <a:ea typeface="メイリオ" panose="020B0604030504040204" pitchFamily="50" charset="-128"/>
                </a:rPr>
                <a:t>以外（例：観客席等）は自粛</a:t>
              </a:r>
              <a:r>
                <a:rPr kumimoji="1" lang="ja-JP" altLang="en-US" sz="1400" b="1" dirty="0" smtClean="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662464"/>
              <a:ext cx="4281536" cy="307777"/>
            </a:xfrm>
            <a:prstGeom prst="rect">
              <a:avLst/>
            </a:prstGeom>
            <a:noFill/>
            <a:ln>
              <a:noFill/>
            </a:ln>
          </p:spPr>
          <p:txBody>
            <a:bodyPr wrap="square" rtlCol="0" anchor="b">
              <a:spAutoFit/>
            </a:bodyPr>
            <a:lstStyle/>
            <a:p>
              <a:pPr lvl="0">
                <a:lnSpc>
                  <a:spcPts val="1600"/>
                </a:lnSpc>
                <a:defRPr/>
              </a:pPr>
              <a:r>
                <a:rPr kumimoji="1" lang="ja-JP" altLang="en-US" sz="14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4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35160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4331414"/>
              <a:ext cx="4281536" cy="493725"/>
            </a:xfrm>
            <a:prstGeom prst="rect">
              <a:avLst/>
            </a:prstGeom>
            <a:noFill/>
            <a:ln>
              <a:noFill/>
            </a:ln>
          </p:spPr>
          <p:txBody>
            <a:bodyPr wrap="square" rtlCol="0" anchor="b">
              <a:spAutoFit/>
            </a:bodyPr>
            <a:lstStyle/>
            <a:p>
              <a:pPr lvl="0">
                <a:lnSpc>
                  <a:spcPts val="1600"/>
                </a:lnSpc>
                <a:defRPr/>
              </a:pPr>
              <a:r>
                <a:rPr kumimoji="1" lang="ja-JP" altLang="en-US" sz="1400" b="1" dirty="0">
                  <a:latin typeface="メイリオ" panose="020B0604030504040204" pitchFamily="50" charset="-128"/>
                  <a:ea typeface="メイリオ" panose="020B0604030504040204" pitchFamily="50" charset="-128"/>
                </a:rPr>
                <a:t>自治体等の</a:t>
              </a:r>
              <a:r>
                <a:rPr kumimoji="1" lang="ja-JP" altLang="en-US" sz="1400" b="1" dirty="0" smtClean="0">
                  <a:latin typeface="メイリオ" panose="020B0604030504040204" pitchFamily="50" charset="-128"/>
                  <a:ea typeface="メイリオ" panose="020B0604030504040204" pitchFamily="50" charset="-128"/>
                </a:rPr>
                <a:t>要請に従った飲食</a:t>
              </a:r>
              <a:r>
                <a:rPr kumimoji="1" lang="ja-JP" altLang="en-US" sz="1400" b="1" dirty="0">
                  <a:latin typeface="メイリオ" panose="020B0604030504040204" pitchFamily="50" charset="-128"/>
                  <a:ea typeface="メイリオ" panose="020B0604030504040204" pitchFamily="50" charset="-128"/>
                </a:rPr>
                <a:t>・酒類提供の</a:t>
              </a:r>
              <a:r>
                <a:rPr kumimoji="1" lang="ja-JP" altLang="en-US" sz="1400" b="1" dirty="0" smtClean="0">
                  <a:latin typeface="メイリオ" panose="020B0604030504040204" pitchFamily="50" charset="-128"/>
                  <a:ea typeface="メイリオ" panose="020B0604030504040204" pitchFamily="50" charset="-128"/>
                </a:rPr>
                <a:t>可否判断</a:t>
              </a:r>
              <a:r>
                <a:rPr kumimoji="1" lang="ja-JP" altLang="en-US" sz="1100" b="1" dirty="0" smtClean="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提供する場合には飲酒</a:t>
              </a:r>
              <a:r>
                <a:rPr kumimoji="1" lang="ja-JP" altLang="en-US" sz="1100" b="1" dirty="0" smtClean="0">
                  <a:latin typeface="メイリオ" panose="020B0604030504040204" pitchFamily="50" charset="-128"/>
                  <a:ea typeface="メイリオ" panose="020B0604030504040204" pitchFamily="50" charset="-128"/>
                </a:rPr>
                <a:t>に伴う大声</a:t>
              </a:r>
              <a:r>
                <a:rPr kumimoji="1" lang="ja-JP" altLang="en-US" sz="1100" b="1" dirty="0">
                  <a:latin typeface="メイリオ" panose="020B0604030504040204" pitchFamily="50" charset="-128"/>
                  <a:ea typeface="メイリオ" panose="020B0604030504040204" pitchFamily="50" charset="-128"/>
                </a:rPr>
                <a:t>等を</a:t>
              </a:r>
              <a:r>
                <a:rPr kumimoji="1" lang="ja-JP" altLang="en-US" sz="1100" b="1" dirty="0" smtClean="0">
                  <a:latin typeface="メイリオ" panose="020B0604030504040204" pitchFamily="50" charset="-128"/>
                  <a:ea typeface="メイリオ" panose="020B0604030504040204" pitchFamily="50" charset="-128"/>
                </a:rPr>
                <a:t>防ぐ対策</a:t>
              </a:r>
              <a:r>
                <a:rPr kumimoji="1" lang="ja-JP" altLang="en-US" sz="1100" b="1" dirty="0">
                  <a:latin typeface="メイリオ" panose="020B0604030504040204" pitchFamily="50" charset="-128"/>
                  <a:ea typeface="メイリオ" panose="020B0604030504040204" pitchFamily="50" charset="-128"/>
                </a:rPr>
                <a:t>を</a:t>
              </a:r>
              <a:r>
                <a:rPr kumimoji="1" lang="ja-JP" altLang="en-US" sz="1100" b="1" dirty="0" smtClean="0">
                  <a:latin typeface="メイリオ" panose="020B0604030504040204" pitchFamily="50" charset="-128"/>
                  <a:ea typeface="メイリオ" panose="020B0604030504040204" pitchFamily="50" charset="-128"/>
                </a:rPr>
                <a:t>検討。）。</a:t>
              </a:r>
              <a:endParaRPr kumimoji="1" lang="ja-JP" altLang="en-US" sz="11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4" name="正方形/長方形 43"/>
          <p:cNvSpPr/>
          <p:nvPr/>
        </p:nvSpPr>
        <p:spPr>
          <a:xfrm>
            <a:off x="1915762" y="403102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 name="テキスト ボックス 1"/>
          <p:cNvSpPr txBox="1"/>
          <p:nvPr/>
        </p:nvSpPr>
        <p:spPr>
          <a:xfrm>
            <a:off x="2380500" y="3965090"/>
            <a:ext cx="4281536" cy="523220"/>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飲食提供</a:t>
            </a:r>
            <a:r>
              <a:rPr kumimoji="1" lang="ja-JP" altLang="en-US" sz="1400" b="1" dirty="0" smtClean="0">
                <a:latin typeface="メイリオ" panose="020B0604030504040204" pitchFamily="50" charset="-128"/>
                <a:ea typeface="メイリオ" panose="020B0604030504040204" pitchFamily="50" charset="-128"/>
              </a:rPr>
              <a:t>は業種別ガイドラインの遵守、同一テーブル</a:t>
            </a:r>
            <a:r>
              <a:rPr kumimoji="1" lang="en-US" altLang="ja-JP" sz="1400" b="1" dirty="0" smtClean="0">
                <a:latin typeface="メイリオ" panose="020B0604030504040204" pitchFamily="50" charset="-128"/>
                <a:ea typeface="メイリオ" panose="020B0604030504040204" pitchFamily="50" charset="-128"/>
              </a:rPr>
              <a:t>4</a:t>
            </a:r>
            <a:r>
              <a:rPr kumimoji="1" lang="ja-JP" altLang="en-US" sz="1400" b="1" dirty="0" smtClean="0">
                <a:latin typeface="メイリオ" panose="020B0604030504040204" pitchFamily="50" charset="-128"/>
                <a:ea typeface="メイリオ" panose="020B0604030504040204" pitchFamily="50" charset="-128"/>
              </a:rPr>
              <a:t>人以内など、業態に応じた感染防止策を講じる</a:t>
            </a:r>
            <a:endParaRPr kumimoji="1" lang="ja-JP" altLang="en-US" sz="1400" b="1" dirty="0">
              <a:latin typeface="メイリオ" panose="020B0604030504040204" pitchFamily="50" charset="-128"/>
              <a:ea typeface="メイリオ" panose="020B0604030504040204" pitchFamily="50" charset="-128"/>
            </a:endParaRPr>
          </a:p>
        </p:txBody>
      </p:sp>
      <p:sp>
        <p:nvSpPr>
          <p:cNvPr id="47" name="正方形/長方形 46"/>
          <p:cNvSpPr/>
          <p:nvPr/>
        </p:nvSpPr>
        <p:spPr>
          <a:xfrm>
            <a:off x="1831901" y="2451419"/>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48" name="正方形/長方形 47"/>
          <p:cNvSpPr/>
          <p:nvPr/>
        </p:nvSpPr>
        <p:spPr>
          <a:xfrm>
            <a:off x="1831901" y="2896547"/>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51" name="正方形/長方形 50"/>
          <p:cNvSpPr/>
          <p:nvPr/>
        </p:nvSpPr>
        <p:spPr>
          <a:xfrm>
            <a:off x="1823607" y="3414839"/>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54" name="正方形/長方形 53"/>
          <p:cNvSpPr/>
          <p:nvPr/>
        </p:nvSpPr>
        <p:spPr>
          <a:xfrm>
            <a:off x="1810131" y="5349590"/>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55" name="正方形/長方形 54"/>
          <p:cNvSpPr/>
          <p:nvPr/>
        </p:nvSpPr>
        <p:spPr>
          <a:xfrm>
            <a:off x="1797140" y="6001021"/>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56" name="正方形/長方形 55"/>
          <p:cNvSpPr/>
          <p:nvPr/>
        </p:nvSpPr>
        <p:spPr>
          <a:xfrm>
            <a:off x="1797139" y="6648859"/>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57" name="正方形/長方形 56"/>
          <p:cNvSpPr/>
          <p:nvPr/>
        </p:nvSpPr>
        <p:spPr>
          <a:xfrm>
            <a:off x="1817167" y="7469489"/>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59" name="正方形/長方形 58"/>
          <p:cNvSpPr/>
          <p:nvPr/>
        </p:nvSpPr>
        <p:spPr>
          <a:xfrm>
            <a:off x="1817167" y="8091836"/>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sp>
        <p:nvSpPr>
          <p:cNvPr id="60" name="正方形/長方形 59"/>
          <p:cNvSpPr/>
          <p:nvPr/>
        </p:nvSpPr>
        <p:spPr>
          <a:xfrm>
            <a:off x="1841677" y="8867282"/>
            <a:ext cx="455721"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a:t>
            </a:r>
            <a:endParaRPr lang="en-US" altLang="ja-JP" sz="2000" b="1" dirty="0" smtClean="0">
              <a:latin typeface="游ゴシック" panose="020B0400000000000000" pitchFamily="50" charset="-128"/>
              <a:ea typeface="游ゴシック" panose="020B0400000000000000" pitchFamily="50" charset="-128"/>
            </a:endParaRPr>
          </a:p>
        </p:txBody>
      </p:sp>
      <p:cxnSp>
        <p:nvCxnSpPr>
          <p:cNvPr id="5" name="直線コネクタ 4"/>
          <p:cNvCxnSpPr/>
          <p:nvPr/>
        </p:nvCxnSpPr>
        <p:spPr>
          <a:xfrm flipH="1">
            <a:off x="1939445" y="4616280"/>
            <a:ext cx="240631" cy="296418"/>
          </a:xfrm>
          <a:prstGeom prst="line">
            <a:avLst/>
          </a:prstGeom>
        </p:spPr>
        <p:style>
          <a:lnRef idx="1">
            <a:schemeClr val="dk1"/>
          </a:lnRef>
          <a:fillRef idx="0">
            <a:schemeClr val="dk1"/>
          </a:fillRef>
          <a:effectRef idx="0">
            <a:schemeClr val="dk1"/>
          </a:effectRef>
          <a:fontRef idx="minor">
            <a:schemeClr val="tx1"/>
          </a:fontRef>
        </p:style>
      </p:cxnSp>
      <p:cxnSp>
        <p:nvCxnSpPr>
          <p:cNvPr id="64" name="直線コネクタ 63"/>
          <p:cNvCxnSpPr/>
          <p:nvPr/>
        </p:nvCxnSpPr>
        <p:spPr>
          <a:xfrm flipH="1">
            <a:off x="1946450" y="4031027"/>
            <a:ext cx="240631" cy="296418"/>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3936</TotalTime>
  <Words>1197</Words>
  <Application>Microsoft Office PowerPoint</Application>
  <PresentationFormat>A4 210 x 297 mm</PresentationFormat>
  <Paragraphs>131</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大阪府</cp:lastModifiedBy>
  <cp:revision>583</cp:revision>
  <cp:lastPrinted>2022-01-11T02:15:04Z</cp:lastPrinted>
  <dcterms:created xsi:type="dcterms:W3CDTF">2021-06-21T06:44:25Z</dcterms:created>
  <dcterms:modified xsi:type="dcterms:W3CDTF">2022-01-11T02:15:31Z</dcterms:modified>
</cp:coreProperties>
</file>